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Lst>
  <p:notesMasterIdLst>
    <p:notesMasterId r:id="rId66"/>
  </p:notesMasterIdLst>
  <p:sldIdLst>
    <p:sldId id="256" r:id="rId4"/>
    <p:sldId id="262" r:id="rId5"/>
    <p:sldId id="257" r:id="rId6"/>
    <p:sldId id="264" r:id="rId7"/>
    <p:sldId id="267" r:id="rId8"/>
    <p:sldId id="316" r:id="rId9"/>
    <p:sldId id="266" r:id="rId10"/>
    <p:sldId id="265" r:id="rId11"/>
    <p:sldId id="308" r:id="rId12"/>
    <p:sldId id="268" r:id="rId13"/>
    <p:sldId id="269" r:id="rId14"/>
    <p:sldId id="307" r:id="rId15"/>
    <p:sldId id="270" r:id="rId16"/>
    <p:sldId id="309" r:id="rId17"/>
    <p:sldId id="271" r:id="rId18"/>
    <p:sldId id="272" r:id="rId19"/>
    <p:sldId id="273" r:id="rId20"/>
    <p:sldId id="274" r:id="rId21"/>
    <p:sldId id="275" r:id="rId22"/>
    <p:sldId id="320" r:id="rId23"/>
    <p:sldId id="306" r:id="rId24"/>
    <p:sldId id="319" r:id="rId25"/>
    <p:sldId id="317" r:id="rId26"/>
    <p:sldId id="318" r:id="rId27"/>
    <p:sldId id="277" r:id="rId28"/>
    <p:sldId id="278" r:id="rId29"/>
    <p:sldId id="279" r:id="rId30"/>
    <p:sldId id="280" r:id="rId31"/>
    <p:sldId id="310" r:id="rId32"/>
    <p:sldId id="281" r:id="rId33"/>
    <p:sldId id="282" r:id="rId34"/>
    <p:sldId id="322" r:id="rId35"/>
    <p:sldId id="321" r:id="rId36"/>
    <p:sldId id="283" r:id="rId37"/>
    <p:sldId id="284" r:id="rId38"/>
    <p:sldId id="323" r:id="rId39"/>
    <p:sldId id="324" r:id="rId40"/>
    <p:sldId id="285" r:id="rId41"/>
    <p:sldId id="311" r:id="rId42"/>
    <p:sldId id="286" r:id="rId43"/>
    <p:sldId id="287" r:id="rId44"/>
    <p:sldId id="288" r:id="rId45"/>
    <p:sldId id="289" r:id="rId46"/>
    <p:sldId id="331" r:id="rId47"/>
    <p:sldId id="291" r:id="rId48"/>
    <p:sldId id="313" r:id="rId49"/>
    <p:sldId id="325" r:id="rId50"/>
    <p:sldId id="327" r:id="rId51"/>
    <p:sldId id="326" r:id="rId52"/>
    <p:sldId id="312" r:id="rId53"/>
    <p:sldId id="293" r:id="rId54"/>
    <p:sldId id="294" r:id="rId55"/>
    <p:sldId id="295" r:id="rId56"/>
    <p:sldId id="314" r:id="rId57"/>
    <p:sldId id="296" r:id="rId58"/>
    <p:sldId id="328" r:id="rId59"/>
    <p:sldId id="297" r:id="rId60"/>
    <p:sldId id="315" r:id="rId61"/>
    <p:sldId id="298" r:id="rId62"/>
    <p:sldId id="299" r:id="rId63"/>
    <p:sldId id="300" r:id="rId64"/>
    <p:sldId id="329" r:id="rId65"/>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U+82ptd0zo9Xgk3HbE7IQ==" hashData="FDSNhyO2Y26/0ZydPN1x9YRivreRR9jCusCiaHA7TAdCtQkgtRw6BWF5jFJmA+D7tDjk4mpXGN8nzOrh4Svb6g=="/>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354E"/>
    <a:srgbClr val="436B9F"/>
    <a:srgbClr val="637A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14" autoAdjust="0"/>
    <p:restoredTop sz="78966" autoAdjust="0"/>
  </p:normalViewPr>
  <p:slideViewPr>
    <p:cSldViewPr snapToGrid="0" snapToObjects="1" showGuides="1">
      <p:cViewPr varScale="1">
        <p:scale>
          <a:sx n="75" d="100"/>
          <a:sy n="75" d="100"/>
        </p:scale>
        <p:origin x="702"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Member-Only</c:v>
                </c:pt>
              </c:strCache>
            </c:strRef>
          </c:tx>
          <c:spPr>
            <a:solidFill>
              <a:srgbClr val="436B9F"/>
            </a:solidFill>
            <a:ln>
              <a:solidFill>
                <a:schemeClr val="bg1"/>
              </a:solidFill>
            </a:ln>
          </c:spPr>
          <c:invertIfNegative val="0"/>
          <c:cat>
            <c:numRef>
              <c:f>Sheet1!$A$2:$A$4</c:f>
              <c:numCache>
                <c:formatCode>0%</c:formatCode>
                <c:ptCount val="3"/>
                <c:pt idx="0">
                  <c:v>1</c:v>
                </c:pt>
                <c:pt idx="1">
                  <c:v>0.75</c:v>
                </c:pt>
                <c:pt idx="2">
                  <c:v>0.5</c:v>
                </c:pt>
              </c:numCache>
            </c:numRef>
          </c:cat>
          <c:val>
            <c:numRef>
              <c:f>Sheet1!$B$2:$B$4</c:f>
              <c:numCache>
                <c:formatCode>"$"#,##0</c:formatCode>
                <c:ptCount val="3"/>
                <c:pt idx="0">
                  <c:v>3375</c:v>
                </c:pt>
                <c:pt idx="1">
                  <c:v>3375</c:v>
                </c:pt>
                <c:pt idx="2">
                  <c:v>3375</c:v>
                </c:pt>
              </c:numCache>
            </c:numRef>
          </c:val>
          <c:extLst>
            <c:ext xmlns:c16="http://schemas.microsoft.com/office/drawing/2014/chart" uri="{C3380CC4-5D6E-409C-BE32-E72D297353CC}">
              <c16:uniqueId val="{00000000-A193-40E5-BF67-9FCA818F247D}"/>
            </c:ext>
          </c:extLst>
        </c:ser>
        <c:ser>
          <c:idx val="1"/>
          <c:order val="1"/>
          <c:tx>
            <c:strRef>
              <c:f>Sheet1!$C$1</c:f>
              <c:strCache>
                <c:ptCount val="1"/>
                <c:pt idx="0">
                  <c:v>Modified Benefit</c:v>
                </c:pt>
              </c:strCache>
            </c:strRef>
          </c:tx>
          <c:spPr>
            <a:solidFill>
              <a:srgbClr val="002060"/>
            </a:solidFill>
            <a:ln>
              <a:solidFill>
                <a:schemeClr val="bg1"/>
              </a:solidFill>
            </a:ln>
          </c:spPr>
          <c:invertIfNegative val="0"/>
          <c:cat>
            <c:numRef>
              <c:f>Sheet1!$A$2:$A$4</c:f>
              <c:numCache>
                <c:formatCode>0%</c:formatCode>
                <c:ptCount val="3"/>
                <c:pt idx="0">
                  <c:v>1</c:v>
                </c:pt>
                <c:pt idx="1">
                  <c:v>0.75</c:v>
                </c:pt>
                <c:pt idx="2">
                  <c:v>0.5</c:v>
                </c:pt>
              </c:numCache>
            </c:numRef>
          </c:cat>
          <c:val>
            <c:numRef>
              <c:f>Sheet1!$C$2:$C$4</c:f>
              <c:numCache>
                <c:formatCode>"$"#,##0</c:formatCode>
                <c:ptCount val="3"/>
                <c:pt idx="0">
                  <c:v>2893.0499999999997</c:v>
                </c:pt>
                <c:pt idx="1">
                  <c:v>3036.4875000000002</c:v>
                </c:pt>
                <c:pt idx="2">
                  <c:v>3152.25</c:v>
                </c:pt>
              </c:numCache>
            </c:numRef>
          </c:val>
          <c:extLst>
            <c:ext xmlns:c16="http://schemas.microsoft.com/office/drawing/2014/chart" uri="{C3380CC4-5D6E-409C-BE32-E72D297353CC}">
              <c16:uniqueId val="{00000001-A193-40E5-BF67-9FCA818F247D}"/>
            </c:ext>
          </c:extLst>
        </c:ser>
        <c:ser>
          <c:idx val="2"/>
          <c:order val="2"/>
          <c:tx>
            <c:strRef>
              <c:f>Sheet1!$D$1</c:f>
              <c:strCache>
                <c:ptCount val="1"/>
                <c:pt idx="0">
                  <c:v>Beneficiary Benefit</c:v>
                </c:pt>
              </c:strCache>
            </c:strRef>
          </c:tx>
          <c:spPr>
            <a:solidFill>
              <a:schemeClr val="accent3">
                <a:lumMod val="50000"/>
              </a:schemeClr>
            </a:solidFill>
            <a:ln>
              <a:solidFill>
                <a:schemeClr val="bg1"/>
              </a:solidFill>
            </a:ln>
          </c:spPr>
          <c:invertIfNegative val="0"/>
          <c:cat>
            <c:numRef>
              <c:f>Sheet1!$A$2:$A$4</c:f>
              <c:numCache>
                <c:formatCode>0%</c:formatCode>
                <c:ptCount val="3"/>
                <c:pt idx="0">
                  <c:v>1</c:v>
                </c:pt>
                <c:pt idx="1">
                  <c:v>0.75</c:v>
                </c:pt>
                <c:pt idx="2">
                  <c:v>0.5</c:v>
                </c:pt>
              </c:numCache>
            </c:numRef>
          </c:cat>
          <c:val>
            <c:numRef>
              <c:f>Sheet1!$D$2:$D$4</c:f>
              <c:numCache>
                <c:formatCode>"$"#,##0</c:formatCode>
                <c:ptCount val="3"/>
                <c:pt idx="0">
                  <c:v>2893.0499999999997</c:v>
                </c:pt>
                <c:pt idx="1">
                  <c:v>2277.3656250000004</c:v>
                </c:pt>
                <c:pt idx="2">
                  <c:v>1576.125</c:v>
                </c:pt>
              </c:numCache>
            </c:numRef>
          </c:val>
          <c:extLst>
            <c:ext xmlns:c16="http://schemas.microsoft.com/office/drawing/2014/chart" uri="{C3380CC4-5D6E-409C-BE32-E72D297353CC}">
              <c16:uniqueId val="{00000002-A193-40E5-BF67-9FCA818F247D}"/>
            </c:ext>
          </c:extLst>
        </c:ser>
        <c:dLbls>
          <c:showLegendKey val="0"/>
          <c:showVal val="0"/>
          <c:showCatName val="0"/>
          <c:showSerName val="0"/>
          <c:showPercent val="0"/>
          <c:showBubbleSize val="0"/>
        </c:dLbls>
        <c:gapWidth val="150"/>
        <c:axId val="157674768"/>
        <c:axId val="1"/>
      </c:barChart>
      <c:catAx>
        <c:axId val="157674768"/>
        <c:scaling>
          <c:orientation val="minMax"/>
        </c:scaling>
        <c:delete val="0"/>
        <c:axPos val="b"/>
        <c:numFmt formatCode="0%"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numFmt formatCode="&quot;$&quot;#,##0" sourceLinked="1"/>
        <c:majorTickMark val="out"/>
        <c:minorTickMark val="none"/>
        <c:tickLblPos val="nextTo"/>
        <c:crossAx val="157674768"/>
        <c:crosses val="autoZero"/>
        <c:crossBetween val="between"/>
      </c:valAx>
      <c:spPr>
        <a:noFill/>
        <a:ln w="40637">
          <a:noFill/>
        </a:ln>
      </c:spPr>
    </c:plotArea>
    <c:plotVisOnly val="1"/>
    <c:dispBlanksAs val="gap"/>
    <c:showDLblsOverMax val="0"/>
  </c:chart>
  <c:txPr>
    <a:bodyPr/>
    <a:lstStyle/>
    <a:p>
      <a:pPr>
        <a:defRPr sz="288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A5F7B-5A17-4A81-B14D-83A8FE695D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97499A-D5F7-4EEF-BB42-DAD35B92A952}">
      <dgm:prSet phldrT="[Text]" custT="1"/>
      <dgm:spPr>
        <a:solidFill>
          <a:srgbClr val="436B9F"/>
        </a:solidFill>
        <a:ln>
          <a:solidFill>
            <a:srgbClr val="436B9F"/>
          </a:solidFill>
        </a:ln>
      </dgm:spPr>
      <dgm:t>
        <a:bodyPr/>
        <a:lstStyle/>
        <a:p>
          <a:r>
            <a:rPr lang="en-US" sz="4400" b="1" dirty="0"/>
            <a:t>CalSTRS 2% at 60</a:t>
          </a:r>
        </a:p>
      </dgm:t>
    </dgm:pt>
    <dgm:pt modelId="{4B5999EC-A995-4ADE-9BCF-41B07F6D5F98}" type="parTrans" cxnId="{8E7543FD-AB42-48DD-B10E-CFFAF630AF30}">
      <dgm:prSet/>
      <dgm:spPr/>
      <dgm:t>
        <a:bodyPr/>
        <a:lstStyle/>
        <a:p>
          <a:endParaRPr lang="en-US" sz="4400"/>
        </a:p>
      </dgm:t>
    </dgm:pt>
    <dgm:pt modelId="{5B8FD9AD-BD5F-48B3-AC13-0ED6B716E00D}" type="sibTrans" cxnId="{8E7543FD-AB42-48DD-B10E-CFFAF630AF30}">
      <dgm:prSet/>
      <dgm:spPr/>
      <dgm:t>
        <a:bodyPr/>
        <a:lstStyle/>
        <a:p>
          <a:endParaRPr lang="en-US" sz="4400"/>
        </a:p>
      </dgm:t>
    </dgm:pt>
    <dgm:pt modelId="{09324D3E-CD1E-46D1-9B5A-A35CB70C947C}">
      <dgm:prSet phldrT="[Text]" custT="1"/>
      <dgm:spPr/>
      <dgm:t>
        <a:bodyPr/>
        <a:lstStyle/>
        <a:p>
          <a:pPr>
            <a:buFont typeface="Wingdings" panose="05000000000000000000" pitchFamily="2" charset="2"/>
            <a:buChar char="Ø"/>
          </a:pPr>
          <a:r>
            <a:rPr lang="en-US" sz="4400" dirty="0"/>
            <a:t> First hired before       January 1, 2013</a:t>
          </a:r>
        </a:p>
      </dgm:t>
    </dgm:pt>
    <dgm:pt modelId="{9B71CBF8-2D96-4053-82D5-337E1F9AB9C9}" type="parTrans" cxnId="{068F0B4D-A06A-4F6B-B1D4-C996FCAE6A13}">
      <dgm:prSet/>
      <dgm:spPr/>
      <dgm:t>
        <a:bodyPr/>
        <a:lstStyle/>
        <a:p>
          <a:endParaRPr lang="en-US" sz="4400"/>
        </a:p>
      </dgm:t>
    </dgm:pt>
    <dgm:pt modelId="{371D823A-031B-4968-B0C6-A4B7EF55ED5E}" type="sibTrans" cxnId="{068F0B4D-A06A-4F6B-B1D4-C996FCAE6A13}">
      <dgm:prSet/>
      <dgm:spPr/>
      <dgm:t>
        <a:bodyPr/>
        <a:lstStyle/>
        <a:p>
          <a:endParaRPr lang="en-US" sz="4400"/>
        </a:p>
      </dgm:t>
    </dgm:pt>
    <dgm:pt modelId="{7763B83C-6700-4188-A253-DC66052DA48F}">
      <dgm:prSet phldrT="[Text]" custT="1"/>
      <dgm:spPr>
        <a:solidFill>
          <a:srgbClr val="436B9F"/>
        </a:solidFill>
        <a:ln>
          <a:solidFill>
            <a:srgbClr val="436B9F"/>
          </a:solidFill>
        </a:ln>
      </dgm:spPr>
      <dgm:t>
        <a:bodyPr/>
        <a:lstStyle/>
        <a:p>
          <a:r>
            <a:rPr lang="en-US" sz="4400" b="1" dirty="0"/>
            <a:t>CalSTRS 2% at 62</a:t>
          </a:r>
        </a:p>
      </dgm:t>
    </dgm:pt>
    <dgm:pt modelId="{9375096C-1A9A-4CD6-B8E6-F2D97B869FD5}" type="parTrans" cxnId="{B7D62315-01E4-48E6-B951-C74D2BE7460A}">
      <dgm:prSet/>
      <dgm:spPr/>
      <dgm:t>
        <a:bodyPr/>
        <a:lstStyle/>
        <a:p>
          <a:endParaRPr lang="en-US" sz="4400"/>
        </a:p>
      </dgm:t>
    </dgm:pt>
    <dgm:pt modelId="{02099FCA-FBE8-400F-9053-719D1B2CCA9D}" type="sibTrans" cxnId="{B7D62315-01E4-48E6-B951-C74D2BE7460A}">
      <dgm:prSet/>
      <dgm:spPr/>
      <dgm:t>
        <a:bodyPr/>
        <a:lstStyle/>
        <a:p>
          <a:endParaRPr lang="en-US" sz="4400"/>
        </a:p>
      </dgm:t>
    </dgm:pt>
    <dgm:pt modelId="{D7AC2C70-0FC9-4A28-9866-00B27A7B1014}">
      <dgm:prSet phldrT="[Text]" custT="1"/>
      <dgm:spPr/>
      <dgm:t>
        <a:bodyPr/>
        <a:lstStyle/>
        <a:p>
          <a:pPr>
            <a:buFont typeface="Wingdings" panose="05000000000000000000" pitchFamily="2" charset="2"/>
            <a:buChar char="Ø"/>
          </a:pPr>
          <a:r>
            <a:rPr lang="en-US" sz="4400" dirty="0"/>
            <a:t> First hired on or after January 1, 2013</a:t>
          </a:r>
        </a:p>
      </dgm:t>
    </dgm:pt>
    <dgm:pt modelId="{48DBD9E3-4A56-4CE9-9619-594C9676E5EF}" type="parTrans" cxnId="{3DF0C3F8-BD46-4191-B252-79D10165D3C7}">
      <dgm:prSet/>
      <dgm:spPr/>
      <dgm:t>
        <a:bodyPr/>
        <a:lstStyle/>
        <a:p>
          <a:endParaRPr lang="en-US" sz="4400"/>
        </a:p>
      </dgm:t>
    </dgm:pt>
    <dgm:pt modelId="{B3590203-BF9B-409E-953D-10FDDE4D641C}" type="sibTrans" cxnId="{3DF0C3F8-BD46-4191-B252-79D10165D3C7}">
      <dgm:prSet/>
      <dgm:spPr/>
      <dgm:t>
        <a:bodyPr/>
        <a:lstStyle/>
        <a:p>
          <a:endParaRPr lang="en-US" sz="4400"/>
        </a:p>
      </dgm:t>
    </dgm:pt>
    <dgm:pt modelId="{ACA137FF-9CE0-491D-A829-0775C3614FB3}">
      <dgm:prSet phldrT="[Text]" custT="1"/>
      <dgm:spPr/>
      <dgm:t>
        <a:bodyPr/>
        <a:lstStyle/>
        <a:p>
          <a:endParaRPr lang="en-US" sz="4400" dirty="0"/>
        </a:p>
      </dgm:t>
    </dgm:pt>
    <dgm:pt modelId="{9F353F02-EBCB-4D08-8205-4CC7374FA061}" type="parTrans" cxnId="{5DA2169F-CD1B-4378-ACB2-00BBC9450A07}">
      <dgm:prSet/>
      <dgm:spPr/>
      <dgm:t>
        <a:bodyPr/>
        <a:lstStyle/>
        <a:p>
          <a:endParaRPr lang="en-US" sz="4400"/>
        </a:p>
      </dgm:t>
    </dgm:pt>
    <dgm:pt modelId="{21B41DC8-C069-403D-A380-E0D11B477ED8}" type="sibTrans" cxnId="{5DA2169F-CD1B-4378-ACB2-00BBC9450A07}">
      <dgm:prSet/>
      <dgm:spPr/>
      <dgm:t>
        <a:bodyPr/>
        <a:lstStyle/>
        <a:p>
          <a:endParaRPr lang="en-US" sz="4400"/>
        </a:p>
      </dgm:t>
    </dgm:pt>
    <dgm:pt modelId="{681F8DCA-E741-4066-882F-A6629AD4086F}">
      <dgm:prSet phldrT="[Text]" custT="1"/>
      <dgm:spPr/>
      <dgm:t>
        <a:bodyPr/>
        <a:lstStyle/>
        <a:p>
          <a:endParaRPr lang="en-US" sz="4400" dirty="0"/>
        </a:p>
      </dgm:t>
    </dgm:pt>
    <dgm:pt modelId="{4FE1EDB8-4334-4224-9952-B88F269FE1D1}" type="parTrans" cxnId="{3BAA25AE-E2FB-46C6-8380-7EAC529937AD}">
      <dgm:prSet/>
      <dgm:spPr/>
      <dgm:t>
        <a:bodyPr/>
        <a:lstStyle/>
        <a:p>
          <a:endParaRPr lang="en-US" sz="4400"/>
        </a:p>
      </dgm:t>
    </dgm:pt>
    <dgm:pt modelId="{AD45606F-8FC1-47CB-8EA8-0352BA5B2410}" type="sibTrans" cxnId="{3BAA25AE-E2FB-46C6-8380-7EAC529937AD}">
      <dgm:prSet/>
      <dgm:spPr/>
      <dgm:t>
        <a:bodyPr/>
        <a:lstStyle/>
        <a:p>
          <a:endParaRPr lang="en-US" sz="4400"/>
        </a:p>
      </dgm:t>
    </dgm:pt>
    <dgm:pt modelId="{A1EED552-FA77-4C46-B6E0-0EF29B26C9D5}" type="pres">
      <dgm:prSet presAssocID="{38DA5F7B-5A17-4A81-B14D-83A8FE695D76}" presName="linear" presStyleCnt="0">
        <dgm:presLayoutVars>
          <dgm:animLvl val="lvl"/>
          <dgm:resizeHandles val="exact"/>
        </dgm:presLayoutVars>
      </dgm:prSet>
      <dgm:spPr/>
    </dgm:pt>
    <dgm:pt modelId="{835857C7-C20B-4672-9D3E-8437B4E55179}" type="pres">
      <dgm:prSet presAssocID="{A397499A-D5F7-4EEF-BB42-DAD35B92A952}" presName="parentText" presStyleLbl="node1" presStyleIdx="0" presStyleCnt="2" custScaleY="126383">
        <dgm:presLayoutVars>
          <dgm:chMax val="0"/>
          <dgm:bulletEnabled val="1"/>
        </dgm:presLayoutVars>
      </dgm:prSet>
      <dgm:spPr/>
    </dgm:pt>
    <dgm:pt modelId="{C2ECC6B9-56A7-45C1-815F-B00520FFDAE4}" type="pres">
      <dgm:prSet presAssocID="{A397499A-D5F7-4EEF-BB42-DAD35B92A952}" presName="childText" presStyleLbl="revTx" presStyleIdx="0" presStyleCnt="2">
        <dgm:presLayoutVars>
          <dgm:bulletEnabled val="1"/>
        </dgm:presLayoutVars>
      </dgm:prSet>
      <dgm:spPr/>
    </dgm:pt>
    <dgm:pt modelId="{379587F2-B36A-465B-9BAB-11783FA131AD}" type="pres">
      <dgm:prSet presAssocID="{7763B83C-6700-4188-A253-DC66052DA48F}" presName="parentText" presStyleLbl="node1" presStyleIdx="1" presStyleCnt="2" custScaleY="126383">
        <dgm:presLayoutVars>
          <dgm:chMax val="0"/>
          <dgm:bulletEnabled val="1"/>
        </dgm:presLayoutVars>
      </dgm:prSet>
      <dgm:spPr/>
    </dgm:pt>
    <dgm:pt modelId="{8224C506-4989-4B81-862B-88F3CD331D44}" type="pres">
      <dgm:prSet presAssocID="{7763B83C-6700-4188-A253-DC66052DA48F}" presName="childText" presStyleLbl="revTx" presStyleIdx="1" presStyleCnt="2">
        <dgm:presLayoutVars>
          <dgm:bulletEnabled val="1"/>
        </dgm:presLayoutVars>
      </dgm:prSet>
      <dgm:spPr/>
    </dgm:pt>
  </dgm:ptLst>
  <dgm:cxnLst>
    <dgm:cxn modelId="{B7D62315-01E4-48E6-B951-C74D2BE7460A}" srcId="{38DA5F7B-5A17-4A81-B14D-83A8FE695D76}" destId="{7763B83C-6700-4188-A253-DC66052DA48F}" srcOrd="1" destOrd="0" parTransId="{9375096C-1A9A-4CD6-B8E6-F2D97B869FD5}" sibTransId="{02099FCA-FBE8-400F-9053-719D1B2CCA9D}"/>
    <dgm:cxn modelId="{AA46AA18-FDC5-46D2-BB1E-31733A9FC6B2}" type="presOf" srcId="{ACA137FF-9CE0-491D-A829-0775C3614FB3}" destId="{C2ECC6B9-56A7-45C1-815F-B00520FFDAE4}" srcOrd="0" destOrd="1" presId="urn:microsoft.com/office/officeart/2005/8/layout/vList2"/>
    <dgm:cxn modelId="{D6892D32-5B41-40FC-BCEB-F55B184CBC0F}" type="presOf" srcId="{7763B83C-6700-4188-A253-DC66052DA48F}" destId="{379587F2-B36A-465B-9BAB-11783FA131AD}" srcOrd="0" destOrd="0" presId="urn:microsoft.com/office/officeart/2005/8/layout/vList2"/>
    <dgm:cxn modelId="{068F0B4D-A06A-4F6B-B1D4-C996FCAE6A13}" srcId="{A397499A-D5F7-4EEF-BB42-DAD35B92A952}" destId="{09324D3E-CD1E-46D1-9B5A-A35CB70C947C}" srcOrd="0" destOrd="0" parTransId="{9B71CBF8-2D96-4053-82D5-337E1F9AB9C9}" sibTransId="{371D823A-031B-4968-B0C6-A4B7EF55ED5E}"/>
    <dgm:cxn modelId="{1DC6677F-3B64-4680-8C3F-DED27409FA49}" type="presOf" srcId="{A397499A-D5F7-4EEF-BB42-DAD35B92A952}" destId="{835857C7-C20B-4672-9D3E-8437B4E55179}" srcOrd="0" destOrd="0" presId="urn:microsoft.com/office/officeart/2005/8/layout/vList2"/>
    <dgm:cxn modelId="{4E068284-011F-47E5-BD88-ACDA3FC8DCB9}" type="presOf" srcId="{38DA5F7B-5A17-4A81-B14D-83A8FE695D76}" destId="{A1EED552-FA77-4C46-B6E0-0EF29B26C9D5}" srcOrd="0" destOrd="0" presId="urn:microsoft.com/office/officeart/2005/8/layout/vList2"/>
    <dgm:cxn modelId="{5DA2169F-CD1B-4378-ACB2-00BBC9450A07}" srcId="{A397499A-D5F7-4EEF-BB42-DAD35B92A952}" destId="{ACA137FF-9CE0-491D-A829-0775C3614FB3}" srcOrd="1" destOrd="0" parTransId="{9F353F02-EBCB-4D08-8205-4CC7374FA061}" sibTransId="{21B41DC8-C069-403D-A380-E0D11B477ED8}"/>
    <dgm:cxn modelId="{3BAA25AE-E2FB-46C6-8380-7EAC529937AD}" srcId="{7763B83C-6700-4188-A253-DC66052DA48F}" destId="{681F8DCA-E741-4066-882F-A6629AD4086F}" srcOrd="1" destOrd="0" parTransId="{4FE1EDB8-4334-4224-9952-B88F269FE1D1}" sibTransId="{AD45606F-8FC1-47CB-8EA8-0352BA5B2410}"/>
    <dgm:cxn modelId="{275775C5-4F1E-4AF1-AF30-22D307D21417}" type="presOf" srcId="{D7AC2C70-0FC9-4A28-9866-00B27A7B1014}" destId="{8224C506-4989-4B81-862B-88F3CD331D44}" srcOrd="0" destOrd="0" presId="urn:microsoft.com/office/officeart/2005/8/layout/vList2"/>
    <dgm:cxn modelId="{197F05D4-6377-4DA0-9DD5-0E47848AB245}" type="presOf" srcId="{681F8DCA-E741-4066-882F-A6629AD4086F}" destId="{8224C506-4989-4B81-862B-88F3CD331D44}" srcOrd="0" destOrd="1" presId="urn:microsoft.com/office/officeart/2005/8/layout/vList2"/>
    <dgm:cxn modelId="{50BB5AEC-982F-4862-A476-9299378DD9CD}" type="presOf" srcId="{09324D3E-CD1E-46D1-9B5A-A35CB70C947C}" destId="{C2ECC6B9-56A7-45C1-815F-B00520FFDAE4}" srcOrd="0" destOrd="0" presId="urn:microsoft.com/office/officeart/2005/8/layout/vList2"/>
    <dgm:cxn modelId="{3DF0C3F8-BD46-4191-B252-79D10165D3C7}" srcId="{7763B83C-6700-4188-A253-DC66052DA48F}" destId="{D7AC2C70-0FC9-4A28-9866-00B27A7B1014}" srcOrd="0" destOrd="0" parTransId="{48DBD9E3-4A56-4CE9-9619-594C9676E5EF}" sibTransId="{B3590203-BF9B-409E-953D-10FDDE4D641C}"/>
    <dgm:cxn modelId="{8E7543FD-AB42-48DD-B10E-CFFAF630AF30}" srcId="{38DA5F7B-5A17-4A81-B14D-83A8FE695D76}" destId="{A397499A-D5F7-4EEF-BB42-DAD35B92A952}" srcOrd="0" destOrd="0" parTransId="{4B5999EC-A995-4ADE-9BCF-41B07F6D5F98}" sibTransId="{5B8FD9AD-BD5F-48B3-AC13-0ED6B716E00D}"/>
    <dgm:cxn modelId="{AA2C1566-A0CF-4AD9-9098-BDE0D03D13B1}" type="presParOf" srcId="{A1EED552-FA77-4C46-B6E0-0EF29B26C9D5}" destId="{835857C7-C20B-4672-9D3E-8437B4E55179}" srcOrd="0" destOrd="0" presId="urn:microsoft.com/office/officeart/2005/8/layout/vList2"/>
    <dgm:cxn modelId="{39965467-C213-4439-BDFA-46C7ECA7F5E5}" type="presParOf" srcId="{A1EED552-FA77-4C46-B6E0-0EF29B26C9D5}" destId="{C2ECC6B9-56A7-45C1-815F-B00520FFDAE4}" srcOrd="1" destOrd="0" presId="urn:microsoft.com/office/officeart/2005/8/layout/vList2"/>
    <dgm:cxn modelId="{B5CEA308-8E39-41F4-B100-9407ED571DEB}" type="presParOf" srcId="{A1EED552-FA77-4C46-B6E0-0EF29B26C9D5}" destId="{379587F2-B36A-465B-9BAB-11783FA131AD}" srcOrd="2" destOrd="0" presId="urn:microsoft.com/office/officeart/2005/8/layout/vList2"/>
    <dgm:cxn modelId="{D6848FF1-D641-413A-94E5-0D7889FF0CC9}" type="presParOf" srcId="{A1EED552-FA77-4C46-B6E0-0EF29B26C9D5}" destId="{8224C506-4989-4B81-862B-88F3CD331D4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AD5F5-B095-459C-9E8B-60F3060DF6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C4556C-8779-48DC-823F-975C3772BBA9}">
      <dgm:prSet phldrT="[Text]"/>
      <dgm:spPr>
        <a:solidFill>
          <a:srgbClr val="436B9F"/>
        </a:solidFill>
        <a:ln>
          <a:solidFill>
            <a:srgbClr val="436B9F"/>
          </a:solidFill>
        </a:ln>
      </dgm:spPr>
      <dgm:t>
        <a:bodyPr/>
        <a:lstStyle/>
        <a:p>
          <a:r>
            <a:rPr lang="en-US" b="1" dirty="0"/>
            <a:t>Learn about us and your benefits</a:t>
          </a:r>
        </a:p>
      </dgm:t>
    </dgm:pt>
    <dgm:pt modelId="{A072E435-8424-450F-96B4-FED8B9E44C62}" type="parTrans" cxnId="{DABB5E42-DC28-434E-845E-D48CC4BA21C7}">
      <dgm:prSet/>
      <dgm:spPr/>
      <dgm:t>
        <a:bodyPr/>
        <a:lstStyle/>
        <a:p>
          <a:endParaRPr lang="en-US"/>
        </a:p>
      </dgm:t>
    </dgm:pt>
    <dgm:pt modelId="{A94ECD34-8BAE-4780-8B6C-C7DFA6F25CF8}" type="sibTrans" cxnId="{DABB5E42-DC28-434E-845E-D48CC4BA21C7}">
      <dgm:prSet/>
      <dgm:spPr>
        <a:ln>
          <a:solidFill>
            <a:srgbClr val="436B9F"/>
          </a:solidFill>
        </a:ln>
      </dgm:spPr>
      <dgm:t>
        <a:bodyPr/>
        <a:lstStyle/>
        <a:p>
          <a:endParaRPr lang="en-US"/>
        </a:p>
      </dgm:t>
    </dgm:pt>
    <dgm:pt modelId="{AB682490-4B0B-466A-A4FE-34B335FF11B7}">
      <dgm:prSet phldrT="[Text]"/>
      <dgm:spPr>
        <a:solidFill>
          <a:srgbClr val="436B9F"/>
        </a:solidFill>
        <a:ln>
          <a:solidFill>
            <a:srgbClr val="436B9F"/>
          </a:solidFill>
        </a:ln>
      </dgm:spPr>
      <dgm:t>
        <a:bodyPr/>
        <a:lstStyle/>
        <a:p>
          <a:r>
            <a:rPr lang="en-US" b="1" dirty="0"/>
            <a:t>Download forms and publications</a:t>
          </a:r>
          <a:endParaRPr lang="en-US" b="1" i="1" dirty="0"/>
        </a:p>
      </dgm:t>
    </dgm:pt>
    <dgm:pt modelId="{DA2282DD-71D9-43BA-A96A-224ED06EFDBA}" type="parTrans" cxnId="{FEC46267-E605-4DD7-A25E-F830863C8EEA}">
      <dgm:prSet/>
      <dgm:spPr/>
      <dgm:t>
        <a:bodyPr/>
        <a:lstStyle/>
        <a:p>
          <a:endParaRPr lang="en-US"/>
        </a:p>
      </dgm:t>
    </dgm:pt>
    <dgm:pt modelId="{643C0F40-ABD8-449F-81E8-BC946F4F34B3}" type="sibTrans" cxnId="{FEC46267-E605-4DD7-A25E-F830863C8EEA}">
      <dgm:prSet/>
      <dgm:spPr/>
      <dgm:t>
        <a:bodyPr/>
        <a:lstStyle/>
        <a:p>
          <a:endParaRPr lang="en-US"/>
        </a:p>
      </dgm:t>
    </dgm:pt>
    <dgm:pt modelId="{020FFE36-FB82-43EC-9BF8-BA4FAA39ADE1}">
      <dgm:prSet phldrT="[Text]"/>
      <dgm:spPr>
        <a:solidFill>
          <a:srgbClr val="436B9F"/>
        </a:solidFill>
        <a:ln>
          <a:solidFill>
            <a:srgbClr val="436B9F"/>
          </a:solidFill>
        </a:ln>
      </dgm:spPr>
      <dgm:t>
        <a:bodyPr/>
        <a:lstStyle/>
        <a:p>
          <a:r>
            <a:rPr lang="en-US" b="1" dirty="0"/>
            <a:t>Access calculators and watch videos</a:t>
          </a:r>
        </a:p>
      </dgm:t>
    </dgm:pt>
    <dgm:pt modelId="{04F3E932-B1DF-4216-AE99-A1D4086F3031}" type="parTrans" cxnId="{C7FC465E-42AE-4C86-9C37-3C5682D190F3}">
      <dgm:prSet/>
      <dgm:spPr/>
      <dgm:t>
        <a:bodyPr/>
        <a:lstStyle/>
        <a:p>
          <a:endParaRPr lang="en-US"/>
        </a:p>
      </dgm:t>
    </dgm:pt>
    <dgm:pt modelId="{995CE6A7-42C6-431E-85DC-9E813797AB8B}" type="sibTrans" cxnId="{C7FC465E-42AE-4C86-9C37-3C5682D190F3}">
      <dgm:prSet/>
      <dgm:spPr/>
      <dgm:t>
        <a:bodyPr/>
        <a:lstStyle/>
        <a:p>
          <a:endParaRPr lang="en-US"/>
        </a:p>
      </dgm:t>
    </dgm:pt>
    <dgm:pt modelId="{F2BA41D4-89A3-4C3B-8FB2-7B7FE1112ABD}" type="pres">
      <dgm:prSet presAssocID="{D18AD5F5-B095-459C-9E8B-60F3060DF6FA}" presName="Name0" presStyleCnt="0">
        <dgm:presLayoutVars>
          <dgm:chMax val="7"/>
          <dgm:chPref val="7"/>
          <dgm:dir val="rev"/>
        </dgm:presLayoutVars>
      </dgm:prSet>
      <dgm:spPr/>
    </dgm:pt>
    <dgm:pt modelId="{C9838007-76AE-4C30-B7D3-68727746B969}" type="pres">
      <dgm:prSet presAssocID="{D18AD5F5-B095-459C-9E8B-60F3060DF6FA}" presName="Name1" presStyleCnt="0"/>
      <dgm:spPr/>
    </dgm:pt>
    <dgm:pt modelId="{64A94511-E12B-49F9-B539-3EC51703D8D6}" type="pres">
      <dgm:prSet presAssocID="{D18AD5F5-B095-459C-9E8B-60F3060DF6FA}" presName="cycle" presStyleCnt="0"/>
      <dgm:spPr/>
    </dgm:pt>
    <dgm:pt modelId="{A13675B4-632D-4843-8CDA-84926C9D7759}" type="pres">
      <dgm:prSet presAssocID="{D18AD5F5-B095-459C-9E8B-60F3060DF6FA}" presName="srcNode" presStyleLbl="node1" presStyleIdx="0" presStyleCnt="3"/>
      <dgm:spPr/>
    </dgm:pt>
    <dgm:pt modelId="{BD834062-8F9B-4FAA-8C31-43ECDD6DB20D}" type="pres">
      <dgm:prSet presAssocID="{D18AD5F5-B095-459C-9E8B-60F3060DF6FA}" presName="conn" presStyleLbl="parChTrans1D2" presStyleIdx="0" presStyleCnt="1"/>
      <dgm:spPr/>
    </dgm:pt>
    <dgm:pt modelId="{9B52FF19-D41B-4290-B5A0-590B7CB065CE}" type="pres">
      <dgm:prSet presAssocID="{D18AD5F5-B095-459C-9E8B-60F3060DF6FA}" presName="extraNode" presStyleLbl="node1" presStyleIdx="0" presStyleCnt="3"/>
      <dgm:spPr/>
    </dgm:pt>
    <dgm:pt modelId="{45122C50-9542-47CB-9DD2-AC3D945A964A}" type="pres">
      <dgm:prSet presAssocID="{D18AD5F5-B095-459C-9E8B-60F3060DF6FA}" presName="dstNode" presStyleLbl="node1" presStyleIdx="0" presStyleCnt="3"/>
      <dgm:spPr/>
    </dgm:pt>
    <dgm:pt modelId="{F817F39E-3D7D-4825-B834-8231459393AA}" type="pres">
      <dgm:prSet presAssocID="{03C4556C-8779-48DC-823F-975C3772BBA9}" presName="text_1" presStyleLbl="node1" presStyleIdx="0" presStyleCnt="3">
        <dgm:presLayoutVars>
          <dgm:bulletEnabled val="1"/>
        </dgm:presLayoutVars>
      </dgm:prSet>
      <dgm:spPr/>
    </dgm:pt>
    <dgm:pt modelId="{3D14A73F-2B60-47BD-A613-6C52F90CC715}" type="pres">
      <dgm:prSet presAssocID="{03C4556C-8779-48DC-823F-975C3772BBA9}" presName="accent_1" presStyleCnt="0"/>
      <dgm:spPr/>
    </dgm:pt>
    <dgm:pt modelId="{4C020C34-68BE-4C5A-BD87-60E7A4453D6E}" type="pres">
      <dgm:prSet presAssocID="{03C4556C-8779-48DC-823F-975C3772BBA9}" presName="accentRepeatNode" presStyleLbl="solidFgAcc1" presStyleIdx="0" presStyleCnt="3"/>
      <dgm:spPr>
        <a:ln>
          <a:solidFill>
            <a:srgbClr val="436B9F"/>
          </a:solidFill>
        </a:ln>
      </dgm:spPr>
    </dgm:pt>
    <dgm:pt modelId="{956B6D62-89CD-4CA9-89E6-200E22C6A141}" type="pres">
      <dgm:prSet presAssocID="{AB682490-4B0B-466A-A4FE-34B335FF11B7}" presName="text_2" presStyleLbl="node1" presStyleIdx="1" presStyleCnt="3">
        <dgm:presLayoutVars>
          <dgm:bulletEnabled val="1"/>
        </dgm:presLayoutVars>
      </dgm:prSet>
      <dgm:spPr/>
    </dgm:pt>
    <dgm:pt modelId="{D94294AE-C657-4D66-85EA-45E750BDF163}" type="pres">
      <dgm:prSet presAssocID="{AB682490-4B0B-466A-A4FE-34B335FF11B7}" presName="accent_2" presStyleCnt="0"/>
      <dgm:spPr/>
    </dgm:pt>
    <dgm:pt modelId="{0DB27D56-5A28-4D48-B205-1544A1CBD0D1}" type="pres">
      <dgm:prSet presAssocID="{AB682490-4B0B-466A-A4FE-34B335FF11B7}" presName="accentRepeatNode" presStyleLbl="solidFgAcc1" presStyleIdx="1" presStyleCnt="3"/>
      <dgm:spPr>
        <a:ln>
          <a:solidFill>
            <a:srgbClr val="436B9F"/>
          </a:solidFill>
        </a:ln>
      </dgm:spPr>
    </dgm:pt>
    <dgm:pt modelId="{A1AFBCD5-33AD-460A-BA9B-A293CEA8555A}" type="pres">
      <dgm:prSet presAssocID="{020FFE36-FB82-43EC-9BF8-BA4FAA39ADE1}" presName="text_3" presStyleLbl="node1" presStyleIdx="2" presStyleCnt="3">
        <dgm:presLayoutVars>
          <dgm:bulletEnabled val="1"/>
        </dgm:presLayoutVars>
      </dgm:prSet>
      <dgm:spPr/>
    </dgm:pt>
    <dgm:pt modelId="{D65BCC7D-013E-4D44-823B-B706E806FE04}" type="pres">
      <dgm:prSet presAssocID="{020FFE36-FB82-43EC-9BF8-BA4FAA39ADE1}" presName="accent_3" presStyleCnt="0"/>
      <dgm:spPr/>
    </dgm:pt>
    <dgm:pt modelId="{3DB2B318-A0CF-45F4-8567-D6C411A9C10D}" type="pres">
      <dgm:prSet presAssocID="{020FFE36-FB82-43EC-9BF8-BA4FAA39ADE1}" presName="accentRepeatNode" presStyleLbl="solidFgAcc1" presStyleIdx="2" presStyleCnt="3"/>
      <dgm:spPr>
        <a:ln>
          <a:solidFill>
            <a:srgbClr val="436B9F"/>
          </a:solidFill>
        </a:ln>
      </dgm:spPr>
    </dgm:pt>
  </dgm:ptLst>
  <dgm:cxnLst>
    <dgm:cxn modelId="{C7FC465E-42AE-4C86-9C37-3C5682D190F3}" srcId="{D18AD5F5-B095-459C-9E8B-60F3060DF6FA}" destId="{020FFE36-FB82-43EC-9BF8-BA4FAA39ADE1}" srcOrd="2" destOrd="0" parTransId="{04F3E932-B1DF-4216-AE99-A1D4086F3031}" sibTransId="{995CE6A7-42C6-431E-85DC-9E813797AB8B}"/>
    <dgm:cxn modelId="{DABB5E42-DC28-434E-845E-D48CC4BA21C7}" srcId="{D18AD5F5-B095-459C-9E8B-60F3060DF6FA}" destId="{03C4556C-8779-48DC-823F-975C3772BBA9}" srcOrd="0" destOrd="0" parTransId="{A072E435-8424-450F-96B4-FED8B9E44C62}" sibTransId="{A94ECD34-8BAE-4780-8B6C-C7DFA6F25CF8}"/>
    <dgm:cxn modelId="{FEC46267-E605-4DD7-A25E-F830863C8EEA}" srcId="{D18AD5F5-B095-459C-9E8B-60F3060DF6FA}" destId="{AB682490-4B0B-466A-A4FE-34B335FF11B7}" srcOrd="1" destOrd="0" parTransId="{DA2282DD-71D9-43BA-A96A-224ED06EFDBA}" sibTransId="{643C0F40-ABD8-449F-81E8-BC946F4F34B3}"/>
    <dgm:cxn modelId="{4AB1BA9E-065A-43F8-93AF-8A49C5BFCD37}" type="presOf" srcId="{03C4556C-8779-48DC-823F-975C3772BBA9}" destId="{F817F39E-3D7D-4825-B834-8231459393AA}" srcOrd="0" destOrd="0" presId="urn:microsoft.com/office/officeart/2008/layout/VerticalCurvedList"/>
    <dgm:cxn modelId="{01CE08A4-4C8C-4143-8D75-93CAC2CB12B5}" type="presOf" srcId="{AB682490-4B0B-466A-A4FE-34B335FF11B7}" destId="{956B6D62-89CD-4CA9-89E6-200E22C6A141}" srcOrd="0" destOrd="0" presId="urn:microsoft.com/office/officeart/2008/layout/VerticalCurvedList"/>
    <dgm:cxn modelId="{E9E5DCA9-C50A-4A0E-964C-593ACC39F0BC}" type="presOf" srcId="{D18AD5F5-B095-459C-9E8B-60F3060DF6FA}" destId="{F2BA41D4-89A3-4C3B-8FB2-7B7FE1112ABD}" srcOrd="0" destOrd="0" presId="urn:microsoft.com/office/officeart/2008/layout/VerticalCurvedList"/>
    <dgm:cxn modelId="{1B7D86AE-A524-4415-AF88-E565D339FC5C}" type="presOf" srcId="{A94ECD34-8BAE-4780-8B6C-C7DFA6F25CF8}" destId="{BD834062-8F9B-4FAA-8C31-43ECDD6DB20D}" srcOrd="0" destOrd="0" presId="urn:microsoft.com/office/officeart/2008/layout/VerticalCurvedList"/>
    <dgm:cxn modelId="{6E86E0B9-398F-4E39-A694-530D70757B37}" type="presOf" srcId="{020FFE36-FB82-43EC-9BF8-BA4FAA39ADE1}" destId="{A1AFBCD5-33AD-460A-BA9B-A293CEA8555A}" srcOrd="0" destOrd="0" presId="urn:microsoft.com/office/officeart/2008/layout/VerticalCurvedList"/>
    <dgm:cxn modelId="{1186DDF8-5475-42A0-94B0-4C376B9CCE96}" type="presParOf" srcId="{F2BA41D4-89A3-4C3B-8FB2-7B7FE1112ABD}" destId="{C9838007-76AE-4C30-B7D3-68727746B969}" srcOrd="0" destOrd="0" presId="urn:microsoft.com/office/officeart/2008/layout/VerticalCurvedList"/>
    <dgm:cxn modelId="{1DBAA71B-7EFB-473D-9922-D1B4F14E1FE4}" type="presParOf" srcId="{C9838007-76AE-4C30-B7D3-68727746B969}" destId="{64A94511-E12B-49F9-B539-3EC51703D8D6}" srcOrd="0" destOrd="0" presId="urn:microsoft.com/office/officeart/2008/layout/VerticalCurvedList"/>
    <dgm:cxn modelId="{FD18083F-D878-4DF8-A711-EE5F6DAA7E3E}" type="presParOf" srcId="{64A94511-E12B-49F9-B539-3EC51703D8D6}" destId="{A13675B4-632D-4843-8CDA-84926C9D7759}" srcOrd="0" destOrd="0" presId="urn:microsoft.com/office/officeart/2008/layout/VerticalCurvedList"/>
    <dgm:cxn modelId="{20B305CD-85E7-4F05-9141-32A5AD628F08}" type="presParOf" srcId="{64A94511-E12B-49F9-B539-3EC51703D8D6}" destId="{BD834062-8F9B-4FAA-8C31-43ECDD6DB20D}" srcOrd="1" destOrd="0" presId="urn:microsoft.com/office/officeart/2008/layout/VerticalCurvedList"/>
    <dgm:cxn modelId="{516BC518-4A4C-420C-8847-4C2CDB38C418}" type="presParOf" srcId="{64A94511-E12B-49F9-B539-3EC51703D8D6}" destId="{9B52FF19-D41B-4290-B5A0-590B7CB065CE}" srcOrd="2" destOrd="0" presId="urn:microsoft.com/office/officeart/2008/layout/VerticalCurvedList"/>
    <dgm:cxn modelId="{42BDFAE8-5FE3-4CC7-8858-ECE6452B4506}" type="presParOf" srcId="{64A94511-E12B-49F9-B539-3EC51703D8D6}" destId="{45122C50-9542-47CB-9DD2-AC3D945A964A}" srcOrd="3" destOrd="0" presId="urn:microsoft.com/office/officeart/2008/layout/VerticalCurvedList"/>
    <dgm:cxn modelId="{4E8DC550-2058-40CF-9B42-F94B6898AB38}" type="presParOf" srcId="{C9838007-76AE-4C30-B7D3-68727746B969}" destId="{F817F39E-3D7D-4825-B834-8231459393AA}" srcOrd="1" destOrd="0" presId="urn:microsoft.com/office/officeart/2008/layout/VerticalCurvedList"/>
    <dgm:cxn modelId="{3CEEE8C1-50EA-4D98-A8BF-167E4BF0787B}" type="presParOf" srcId="{C9838007-76AE-4C30-B7D3-68727746B969}" destId="{3D14A73F-2B60-47BD-A613-6C52F90CC715}" srcOrd="2" destOrd="0" presId="urn:microsoft.com/office/officeart/2008/layout/VerticalCurvedList"/>
    <dgm:cxn modelId="{270B6D32-62B1-466A-9FE8-3EA1CD91A4F9}" type="presParOf" srcId="{3D14A73F-2B60-47BD-A613-6C52F90CC715}" destId="{4C020C34-68BE-4C5A-BD87-60E7A4453D6E}" srcOrd="0" destOrd="0" presId="urn:microsoft.com/office/officeart/2008/layout/VerticalCurvedList"/>
    <dgm:cxn modelId="{58E9C6F0-95E3-4E76-9153-BD64F282EE31}" type="presParOf" srcId="{C9838007-76AE-4C30-B7D3-68727746B969}" destId="{956B6D62-89CD-4CA9-89E6-200E22C6A141}" srcOrd="3" destOrd="0" presId="urn:microsoft.com/office/officeart/2008/layout/VerticalCurvedList"/>
    <dgm:cxn modelId="{B2EA379C-74EB-4BF1-A518-54E46FB3DE35}" type="presParOf" srcId="{C9838007-76AE-4C30-B7D3-68727746B969}" destId="{D94294AE-C657-4D66-85EA-45E750BDF163}" srcOrd="4" destOrd="0" presId="urn:microsoft.com/office/officeart/2008/layout/VerticalCurvedList"/>
    <dgm:cxn modelId="{7072B734-C1EE-40CC-88CB-43E33F986A0F}" type="presParOf" srcId="{D94294AE-C657-4D66-85EA-45E750BDF163}" destId="{0DB27D56-5A28-4D48-B205-1544A1CBD0D1}" srcOrd="0" destOrd="0" presId="urn:microsoft.com/office/officeart/2008/layout/VerticalCurvedList"/>
    <dgm:cxn modelId="{6799A219-E9B9-4F5C-9358-A4A254B6B91F}" type="presParOf" srcId="{C9838007-76AE-4C30-B7D3-68727746B969}" destId="{A1AFBCD5-33AD-460A-BA9B-A293CEA8555A}" srcOrd="5" destOrd="0" presId="urn:microsoft.com/office/officeart/2008/layout/VerticalCurvedList"/>
    <dgm:cxn modelId="{CB9ED27D-E9B3-45D0-9910-D9DE4580277D}" type="presParOf" srcId="{C9838007-76AE-4C30-B7D3-68727746B969}" destId="{D65BCC7D-013E-4D44-823B-B706E806FE04}" srcOrd="6" destOrd="0" presId="urn:microsoft.com/office/officeart/2008/layout/VerticalCurvedList"/>
    <dgm:cxn modelId="{BD146094-007F-4CF7-A02B-D6273DE4721F}" type="presParOf" srcId="{D65BCC7D-013E-4D44-823B-B706E806FE04}" destId="{3DB2B318-A0CF-45F4-8567-D6C411A9C1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8AD5F5-B095-459C-9E8B-60F3060DF6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C4556C-8779-48DC-823F-975C3772BBA9}">
      <dgm:prSet phldrT="[Text]" custT="1"/>
      <dgm:spPr>
        <a:solidFill>
          <a:srgbClr val="436B9F"/>
        </a:solidFill>
        <a:ln>
          <a:solidFill>
            <a:srgbClr val="436B9F"/>
          </a:solidFill>
        </a:ln>
      </dgm:spPr>
      <dgm:t>
        <a:bodyPr/>
        <a:lstStyle/>
        <a:p>
          <a:r>
            <a:rPr lang="en-US" sz="3600" b="1" dirty="0"/>
            <a:t>View and update account information</a:t>
          </a:r>
        </a:p>
      </dgm:t>
    </dgm:pt>
    <dgm:pt modelId="{A072E435-8424-450F-96B4-FED8B9E44C62}" type="parTrans" cxnId="{DABB5E42-DC28-434E-845E-D48CC4BA21C7}">
      <dgm:prSet/>
      <dgm:spPr/>
      <dgm:t>
        <a:bodyPr/>
        <a:lstStyle/>
        <a:p>
          <a:endParaRPr lang="en-US"/>
        </a:p>
      </dgm:t>
    </dgm:pt>
    <dgm:pt modelId="{A94ECD34-8BAE-4780-8B6C-C7DFA6F25CF8}" type="sibTrans" cxnId="{DABB5E42-DC28-434E-845E-D48CC4BA21C7}">
      <dgm:prSet/>
      <dgm:spPr>
        <a:ln>
          <a:solidFill>
            <a:srgbClr val="436B9F"/>
          </a:solidFill>
        </a:ln>
      </dgm:spPr>
      <dgm:t>
        <a:bodyPr/>
        <a:lstStyle/>
        <a:p>
          <a:endParaRPr lang="en-US"/>
        </a:p>
      </dgm:t>
    </dgm:pt>
    <dgm:pt modelId="{AB682490-4B0B-466A-A4FE-34B335FF11B7}">
      <dgm:prSet phldrT="[Text]" custT="1"/>
      <dgm:spPr>
        <a:solidFill>
          <a:srgbClr val="436B9F"/>
        </a:solidFill>
        <a:ln>
          <a:solidFill>
            <a:srgbClr val="436B9F"/>
          </a:solidFill>
        </a:ln>
      </dgm:spPr>
      <dgm:t>
        <a:bodyPr/>
        <a:lstStyle/>
        <a:p>
          <a:r>
            <a:rPr lang="en-US" sz="3600" b="1" dirty="0"/>
            <a:t>Submit forms and send messages</a:t>
          </a:r>
        </a:p>
      </dgm:t>
    </dgm:pt>
    <dgm:pt modelId="{DA2282DD-71D9-43BA-A96A-224ED06EFDBA}" type="parTrans" cxnId="{FEC46267-E605-4DD7-A25E-F830863C8EEA}">
      <dgm:prSet/>
      <dgm:spPr/>
      <dgm:t>
        <a:bodyPr/>
        <a:lstStyle/>
        <a:p>
          <a:endParaRPr lang="en-US"/>
        </a:p>
      </dgm:t>
    </dgm:pt>
    <dgm:pt modelId="{643C0F40-ABD8-449F-81E8-BC946F4F34B3}" type="sibTrans" cxnId="{FEC46267-E605-4DD7-A25E-F830863C8EEA}">
      <dgm:prSet/>
      <dgm:spPr/>
      <dgm:t>
        <a:bodyPr/>
        <a:lstStyle/>
        <a:p>
          <a:endParaRPr lang="en-US"/>
        </a:p>
      </dgm:t>
    </dgm:pt>
    <dgm:pt modelId="{020FFE36-FB82-43EC-9BF8-BA4FAA39ADE1}">
      <dgm:prSet phldrT="[Text]" custT="1"/>
      <dgm:spPr>
        <a:solidFill>
          <a:srgbClr val="436B9F"/>
        </a:solidFill>
        <a:ln>
          <a:solidFill>
            <a:srgbClr val="436B9F"/>
          </a:solidFill>
        </a:ln>
      </dgm:spPr>
      <dgm:t>
        <a:bodyPr/>
        <a:lstStyle/>
        <a:p>
          <a:r>
            <a:rPr lang="en-US" sz="3600" b="1" dirty="0"/>
            <a:t>Access Your </a:t>
          </a:r>
          <a:r>
            <a:rPr lang="en-US" sz="3600" b="1" i="1" dirty="0"/>
            <a:t>Retirement Progress Report</a:t>
          </a:r>
        </a:p>
      </dgm:t>
    </dgm:pt>
    <dgm:pt modelId="{04F3E932-B1DF-4216-AE99-A1D4086F3031}" type="parTrans" cxnId="{C7FC465E-42AE-4C86-9C37-3C5682D190F3}">
      <dgm:prSet/>
      <dgm:spPr/>
      <dgm:t>
        <a:bodyPr/>
        <a:lstStyle/>
        <a:p>
          <a:endParaRPr lang="en-US"/>
        </a:p>
      </dgm:t>
    </dgm:pt>
    <dgm:pt modelId="{995CE6A7-42C6-431E-85DC-9E813797AB8B}" type="sibTrans" cxnId="{C7FC465E-42AE-4C86-9C37-3C5682D190F3}">
      <dgm:prSet/>
      <dgm:spPr/>
      <dgm:t>
        <a:bodyPr/>
        <a:lstStyle/>
        <a:p>
          <a:endParaRPr lang="en-US"/>
        </a:p>
      </dgm:t>
    </dgm:pt>
    <dgm:pt modelId="{F2BA41D4-89A3-4C3B-8FB2-7B7FE1112ABD}" type="pres">
      <dgm:prSet presAssocID="{D18AD5F5-B095-459C-9E8B-60F3060DF6FA}" presName="Name0" presStyleCnt="0">
        <dgm:presLayoutVars>
          <dgm:chMax val="7"/>
          <dgm:chPref val="7"/>
          <dgm:dir/>
        </dgm:presLayoutVars>
      </dgm:prSet>
      <dgm:spPr/>
    </dgm:pt>
    <dgm:pt modelId="{C9838007-76AE-4C30-B7D3-68727746B969}" type="pres">
      <dgm:prSet presAssocID="{D18AD5F5-B095-459C-9E8B-60F3060DF6FA}" presName="Name1" presStyleCnt="0"/>
      <dgm:spPr/>
    </dgm:pt>
    <dgm:pt modelId="{64A94511-E12B-49F9-B539-3EC51703D8D6}" type="pres">
      <dgm:prSet presAssocID="{D18AD5F5-B095-459C-9E8B-60F3060DF6FA}" presName="cycle" presStyleCnt="0"/>
      <dgm:spPr/>
    </dgm:pt>
    <dgm:pt modelId="{A13675B4-632D-4843-8CDA-84926C9D7759}" type="pres">
      <dgm:prSet presAssocID="{D18AD5F5-B095-459C-9E8B-60F3060DF6FA}" presName="srcNode" presStyleLbl="node1" presStyleIdx="0" presStyleCnt="3"/>
      <dgm:spPr/>
    </dgm:pt>
    <dgm:pt modelId="{BD834062-8F9B-4FAA-8C31-43ECDD6DB20D}" type="pres">
      <dgm:prSet presAssocID="{D18AD5F5-B095-459C-9E8B-60F3060DF6FA}" presName="conn" presStyleLbl="parChTrans1D2" presStyleIdx="0" presStyleCnt="1"/>
      <dgm:spPr/>
    </dgm:pt>
    <dgm:pt modelId="{9B52FF19-D41B-4290-B5A0-590B7CB065CE}" type="pres">
      <dgm:prSet presAssocID="{D18AD5F5-B095-459C-9E8B-60F3060DF6FA}" presName="extraNode" presStyleLbl="node1" presStyleIdx="0" presStyleCnt="3"/>
      <dgm:spPr/>
    </dgm:pt>
    <dgm:pt modelId="{45122C50-9542-47CB-9DD2-AC3D945A964A}" type="pres">
      <dgm:prSet presAssocID="{D18AD5F5-B095-459C-9E8B-60F3060DF6FA}" presName="dstNode" presStyleLbl="node1" presStyleIdx="0" presStyleCnt="3"/>
      <dgm:spPr/>
    </dgm:pt>
    <dgm:pt modelId="{F817F39E-3D7D-4825-B834-8231459393AA}" type="pres">
      <dgm:prSet presAssocID="{03C4556C-8779-48DC-823F-975C3772BBA9}" presName="text_1" presStyleLbl="node1" presStyleIdx="0" presStyleCnt="3">
        <dgm:presLayoutVars>
          <dgm:bulletEnabled val="1"/>
        </dgm:presLayoutVars>
      </dgm:prSet>
      <dgm:spPr/>
    </dgm:pt>
    <dgm:pt modelId="{3D14A73F-2B60-47BD-A613-6C52F90CC715}" type="pres">
      <dgm:prSet presAssocID="{03C4556C-8779-48DC-823F-975C3772BBA9}" presName="accent_1" presStyleCnt="0"/>
      <dgm:spPr/>
    </dgm:pt>
    <dgm:pt modelId="{4C020C34-68BE-4C5A-BD87-60E7A4453D6E}" type="pres">
      <dgm:prSet presAssocID="{03C4556C-8779-48DC-823F-975C3772BBA9}" presName="accentRepeatNode" presStyleLbl="solidFgAcc1" presStyleIdx="0" presStyleCnt="3"/>
      <dgm:spPr>
        <a:ln>
          <a:solidFill>
            <a:srgbClr val="436B9F"/>
          </a:solidFill>
        </a:ln>
      </dgm:spPr>
    </dgm:pt>
    <dgm:pt modelId="{956B6D62-89CD-4CA9-89E6-200E22C6A141}" type="pres">
      <dgm:prSet presAssocID="{AB682490-4B0B-466A-A4FE-34B335FF11B7}" presName="text_2" presStyleLbl="node1" presStyleIdx="1" presStyleCnt="3">
        <dgm:presLayoutVars>
          <dgm:bulletEnabled val="1"/>
        </dgm:presLayoutVars>
      </dgm:prSet>
      <dgm:spPr/>
    </dgm:pt>
    <dgm:pt modelId="{D94294AE-C657-4D66-85EA-45E750BDF163}" type="pres">
      <dgm:prSet presAssocID="{AB682490-4B0B-466A-A4FE-34B335FF11B7}" presName="accent_2" presStyleCnt="0"/>
      <dgm:spPr/>
    </dgm:pt>
    <dgm:pt modelId="{0DB27D56-5A28-4D48-B205-1544A1CBD0D1}" type="pres">
      <dgm:prSet presAssocID="{AB682490-4B0B-466A-A4FE-34B335FF11B7}" presName="accentRepeatNode" presStyleLbl="solidFgAcc1" presStyleIdx="1" presStyleCnt="3"/>
      <dgm:spPr>
        <a:ln>
          <a:solidFill>
            <a:srgbClr val="436B9F"/>
          </a:solidFill>
        </a:ln>
      </dgm:spPr>
    </dgm:pt>
    <dgm:pt modelId="{A1AFBCD5-33AD-460A-BA9B-A293CEA8555A}" type="pres">
      <dgm:prSet presAssocID="{020FFE36-FB82-43EC-9BF8-BA4FAA39ADE1}" presName="text_3" presStyleLbl="node1" presStyleIdx="2" presStyleCnt="3">
        <dgm:presLayoutVars>
          <dgm:bulletEnabled val="1"/>
        </dgm:presLayoutVars>
      </dgm:prSet>
      <dgm:spPr/>
    </dgm:pt>
    <dgm:pt modelId="{D65BCC7D-013E-4D44-823B-B706E806FE04}" type="pres">
      <dgm:prSet presAssocID="{020FFE36-FB82-43EC-9BF8-BA4FAA39ADE1}" presName="accent_3" presStyleCnt="0"/>
      <dgm:spPr/>
    </dgm:pt>
    <dgm:pt modelId="{3DB2B318-A0CF-45F4-8567-D6C411A9C10D}" type="pres">
      <dgm:prSet presAssocID="{020FFE36-FB82-43EC-9BF8-BA4FAA39ADE1}" presName="accentRepeatNode" presStyleLbl="solidFgAcc1" presStyleIdx="2" presStyleCnt="3"/>
      <dgm:spPr>
        <a:ln>
          <a:solidFill>
            <a:srgbClr val="436B9F"/>
          </a:solidFill>
        </a:ln>
      </dgm:spPr>
    </dgm:pt>
  </dgm:ptLst>
  <dgm:cxnLst>
    <dgm:cxn modelId="{C7FC465E-42AE-4C86-9C37-3C5682D190F3}" srcId="{D18AD5F5-B095-459C-9E8B-60F3060DF6FA}" destId="{020FFE36-FB82-43EC-9BF8-BA4FAA39ADE1}" srcOrd="2" destOrd="0" parTransId="{04F3E932-B1DF-4216-AE99-A1D4086F3031}" sibTransId="{995CE6A7-42C6-431E-85DC-9E813797AB8B}"/>
    <dgm:cxn modelId="{DABB5E42-DC28-434E-845E-D48CC4BA21C7}" srcId="{D18AD5F5-B095-459C-9E8B-60F3060DF6FA}" destId="{03C4556C-8779-48DC-823F-975C3772BBA9}" srcOrd="0" destOrd="0" parTransId="{A072E435-8424-450F-96B4-FED8B9E44C62}" sibTransId="{A94ECD34-8BAE-4780-8B6C-C7DFA6F25CF8}"/>
    <dgm:cxn modelId="{FEC46267-E605-4DD7-A25E-F830863C8EEA}" srcId="{D18AD5F5-B095-459C-9E8B-60F3060DF6FA}" destId="{AB682490-4B0B-466A-A4FE-34B335FF11B7}" srcOrd="1" destOrd="0" parTransId="{DA2282DD-71D9-43BA-A96A-224ED06EFDBA}" sibTransId="{643C0F40-ABD8-449F-81E8-BC946F4F34B3}"/>
    <dgm:cxn modelId="{22A8197B-35BF-4CF3-A7CD-96553FCBD081}" type="presOf" srcId="{020FFE36-FB82-43EC-9BF8-BA4FAA39ADE1}" destId="{A1AFBCD5-33AD-460A-BA9B-A293CEA8555A}" srcOrd="0" destOrd="0" presId="urn:microsoft.com/office/officeart/2008/layout/VerticalCurvedList"/>
    <dgm:cxn modelId="{E25ACBB8-0C09-4B7D-A440-AC6C9829B93B}" type="presOf" srcId="{03C4556C-8779-48DC-823F-975C3772BBA9}" destId="{F817F39E-3D7D-4825-B834-8231459393AA}" srcOrd="0" destOrd="0" presId="urn:microsoft.com/office/officeart/2008/layout/VerticalCurvedList"/>
    <dgm:cxn modelId="{A8C648C3-5352-485F-BEBA-DDC913DE1C53}" type="presOf" srcId="{D18AD5F5-B095-459C-9E8B-60F3060DF6FA}" destId="{F2BA41D4-89A3-4C3B-8FB2-7B7FE1112ABD}" srcOrd="0" destOrd="0" presId="urn:microsoft.com/office/officeart/2008/layout/VerticalCurvedList"/>
    <dgm:cxn modelId="{3ABDB3C4-1984-4051-86D0-69ACD60AB6BB}" type="presOf" srcId="{A94ECD34-8BAE-4780-8B6C-C7DFA6F25CF8}" destId="{BD834062-8F9B-4FAA-8C31-43ECDD6DB20D}" srcOrd="0" destOrd="0" presId="urn:microsoft.com/office/officeart/2008/layout/VerticalCurvedList"/>
    <dgm:cxn modelId="{91C189E0-DF61-4514-9B58-E81B329B2989}" type="presOf" srcId="{AB682490-4B0B-466A-A4FE-34B335FF11B7}" destId="{956B6D62-89CD-4CA9-89E6-200E22C6A141}" srcOrd="0" destOrd="0" presId="urn:microsoft.com/office/officeart/2008/layout/VerticalCurvedList"/>
    <dgm:cxn modelId="{004F5B46-6162-4A3A-AED0-7777E23D1E90}" type="presParOf" srcId="{F2BA41D4-89A3-4C3B-8FB2-7B7FE1112ABD}" destId="{C9838007-76AE-4C30-B7D3-68727746B969}" srcOrd="0" destOrd="0" presId="urn:microsoft.com/office/officeart/2008/layout/VerticalCurvedList"/>
    <dgm:cxn modelId="{0561E585-5F82-429D-B256-7AD94B200357}" type="presParOf" srcId="{C9838007-76AE-4C30-B7D3-68727746B969}" destId="{64A94511-E12B-49F9-B539-3EC51703D8D6}" srcOrd="0" destOrd="0" presId="urn:microsoft.com/office/officeart/2008/layout/VerticalCurvedList"/>
    <dgm:cxn modelId="{1166E3F1-9A20-4CD9-B08A-DF796DAE750A}" type="presParOf" srcId="{64A94511-E12B-49F9-B539-3EC51703D8D6}" destId="{A13675B4-632D-4843-8CDA-84926C9D7759}" srcOrd="0" destOrd="0" presId="urn:microsoft.com/office/officeart/2008/layout/VerticalCurvedList"/>
    <dgm:cxn modelId="{D11772E3-52CC-4F82-9C40-6E915F44D1E4}" type="presParOf" srcId="{64A94511-E12B-49F9-B539-3EC51703D8D6}" destId="{BD834062-8F9B-4FAA-8C31-43ECDD6DB20D}" srcOrd="1" destOrd="0" presId="urn:microsoft.com/office/officeart/2008/layout/VerticalCurvedList"/>
    <dgm:cxn modelId="{65ACE5B8-40BD-45E3-9FEF-C487496E8524}" type="presParOf" srcId="{64A94511-E12B-49F9-B539-3EC51703D8D6}" destId="{9B52FF19-D41B-4290-B5A0-590B7CB065CE}" srcOrd="2" destOrd="0" presId="urn:microsoft.com/office/officeart/2008/layout/VerticalCurvedList"/>
    <dgm:cxn modelId="{42C05BDD-5020-48C0-822A-C97C1F88A919}" type="presParOf" srcId="{64A94511-E12B-49F9-B539-3EC51703D8D6}" destId="{45122C50-9542-47CB-9DD2-AC3D945A964A}" srcOrd="3" destOrd="0" presId="urn:microsoft.com/office/officeart/2008/layout/VerticalCurvedList"/>
    <dgm:cxn modelId="{6E4DD189-9BE9-4F4A-8F82-0DA23D636D3D}" type="presParOf" srcId="{C9838007-76AE-4C30-B7D3-68727746B969}" destId="{F817F39E-3D7D-4825-B834-8231459393AA}" srcOrd="1" destOrd="0" presId="urn:microsoft.com/office/officeart/2008/layout/VerticalCurvedList"/>
    <dgm:cxn modelId="{C1BE44AA-BA9A-446D-9115-9BC7606ED523}" type="presParOf" srcId="{C9838007-76AE-4C30-B7D3-68727746B969}" destId="{3D14A73F-2B60-47BD-A613-6C52F90CC715}" srcOrd="2" destOrd="0" presId="urn:microsoft.com/office/officeart/2008/layout/VerticalCurvedList"/>
    <dgm:cxn modelId="{98D42B8E-A5B4-43C3-90AD-FD74D9FDC99C}" type="presParOf" srcId="{3D14A73F-2B60-47BD-A613-6C52F90CC715}" destId="{4C020C34-68BE-4C5A-BD87-60E7A4453D6E}" srcOrd="0" destOrd="0" presId="urn:microsoft.com/office/officeart/2008/layout/VerticalCurvedList"/>
    <dgm:cxn modelId="{95A2C20A-C1A6-44E3-AD04-FBC3AEC940A5}" type="presParOf" srcId="{C9838007-76AE-4C30-B7D3-68727746B969}" destId="{956B6D62-89CD-4CA9-89E6-200E22C6A141}" srcOrd="3" destOrd="0" presId="urn:microsoft.com/office/officeart/2008/layout/VerticalCurvedList"/>
    <dgm:cxn modelId="{8C48EB7D-D659-4E17-A712-BA3EF9AE03E7}" type="presParOf" srcId="{C9838007-76AE-4C30-B7D3-68727746B969}" destId="{D94294AE-C657-4D66-85EA-45E750BDF163}" srcOrd="4" destOrd="0" presId="urn:microsoft.com/office/officeart/2008/layout/VerticalCurvedList"/>
    <dgm:cxn modelId="{9551AB07-2BE0-4245-9DB6-46F9825C6009}" type="presParOf" srcId="{D94294AE-C657-4D66-85EA-45E750BDF163}" destId="{0DB27D56-5A28-4D48-B205-1544A1CBD0D1}" srcOrd="0" destOrd="0" presId="urn:microsoft.com/office/officeart/2008/layout/VerticalCurvedList"/>
    <dgm:cxn modelId="{69D6BEBE-E4F0-496C-84B3-1D77250AEBD0}" type="presParOf" srcId="{C9838007-76AE-4C30-B7D3-68727746B969}" destId="{A1AFBCD5-33AD-460A-BA9B-A293CEA8555A}" srcOrd="5" destOrd="0" presId="urn:microsoft.com/office/officeart/2008/layout/VerticalCurvedList"/>
    <dgm:cxn modelId="{100AAB59-1148-44BE-873B-9C72516EC80C}" type="presParOf" srcId="{C9838007-76AE-4C30-B7D3-68727746B969}" destId="{D65BCC7D-013E-4D44-823B-B706E806FE04}" srcOrd="6" destOrd="0" presId="urn:microsoft.com/office/officeart/2008/layout/VerticalCurvedList"/>
    <dgm:cxn modelId="{6D58A66D-CF47-4CDE-8887-D84D3AEB2819}" type="presParOf" srcId="{D65BCC7D-013E-4D44-823B-B706E806FE04}" destId="{3DB2B318-A0CF-45F4-8567-D6C411A9C1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8AD5F5-B095-459C-9E8B-60F3060DF6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C4556C-8779-48DC-823F-975C3772BBA9}">
      <dgm:prSet phldrT="[Text]" custT="1"/>
      <dgm:spPr>
        <a:solidFill>
          <a:srgbClr val="436B9F"/>
        </a:solidFill>
        <a:ln>
          <a:solidFill>
            <a:srgbClr val="436B9F"/>
          </a:solidFill>
        </a:ln>
      </dgm:spPr>
      <dgm:t>
        <a:bodyPr/>
        <a:lstStyle/>
        <a:p>
          <a:r>
            <a:rPr lang="en-US" sz="3600" b="1" dirty="0"/>
            <a:t>Membership and Benefit Information</a:t>
          </a:r>
        </a:p>
      </dgm:t>
    </dgm:pt>
    <dgm:pt modelId="{A072E435-8424-450F-96B4-FED8B9E44C62}" type="parTrans" cxnId="{DABB5E42-DC28-434E-845E-D48CC4BA21C7}">
      <dgm:prSet/>
      <dgm:spPr/>
      <dgm:t>
        <a:bodyPr/>
        <a:lstStyle/>
        <a:p>
          <a:endParaRPr lang="en-US"/>
        </a:p>
      </dgm:t>
    </dgm:pt>
    <dgm:pt modelId="{A94ECD34-8BAE-4780-8B6C-C7DFA6F25CF8}" type="sibTrans" cxnId="{DABB5E42-DC28-434E-845E-D48CC4BA21C7}">
      <dgm:prSet/>
      <dgm:spPr>
        <a:ln>
          <a:solidFill>
            <a:srgbClr val="436B9F"/>
          </a:solidFill>
        </a:ln>
      </dgm:spPr>
      <dgm:t>
        <a:bodyPr/>
        <a:lstStyle/>
        <a:p>
          <a:endParaRPr lang="en-US"/>
        </a:p>
      </dgm:t>
    </dgm:pt>
    <dgm:pt modelId="{AB682490-4B0B-466A-A4FE-34B335FF11B7}">
      <dgm:prSet phldrT="[Text]" custT="1"/>
      <dgm:spPr>
        <a:solidFill>
          <a:srgbClr val="436B9F"/>
        </a:solidFill>
        <a:ln>
          <a:solidFill>
            <a:srgbClr val="436B9F"/>
          </a:solidFill>
        </a:ln>
      </dgm:spPr>
      <dgm:t>
        <a:bodyPr/>
        <a:lstStyle/>
        <a:p>
          <a:r>
            <a:rPr lang="en-US" sz="3600" b="1" dirty="0"/>
            <a:t>Service Credit and Account Balances</a:t>
          </a:r>
          <a:endParaRPr lang="en-US" sz="3600" b="1" i="1" dirty="0"/>
        </a:p>
      </dgm:t>
    </dgm:pt>
    <dgm:pt modelId="{DA2282DD-71D9-43BA-A96A-224ED06EFDBA}" type="parTrans" cxnId="{FEC46267-E605-4DD7-A25E-F830863C8EEA}">
      <dgm:prSet/>
      <dgm:spPr/>
      <dgm:t>
        <a:bodyPr/>
        <a:lstStyle/>
        <a:p>
          <a:endParaRPr lang="en-US"/>
        </a:p>
      </dgm:t>
    </dgm:pt>
    <dgm:pt modelId="{643C0F40-ABD8-449F-81E8-BC946F4F34B3}" type="sibTrans" cxnId="{FEC46267-E605-4DD7-A25E-F830863C8EEA}">
      <dgm:prSet/>
      <dgm:spPr/>
      <dgm:t>
        <a:bodyPr/>
        <a:lstStyle/>
        <a:p>
          <a:endParaRPr lang="en-US"/>
        </a:p>
      </dgm:t>
    </dgm:pt>
    <dgm:pt modelId="{020FFE36-FB82-43EC-9BF8-BA4FAA39ADE1}">
      <dgm:prSet phldrT="[Text]" custT="1"/>
      <dgm:spPr>
        <a:solidFill>
          <a:srgbClr val="436B9F"/>
        </a:solidFill>
        <a:ln>
          <a:solidFill>
            <a:srgbClr val="436B9F"/>
          </a:solidFill>
        </a:ln>
      </dgm:spPr>
      <dgm:t>
        <a:bodyPr/>
        <a:lstStyle/>
        <a:p>
          <a:r>
            <a:rPr lang="en-US" sz="3600" b="1" dirty="0"/>
            <a:t>Employer Reporting</a:t>
          </a:r>
        </a:p>
      </dgm:t>
    </dgm:pt>
    <dgm:pt modelId="{04F3E932-B1DF-4216-AE99-A1D4086F3031}" type="parTrans" cxnId="{C7FC465E-42AE-4C86-9C37-3C5682D190F3}">
      <dgm:prSet/>
      <dgm:spPr/>
      <dgm:t>
        <a:bodyPr/>
        <a:lstStyle/>
        <a:p>
          <a:endParaRPr lang="en-US"/>
        </a:p>
      </dgm:t>
    </dgm:pt>
    <dgm:pt modelId="{995CE6A7-42C6-431E-85DC-9E813797AB8B}" type="sibTrans" cxnId="{C7FC465E-42AE-4C86-9C37-3C5682D190F3}">
      <dgm:prSet/>
      <dgm:spPr/>
      <dgm:t>
        <a:bodyPr/>
        <a:lstStyle/>
        <a:p>
          <a:endParaRPr lang="en-US"/>
        </a:p>
      </dgm:t>
    </dgm:pt>
    <dgm:pt modelId="{F2BA41D4-89A3-4C3B-8FB2-7B7FE1112ABD}" type="pres">
      <dgm:prSet presAssocID="{D18AD5F5-B095-459C-9E8B-60F3060DF6FA}" presName="Name0" presStyleCnt="0">
        <dgm:presLayoutVars>
          <dgm:chMax val="7"/>
          <dgm:chPref val="7"/>
          <dgm:dir val="rev"/>
        </dgm:presLayoutVars>
      </dgm:prSet>
      <dgm:spPr/>
    </dgm:pt>
    <dgm:pt modelId="{C9838007-76AE-4C30-B7D3-68727746B969}" type="pres">
      <dgm:prSet presAssocID="{D18AD5F5-B095-459C-9E8B-60F3060DF6FA}" presName="Name1" presStyleCnt="0"/>
      <dgm:spPr/>
    </dgm:pt>
    <dgm:pt modelId="{64A94511-E12B-49F9-B539-3EC51703D8D6}" type="pres">
      <dgm:prSet presAssocID="{D18AD5F5-B095-459C-9E8B-60F3060DF6FA}" presName="cycle" presStyleCnt="0"/>
      <dgm:spPr/>
    </dgm:pt>
    <dgm:pt modelId="{A13675B4-632D-4843-8CDA-84926C9D7759}" type="pres">
      <dgm:prSet presAssocID="{D18AD5F5-B095-459C-9E8B-60F3060DF6FA}" presName="srcNode" presStyleLbl="node1" presStyleIdx="0" presStyleCnt="3"/>
      <dgm:spPr/>
    </dgm:pt>
    <dgm:pt modelId="{BD834062-8F9B-4FAA-8C31-43ECDD6DB20D}" type="pres">
      <dgm:prSet presAssocID="{D18AD5F5-B095-459C-9E8B-60F3060DF6FA}" presName="conn" presStyleLbl="parChTrans1D2" presStyleIdx="0" presStyleCnt="1"/>
      <dgm:spPr/>
    </dgm:pt>
    <dgm:pt modelId="{9B52FF19-D41B-4290-B5A0-590B7CB065CE}" type="pres">
      <dgm:prSet presAssocID="{D18AD5F5-B095-459C-9E8B-60F3060DF6FA}" presName="extraNode" presStyleLbl="node1" presStyleIdx="0" presStyleCnt="3"/>
      <dgm:spPr/>
    </dgm:pt>
    <dgm:pt modelId="{45122C50-9542-47CB-9DD2-AC3D945A964A}" type="pres">
      <dgm:prSet presAssocID="{D18AD5F5-B095-459C-9E8B-60F3060DF6FA}" presName="dstNode" presStyleLbl="node1" presStyleIdx="0" presStyleCnt="3"/>
      <dgm:spPr/>
    </dgm:pt>
    <dgm:pt modelId="{F817F39E-3D7D-4825-B834-8231459393AA}" type="pres">
      <dgm:prSet presAssocID="{03C4556C-8779-48DC-823F-975C3772BBA9}" presName="text_1" presStyleLbl="node1" presStyleIdx="0" presStyleCnt="3">
        <dgm:presLayoutVars>
          <dgm:bulletEnabled val="1"/>
        </dgm:presLayoutVars>
      </dgm:prSet>
      <dgm:spPr/>
    </dgm:pt>
    <dgm:pt modelId="{3D14A73F-2B60-47BD-A613-6C52F90CC715}" type="pres">
      <dgm:prSet presAssocID="{03C4556C-8779-48DC-823F-975C3772BBA9}" presName="accent_1" presStyleCnt="0"/>
      <dgm:spPr/>
    </dgm:pt>
    <dgm:pt modelId="{4C020C34-68BE-4C5A-BD87-60E7A4453D6E}" type="pres">
      <dgm:prSet presAssocID="{03C4556C-8779-48DC-823F-975C3772BBA9}" presName="accentRepeatNode" presStyleLbl="solidFgAcc1" presStyleIdx="0" presStyleCnt="3"/>
      <dgm:spPr>
        <a:ln>
          <a:solidFill>
            <a:srgbClr val="436B9F"/>
          </a:solidFill>
        </a:ln>
      </dgm:spPr>
    </dgm:pt>
    <dgm:pt modelId="{956B6D62-89CD-4CA9-89E6-200E22C6A141}" type="pres">
      <dgm:prSet presAssocID="{AB682490-4B0B-466A-A4FE-34B335FF11B7}" presName="text_2" presStyleLbl="node1" presStyleIdx="1" presStyleCnt="3">
        <dgm:presLayoutVars>
          <dgm:bulletEnabled val="1"/>
        </dgm:presLayoutVars>
      </dgm:prSet>
      <dgm:spPr/>
    </dgm:pt>
    <dgm:pt modelId="{D94294AE-C657-4D66-85EA-45E750BDF163}" type="pres">
      <dgm:prSet presAssocID="{AB682490-4B0B-466A-A4FE-34B335FF11B7}" presName="accent_2" presStyleCnt="0"/>
      <dgm:spPr/>
    </dgm:pt>
    <dgm:pt modelId="{0DB27D56-5A28-4D48-B205-1544A1CBD0D1}" type="pres">
      <dgm:prSet presAssocID="{AB682490-4B0B-466A-A4FE-34B335FF11B7}" presName="accentRepeatNode" presStyleLbl="solidFgAcc1" presStyleIdx="1" presStyleCnt="3"/>
      <dgm:spPr>
        <a:ln>
          <a:solidFill>
            <a:srgbClr val="436B9F"/>
          </a:solidFill>
        </a:ln>
      </dgm:spPr>
    </dgm:pt>
    <dgm:pt modelId="{A1AFBCD5-33AD-460A-BA9B-A293CEA8555A}" type="pres">
      <dgm:prSet presAssocID="{020FFE36-FB82-43EC-9BF8-BA4FAA39ADE1}" presName="text_3" presStyleLbl="node1" presStyleIdx="2" presStyleCnt="3">
        <dgm:presLayoutVars>
          <dgm:bulletEnabled val="1"/>
        </dgm:presLayoutVars>
      </dgm:prSet>
      <dgm:spPr/>
    </dgm:pt>
    <dgm:pt modelId="{D65BCC7D-013E-4D44-823B-B706E806FE04}" type="pres">
      <dgm:prSet presAssocID="{020FFE36-FB82-43EC-9BF8-BA4FAA39ADE1}" presName="accent_3" presStyleCnt="0"/>
      <dgm:spPr/>
    </dgm:pt>
    <dgm:pt modelId="{3DB2B318-A0CF-45F4-8567-D6C411A9C10D}" type="pres">
      <dgm:prSet presAssocID="{020FFE36-FB82-43EC-9BF8-BA4FAA39ADE1}" presName="accentRepeatNode" presStyleLbl="solidFgAcc1" presStyleIdx="2" presStyleCnt="3"/>
      <dgm:spPr>
        <a:ln>
          <a:solidFill>
            <a:srgbClr val="436B9F"/>
          </a:solidFill>
        </a:ln>
      </dgm:spPr>
    </dgm:pt>
  </dgm:ptLst>
  <dgm:cxnLst>
    <dgm:cxn modelId="{0A3B4F0D-5805-4C46-8E1B-4AE12F3F167C}" type="presOf" srcId="{D18AD5F5-B095-459C-9E8B-60F3060DF6FA}" destId="{F2BA41D4-89A3-4C3B-8FB2-7B7FE1112ABD}" srcOrd="0" destOrd="0" presId="urn:microsoft.com/office/officeart/2008/layout/VerticalCurvedList"/>
    <dgm:cxn modelId="{C7FC465E-42AE-4C86-9C37-3C5682D190F3}" srcId="{D18AD5F5-B095-459C-9E8B-60F3060DF6FA}" destId="{020FFE36-FB82-43EC-9BF8-BA4FAA39ADE1}" srcOrd="2" destOrd="0" parTransId="{04F3E932-B1DF-4216-AE99-A1D4086F3031}" sibTransId="{995CE6A7-42C6-431E-85DC-9E813797AB8B}"/>
    <dgm:cxn modelId="{DABB5E42-DC28-434E-845E-D48CC4BA21C7}" srcId="{D18AD5F5-B095-459C-9E8B-60F3060DF6FA}" destId="{03C4556C-8779-48DC-823F-975C3772BBA9}" srcOrd="0" destOrd="0" parTransId="{A072E435-8424-450F-96B4-FED8B9E44C62}" sibTransId="{A94ECD34-8BAE-4780-8B6C-C7DFA6F25CF8}"/>
    <dgm:cxn modelId="{FEC46267-E605-4DD7-A25E-F830863C8EEA}" srcId="{D18AD5F5-B095-459C-9E8B-60F3060DF6FA}" destId="{AB682490-4B0B-466A-A4FE-34B335FF11B7}" srcOrd="1" destOrd="0" parTransId="{DA2282DD-71D9-43BA-A96A-224ED06EFDBA}" sibTransId="{643C0F40-ABD8-449F-81E8-BC946F4F34B3}"/>
    <dgm:cxn modelId="{FBD0AE95-E43F-4E64-8CA2-A7F15186BF68}" type="presOf" srcId="{A94ECD34-8BAE-4780-8B6C-C7DFA6F25CF8}" destId="{BD834062-8F9B-4FAA-8C31-43ECDD6DB20D}" srcOrd="0" destOrd="0" presId="urn:microsoft.com/office/officeart/2008/layout/VerticalCurvedList"/>
    <dgm:cxn modelId="{242AF9AA-F03B-4F65-88D5-04631F737BB3}" type="presOf" srcId="{AB682490-4B0B-466A-A4FE-34B335FF11B7}" destId="{956B6D62-89CD-4CA9-89E6-200E22C6A141}" srcOrd="0" destOrd="0" presId="urn:microsoft.com/office/officeart/2008/layout/VerticalCurvedList"/>
    <dgm:cxn modelId="{FA8A89B0-E01B-4DA7-8308-CFC876CED36E}" type="presOf" srcId="{020FFE36-FB82-43EC-9BF8-BA4FAA39ADE1}" destId="{A1AFBCD5-33AD-460A-BA9B-A293CEA8555A}" srcOrd="0" destOrd="0" presId="urn:microsoft.com/office/officeart/2008/layout/VerticalCurvedList"/>
    <dgm:cxn modelId="{3E1DA4CA-1C54-468D-9A6A-7BFDA73D100F}" type="presOf" srcId="{03C4556C-8779-48DC-823F-975C3772BBA9}" destId="{F817F39E-3D7D-4825-B834-8231459393AA}" srcOrd="0" destOrd="0" presId="urn:microsoft.com/office/officeart/2008/layout/VerticalCurvedList"/>
    <dgm:cxn modelId="{745317AE-B5B7-439B-8ED5-7DC30E2AEF63}" type="presParOf" srcId="{F2BA41D4-89A3-4C3B-8FB2-7B7FE1112ABD}" destId="{C9838007-76AE-4C30-B7D3-68727746B969}" srcOrd="0" destOrd="0" presId="urn:microsoft.com/office/officeart/2008/layout/VerticalCurvedList"/>
    <dgm:cxn modelId="{23F38BA2-2F6B-47EB-A79D-FE33FD2B83C9}" type="presParOf" srcId="{C9838007-76AE-4C30-B7D3-68727746B969}" destId="{64A94511-E12B-49F9-B539-3EC51703D8D6}" srcOrd="0" destOrd="0" presId="urn:microsoft.com/office/officeart/2008/layout/VerticalCurvedList"/>
    <dgm:cxn modelId="{F072CF99-1DDA-4CBF-8D98-E8DEAA626DA3}" type="presParOf" srcId="{64A94511-E12B-49F9-B539-3EC51703D8D6}" destId="{A13675B4-632D-4843-8CDA-84926C9D7759}" srcOrd="0" destOrd="0" presId="urn:microsoft.com/office/officeart/2008/layout/VerticalCurvedList"/>
    <dgm:cxn modelId="{EC1FD1DD-755C-486E-83EA-74626B61E8CA}" type="presParOf" srcId="{64A94511-E12B-49F9-B539-3EC51703D8D6}" destId="{BD834062-8F9B-4FAA-8C31-43ECDD6DB20D}" srcOrd="1" destOrd="0" presId="urn:microsoft.com/office/officeart/2008/layout/VerticalCurvedList"/>
    <dgm:cxn modelId="{A6383BC5-031A-4BA3-8F08-A06735B1D815}" type="presParOf" srcId="{64A94511-E12B-49F9-B539-3EC51703D8D6}" destId="{9B52FF19-D41B-4290-B5A0-590B7CB065CE}" srcOrd="2" destOrd="0" presId="urn:microsoft.com/office/officeart/2008/layout/VerticalCurvedList"/>
    <dgm:cxn modelId="{F0ED9DED-BD24-4224-A6A3-59B2738CE71C}" type="presParOf" srcId="{64A94511-E12B-49F9-B539-3EC51703D8D6}" destId="{45122C50-9542-47CB-9DD2-AC3D945A964A}" srcOrd="3" destOrd="0" presId="urn:microsoft.com/office/officeart/2008/layout/VerticalCurvedList"/>
    <dgm:cxn modelId="{A2CC4BA2-E38E-4FA7-9527-FF6C622B4A86}" type="presParOf" srcId="{C9838007-76AE-4C30-B7D3-68727746B969}" destId="{F817F39E-3D7D-4825-B834-8231459393AA}" srcOrd="1" destOrd="0" presId="urn:microsoft.com/office/officeart/2008/layout/VerticalCurvedList"/>
    <dgm:cxn modelId="{A3B52B82-83D5-4BC7-9365-CC205B57B329}" type="presParOf" srcId="{C9838007-76AE-4C30-B7D3-68727746B969}" destId="{3D14A73F-2B60-47BD-A613-6C52F90CC715}" srcOrd="2" destOrd="0" presId="urn:microsoft.com/office/officeart/2008/layout/VerticalCurvedList"/>
    <dgm:cxn modelId="{5FCED750-56F1-4C39-8382-928AD183DC32}" type="presParOf" srcId="{3D14A73F-2B60-47BD-A613-6C52F90CC715}" destId="{4C020C34-68BE-4C5A-BD87-60E7A4453D6E}" srcOrd="0" destOrd="0" presId="urn:microsoft.com/office/officeart/2008/layout/VerticalCurvedList"/>
    <dgm:cxn modelId="{76FA15DF-3CAF-42F9-B60E-CE4927C27F17}" type="presParOf" srcId="{C9838007-76AE-4C30-B7D3-68727746B969}" destId="{956B6D62-89CD-4CA9-89E6-200E22C6A141}" srcOrd="3" destOrd="0" presId="urn:microsoft.com/office/officeart/2008/layout/VerticalCurvedList"/>
    <dgm:cxn modelId="{60CB5096-A2E2-4543-BB73-60573C30F7C2}" type="presParOf" srcId="{C9838007-76AE-4C30-B7D3-68727746B969}" destId="{D94294AE-C657-4D66-85EA-45E750BDF163}" srcOrd="4" destOrd="0" presId="urn:microsoft.com/office/officeart/2008/layout/VerticalCurvedList"/>
    <dgm:cxn modelId="{748A490E-C908-4482-820E-556A3716300A}" type="presParOf" srcId="{D94294AE-C657-4D66-85EA-45E750BDF163}" destId="{0DB27D56-5A28-4D48-B205-1544A1CBD0D1}" srcOrd="0" destOrd="0" presId="urn:microsoft.com/office/officeart/2008/layout/VerticalCurvedList"/>
    <dgm:cxn modelId="{94CFE600-EF51-416D-A29E-66CBBD4646DB}" type="presParOf" srcId="{C9838007-76AE-4C30-B7D3-68727746B969}" destId="{A1AFBCD5-33AD-460A-BA9B-A293CEA8555A}" srcOrd="5" destOrd="0" presId="urn:microsoft.com/office/officeart/2008/layout/VerticalCurvedList"/>
    <dgm:cxn modelId="{7A96FF28-799B-40CE-B0A8-5B2B7A24056A}" type="presParOf" srcId="{C9838007-76AE-4C30-B7D3-68727746B969}" destId="{D65BCC7D-013E-4D44-823B-B706E806FE04}" srcOrd="6" destOrd="0" presId="urn:microsoft.com/office/officeart/2008/layout/VerticalCurvedList"/>
    <dgm:cxn modelId="{31B82C89-2059-469B-8560-05A198222E61}" type="presParOf" srcId="{D65BCC7D-013E-4D44-823B-B706E806FE04}" destId="{3DB2B318-A0CF-45F4-8567-D6C411A9C1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8008BB-878A-4A84-A692-4695DF56701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FB16D76-3EEC-4A29-A784-045C3277ED3D}">
      <dgm:prSet phldrT="[Text]" custT="1"/>
      <dgm:spPr>
        <a:solidFill>
          <a:srgbClr val="436B9F"/>
        </a:solidFill>
        <a:ln>
          <a:solidFill>
            <a:schemeClr val="bg1"/>
          </a:solidFill>
        </a:ln>
      </dgm:spPr>
      <dgm:t>
        <a:bodyPr/>
        <a:lstStyle/>
        <a:p>
          <a:r>
            <a:rPr lang="en-US" sz="3200" b="1" dirty="0"/>
            <a:t>Service Retirement Date</a:t>
          </a:r>
        </a:p>
      </dgm:t>
    </dgm:pt>
    <dgm:pt modelId="{B991E801-4F3D-44DC-AFFF-8CBCD92299CF}" type="parTrans" cxnId="{25139A96-1108-4D63-A17E-624F83039846}">
      <dgm:prSet/>
      <dgm:spPr/>
      <dgm:t>
        <a:bodyPr/>
        <a:lstStyle/>
        <a:p>
          <a:endParaRPr lang="en-US" sz="3600" b="1"/>
        </a:p>
      </dgm:t>
    </dgm:pt>
    <dgm:pt modelId="{E21B131E-1F6F-40E3-95FF-4684FB2B9326}" type="sibTrans" cxnId="{25139A96-1108-4D63-A17E-624F83039846}">
      <dgm:prSet/>
      <dgm:spPr/>
      <dgm:t>
        <a:bodyPr/>
        <a:lstStyle/>
        <a:p>
          <a:endParaRPr lang="en-US" sz="3600" b="1"/>
        </a:p>
      </dgm:t>
    </dgm:pt>
    <dgm:pt modelId="{34233A4A-E51A-4E25-8838-D1CD6BB3D13E}">
      <dgm:prSet phldrT="[Text]" custT="1"/>
      <dgm:spPr>
        <a:solidFill>
          <a:srgbClr val="436B9F"/>
        </a:solidFill>
        <a:ln>
          <a:solidFill>
            <a:schemeClr val="bg1"/>
          </a:solidFill>
        </a:ln>
      </dgm:spPr>
      <dgm:t>
        <a:bodyPr/>
        <a:lstStyle/>
        <a:p>
          <a:r>
            <a:rPr lang="en-US" sz="3600" b="1" dirty="0"/>
            <a:t>Health Benefits</a:t>
          </a:r>
        </a:p>
      </dgm:t>
    </dgm:pt>
    <dgm:pt modelId="{70C48EE1-F94E-4006-954E-EAFDEECE279A}" type="parTrans" cxnId="{DFD0066F-21E1-4E36-A90A-130754656857}">
      <dgm:prSet/>
      <dgm:spPr/>
      <dgm:t>
        <a:bodyPr/>
        <a:lstStyle/>
        <a:p>
          <a:endParaRPr lang="en-US" sz="3600" b="1"/>
        </a:p>
      </dgm:t>
    </dgm:pt>
    <dgm:pt modelId="{AB1A02E2-C1FF-44D7-8BBE-AC0948A6F890}" type="sibTrans" cxnId="{DFD0066F-21E1-4E36-A90A-130754656857}">
      <dgm:prSet/>
      <dgm:spPr/>
      <dgm:t>
        <a:bodyPr/>
        <a:lstStyle/>
        <a:p>
          <a:endParaRPr lang="en-US" sz="3600" b="1"/>
        </a:p>
      </dgm:t>
    </dgm:pt>
    <dgm:pt modelId="{C23878BE-01D2-4FDD-9244-308856E40A37}">
      <dgm:prSet phldrT="[Text]" custT="1"/>
      <dgm:spPr>
        <a:solidFill>
          <a:srgbClr val="436B9F"/>
        </a:solidFill>
        <a:ln>
          <a:solidFill>
            <a:schemeClr val="bg1"/>
          </a:solidFill>
        </a:ln>
      </dgm:spPr>
      <dgm:t>
        <a:bodyPr/>
        <a:lstStyle/>
        <a:p>
          <a:r>
            <a:rPr lang="en-US" sz="3600" b="1" dirty="0"/>
            <a:t>Incentive</a:t>
          </a:r>
        </a:p>
      </dgm:t>
    </dgm:pt>
    <dgm:pt modelId="{4F99D7BC-C26F-4AFE-BF54-61E742A87036}" type="parTrans" cxnId="{A3ACE154-E87C-468C-84EC-F9C576D9F17F}">
      <dgm:prSet/>
      <dgm:spPr/>
      <dgm:t>
        <a:bodyPr/>
        <a:lstStyle/>
        <a:p>
          <a:endParaRPr lang="en-US" sz="3600" b="1"/>
        </a:p>
      </dgm:t>
    </dgm:pt>
    <dgm:pt modelId="{289D6933-8555-4844-833F-8522F61B0E47}" type="sibTrans" cxnId="{A3ACE154-E87C-468C-84EC-F9C576D9F17F}">
      <dgm:prSet/>
      <dgm:spPr/>
      <dgm:t>
        <a:bodyPr/>
        <a:lstStyle/>
        <a:p>
          <a:endParaRPr lang="en-US" sz="3600" b="1"/>
        </a:p>
      </dgm:t>
    </dgm:pt>
    <dgm:pt modelId="{82581F4A-CA1F-4347-9A0D-345E99F5AB49}">
      <dgm:prSet phldrT="[Text]" custT="1"/>
      <dgm:spPr>
        <a:solidFill>
          <a:srgbClr val="436B9F"/>
        </a:solidFill>
        <a:ln>
          <a:solidFill>
            <a:schemeClr val="bg1"/>
          </a:solidFill>
        </a:ln>
      </dgm:spPr>
      <dgm:t>
        <a:bodyPr/>
        <a:lstStyle/>
        <a:p>
          <a:r>
            <a:rPr lang="en-US" sz="3600" b="1" dirty="0"/>
            <a:t>Benefit Amount</a:t>
          </a:r>
        </a:p>
      </dgm:t>
    </dgm:pt>
    <dgm:pt modelId="{5164D17A-684F-4B49-B8A6-63D31AAD02E3}" type="parTrans" cxnId="{92E4E97C-6D91-4C27-BEA1-FD769513434E}">
      <dgm:prSet/>
      <dgm:spPr/>
      <dgm:t>
        <a:bodyPr/>
        <a:lstStyle/>
        <a:p>
          <a:endParaRPr lang="en-US" sz="3600" b="1"/>
        </a:p>
      </dgm:t>
    </dgm:pt>
    <dgm:pt modelId="{1CFE6F5A-3ED4-4655-B854-103D982754AF}" type="sibTrans" cxnId="{92E4E97C-6D91-4C27-BEA1-FD769513434E}">
      <dgm:prSet/>
      <dgm:spPr/>
      <dgm:t>
        <a:bodyPr/>
        <a:lstStyle/>
        <a:p>
          <a:endParaRPr lang="en-US" sz="3600" b="1"/>
        </a:p>
      </dgm:t>
    </dgm:pt>
    <dgm:pt modelId="{5E11ECD6-DB09-4FFC-9A18-33B28C44DE51}" type="pres">
      <dgm:prSet presAssocID="{CD8008BB-878A-4A84-A692-4695DF567014}" presName="matrix" presStyleCnt="0">
        <dgm:presLayoutVars>
          <dgm:chMax val="1"/>
          <dgm:dir/>
          <dgm:resizeHandles val="exact"/>
        </dgm:presLayoutVars>
      </dgm:prSet>
      <dgm:spPr/>
    </dgm:pt>
    <dgm:pt modelId="{9F8AC900-368D-41CF-88CB-1CC4E1AF5DE4}" type="pres">
      <dgm:prSet presAssocID="{CD8008BB-878A-4A84-A692-4695DF567014}" presName="diamond" presStyleLbl="bgShp" presStyleIdx="0" presStyleCnt="1"/>
      <dgm:spPr>
        <a:solidFill>
          <a:srgbClr val="4D4D4D"/>
        </a:solidFill>
      </dgm:spPr>
    </dgm:pt>
    <dgm:pt modelId="{E50ACE9E-FA55-4CCD-B5CA-2E0114289BE6}" type="pres">
      <dgm:prSet presAssocID="{CD8008BB-878A-4A84-A692-4695DF567014}" presName="quad1" presStyleLbl="node1" presStyleIdx="0" presStyleCnt="4" custScaleX="107126" custLinFactNeighborX="-2145">
        <dgm:presLayoutVars>
          <dgm:chMax val="0"/>
          <dgm:chPref val="0"/>
          <dgm:bulletEnabled val="1"/>
        </dgm:presLayoutVars>
      </dgm:prSet>
      <dgm:spPr/>
    </dgm:pt>
    <dgm:pt modelId="{F20CD93D-571F-40F5-9E55-5DD8F804540C}" type="pres">
      <dgm:prSet presAssocID="{CD8008BB-878A-4A84-A692-4695DF567014}" presName="quad2" presStyleLbl="node1" presStyleIdx="1" presStyleCnt="4" custScaleX="107126" custLinFactNeighborX="2145">
        <dgm:presLayoutVars>
          <dgm:chMax val="0"/>
          <dgm:chPref val="0"/>
          <dgm:bulletEnabled val="1"/>
        </dgm:presLayoutVars>
      </dgm:prSet>
      <dgm:spPr/>
    </dgm:pt>
    <dgm:pt modelId="{BB2D4965-1211-425E-B763-F370BBA85EE6}" type="pres">
      <dgm:prSet presAssocID="{CD8008BB-878A-4A84-A692-4695DF567014}" presName="quad3" presStyleLbl="node1" presStyleIdx="2" presStyleCnt="4" custScaleX="107126" custLinFactNeighborX="-2145">
        <dgm:presLayoutVars>
          <dgm:chMax val="0"/>
          <dgm:chPref val="0"/>
          <dgm:bulletEnabled val="1"/>
        </dgm:presLayoutVars>
      </dgm:prSet>
      <dgm:spPr/>
    </dgm:pt>
    <dgm:pt modelId="{EFA8E28B-DDE4-49D8-B288-D638C783E819}" type="pres">
      <dgm:prSet presAssocID="{CD8008BB-878A-4A84-A692-4695DF567014}" presName="quad4" presStyleLbl="node1" presStyleIdx="3" presStyleCnt="4" custScaleX="107126" custLinFactNeighborX="2145">
        <dgm:presLayoutVars>
          <dgm:chMax val="0"/>
          <dgm:chPref val="0"/>
          <dgm:bulletEnabled val="1"/>
        </dgm:presLayoutVars>
      </dgm:prSet>
      <dgm:spPr/>
    </dgm:pt>
  </dgm:ptLst>
  <dgm:cxnLst>
    <dgm:cxn modelId="{8F4DB015-F490-4FD5-9555-5A6CE352417D}" type="presOf" srcId="{CD8008BB-878A-4A84-A692-4695DF567014}" destId="{5E11ECD6-DB09-4FFC-9A18-33B28C44DE51}" srcOrd="0" destOrd="0" presId="urn:microsoft.com/office/officeart/2005/8/layout/matrix3"/>
    <dgm:cxn modelId="{49DC8B25-C5A5-4AB3-8C0B-79531677E019}" type="presOf" srcId="{82581F4A-CA1F-4347-9A0D-345E99F5AB49}" destId="{EFA8E28B-DDE4-49D8-B288-D638C783E819}" srcOrd="0" destOrd="0" presId="urn:microsoft.com/office/officeart/2005/8/layout/matrix3"/>
    <dgm:cxn modelId="{B4534432-4AC2-42F9-9558-0F65891760C9}" type="presOf" srcId="{C23878BE-01D2-4FDD-9244-308856E40A37}" destId="{BB2D4965-1211-425E-B763-F370BBA85EE6}" srcOrd="0" destOrd="0" presId="urn:microsoft.com/office/officeart/2005/8/layout/matrix3"/>
    <dgm:cxn modelId="{52375160-8E8B-4E75-8AC8-66AC925E0048}" type="presOf" srcId="{34233A4A-E51A-4E25-8838-D1CD6BB3D13E}" destId="{F20CD93D-571F-40F5-9E55-5DD8F804540C}" srcOrd="0" destOrd="0" presId="urn:microsoft.com/office/officeart/2005/8/layout/matrix3"/>
    <dgm:cxn modelId="{DFD0066F-21E1-4E36-A90A-130754656857}" srcId="{CD8008BB-878A-4A84-A692-4695DF567014}" destId="{34233A4A-E51A-4E25-8838-D1CD6BB3D13E}" srcOrd="1" destOrd="0" parTransId="{70C48EE1-F94E-4006-954E-EAFDEECE279A}" sibTransId="{AB1A02E2-C1FF-44D7-8BBE-AC0948A6F890}"/>
    <dgm:cxn modelId="{A3ACE154-E87C-468C-84EC-F9C576D9F17F}" srcId="{CD8008BB-878A-4A84-A692-4695DF567014}" destId="{C23878BE-01D2-4FDD-9244-308856E40A37}" srcOrd="2" destOrd="0" parTransId="{4F99D7BC-C26F-4AFE-BF54-61E742A87036}" sibTransId="{289D6933-8555-4844-833F-8522F61B0E47}"/>
    <dgm:cxn modelId="{92E4E97C-6D91-4C27-BEA1-FD769513434E}" srcId="{CD8008BB-878A-4A84-A692-4695DF567014}" destId="{82581F4A-CA1F-4347-9A0D-345E99F5AB49}" srcOrd="3" destOrd="0" parTransId="{5164D17A-684F-4B49-B8A6-63D31AAD02E3}" sibTransId="{1CFE6F5A-3ED4-4655-B854-103D982754AF}"/>
    <dgm:cxn modelId="{25139A96-1108-4D63-A17E-624F83039846}" srcId="{CD8008BB-878A-4A84-A692-4695DF567014}" destId="{7FB16D76-3EEC-4A29-A784-045C3277ED3D}" srcOrd="0" destOrd="0" parTransId="{B991E801-4F3D-44DC-AFFF-8CBCD92299CF}" sibTransId="{E21B131E-1F6F-40E3-95FF-4684FB2B9326}"/>
    <dgm:cxn modelId="{028DF0B1-590E-4217-B0D4-5821143D3078}" type="presOf" srcId="{7FB16D76-3EEC-4A29-A784-045C3277ED3D}" destId="{E50ACE9E-FA55-4CCD-B5CA-2E0114289BE6}" srcOrd="0" destOrd="0" presId="urn:microsoft.com/office/officeart/2005/8/layout/matrix3"/>
    <dgm:cxn modelId="{46374A5D-B00A-4EE9-A281-A0E97938F597}" type="presParOf" srcId="{5E11ECD6-DB09-4FFC-9A18-33B28C44DE51}" destId="{9F8AC900-368D-41CF-88CB-1CC4E1AF5DE4}" srcOrd="0" destOrd="0" presId="urn:microsoft.com/office/officeart/2005/8/layout/matrix3"/>
    <dgm:cxn modelId="{B1E15058-BE55-427A-93B0-71FE65032DAD}" type="presParOf" srcId="{5E11ECD6-DB09-4FFC-9A18-33B28C44DE51}" destId="{E50ACE9E-FA55-4CCD-B5CA-2E0114289BE6}" srcOrd="1" destOrd="0" presId="urn:microsoft.com/office/officeart/2005/8/layout/matrix3"/>
    <dgm:cxn modelId="{61A20846-A326-4F3C-A103-094123E58E24}" type="presParOf" srcId="{5E11ECD6-DB09-4FFC-9A18-33B28C44DE51}" destId="{F20CD93D-571F-40F5-9E55-5DD8F804540C}" srcOrd="2" destOrd="0" presId="urn:microsoft.com/office/officeart/2005/8/layout/matrix3"/>
    <dgm:cxn modelId="{6FE6587B-4CD3-49DC-8585-D12E2D635C29}" type="presParOf" srcId="{5E11ECD6-DB09-4FFC-9A18-33B28C44DE51}" destId="{BB2D4965-1211-425E-B763-F370BBA85EE6}" srcOrd="3" destOrd="0" presId="urn:microsoft.com/office/officeart/2005/8/layout/matrix3"/>
    <dgm:cxn modelId="{7D164D94-B99A-4DB9-8BC4-F77C6251F296}" type="presParOf" srcId="{5E11ECD6-DB09-4FFC-9A18-33B28C44DE51}" destId="{EFA8E28B-DDE4-49D8-B288-D638C783E81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5E4331-58C9-4C89-B654-14FDA7BEBA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00F686D-1E4A-4039-B9A2-22D5D9F7801B}">
      <dgm:prSet phldrT="[Text]" custT="1"/>
      <dgm:spPr>
        <a:solidFill>
          <a:srgbClr val="436B9F"/>
        </a:solidFill>
        <a:ln>
          <a:solidFill>
            <a:srgbClr val="436B9F"/>
          </a:solidFill>
        </a:ln>
      </dgm:spPr>
      <dgm:t>
        <a:bodyPr/>
        <a:lstStyle/>
        <a:p>
          <a:r>
            <a:rPr lang="en-US" sz="4400" b="1" dirty="0"/>
            <a:t>403(b)</a:t>
          </a:r>
        </a:p>
      </dgm:t>
    </dgm:pt>
    <dgm:pt modelId="{B5AC52AB-09FF-4D6F-9004-8FA584D20D99}" type="parTrans" cxnId="{0430583A-72BB-4550-AC31-C6A131C8EA22}">
      <dgm:prSet/>
      <dgm:spPr/>
      <dgm:t>
        <a:bodyPr/>
        <a:lstStyle/>
        <a:p>
          <a:endParaRPr lang="en-US"/>
        </a:p>
      </dgm:t>
    </dgm:pt>
    <dgm:pt modelId="{B096D5DA-47EC-4A2F-90C5-69EB9DBADBAB}" type="sibTrans" cxnId="{0430583A-72BB-4550-AC31-C6A131C8EA22}">
      <dgm:prSet/>
      <dgm:spPr/>
      <dgm:t>
        <a:bodyPr/>
        <a:lstStyle/>
        <a:p>
          <a:endParaRPr lang="en-US"/>
        </a:p>
      </dgm:t>
    </dgm:pt>
    <dgm:pt modelId="{5581E503-F449-48D1-B3D0-EFFAD87DA56C}">
      <dgm:prSet phldrT="[Text]" custT="1"/>
      <dgm:spPr>
        <a:solidFill>
          <a:srgbClr val="436B9F"/>
        </a:solidFill>
        <a:ln>
          <a:solidFill>
            <a:srgbClr val="436B9F"/>
          </a:solidFill>
        </a:ln>
      </dgm:spPr>
      <dgm:t>
        <a:bodyPr/>
        <a:lstStyle/>
        <a:p>
          <a:r>
            <a:rPr lang="en-US" sz="4400" b="1" dirty="0"/>
            <a:t>457(b)</a:t>
          </a:r>
        </a:p>
      </dgm:t>
    </dgm:pt>
    <dgm:pt modelId="{9D3B3DFC-5EB4-49A0-ACB9-1B3D60FD2B95}" type="parTrans" cxnId="{466DF3E5-7A56-4A65-94FF-8405AC55B3C0}">
      <dgm:prSet/>
      <dgm:spPr/>
      <dgm:t>
        <a:bodyPr/>
        <a:lstStyle/>
        <a:p>
          <a:endParaRPr lang="en-US"/>
        </a:p>
      </dgm:t>
    </dgm:pt>
    <dgm:pt modelId="{66B67ACA-8CD0-4BD1-B4C6-1602B84C353F}" type="sibTrans" cxnId="{466DF3E5-7A56-4A65-94FF-8405AC55B3C0}">
      <dgm:prSet/>
      <dgm:spPr/>
      <dgm:t>
        <a:bodyPr/>
        <a:lstStyle/>
        <a:p>
          <a:endParaRPr lang="en-US"/>
        </a:p>
      </dgm:t>
    </dgm:pt>
    <dgm:pt modelId="{53062B43-6151-4F9B-B22F-BF1D5D2F7D6E}">
      <dgm:prSet phldrT="[Text]" custT="1"/>
      <dgm:spPr>
        <a:solidFill>
          <a:srgbClr val="436B9F"/>
        </a:solidFill>
        <a:ln>
          <a:solidFill>
            <a:srgbClr val="436B9F"/>
          </a:solidFill>
        </a:ln>
      </dgm:spPr>
      <dgm:t>
        <a:bodyPr/>
        <a:lstStyle/>
        <a:p>
          <a:r>
            <a:rPr lang="en-US" sz="4400" b="1" dirty="0"/>
            <a:t>Roth 403(b)</a:t>
          </a:r>
        </a:p>
      </dgm:t>
    </dgm:pt>
    <dgm:pt modelId="{FDD04E9B-1FB5-416E-9490-A008B45D7931}" type="parTrans" cxnId="{691F66EE-27CF-4392-BBA7-6D8C5BE8DFD9}">
      <dgm:prSet/>
      <dgm:spPr/>
      <dgm:t>
        <a:bodyPr/>
        <a:lstStyle/>
        <a:p>
          <a:endParaRPr lang="en-US"/>
        </a:p>
      </dgm:t>
    </dgm:pt>
    <dgm:pt modelId="{94A1F810-1728-4F0A-A89F-133A1391EAF3}" type="sibTrans" cxnId="{691F66EE-27CF-4392-BBA7-6D8C5BE8DFD9}">
      <dgm:prSet/>
      <dgm:spPr/>
      <dgm:t>
        <a:bodyPr/>
        <a:lstStyle/>
        <a:p>
          <a:endParaRPr lang="en-US"/>
        </a:p>
      </dgm:t>
    </dgm:pt>
    <dgm:pt modelId="{A54FDF90-BF52-4294-97E3-4E90A109838D}">
      <dgm:prSet phldrT="[Text]" custT="1"/>
      <dgm:spPr>
        <a:solidFill>
          <a:srgbClr val="436B9F"/>
        </a:solidFill>
        <a:ln>
          <a:solidFill>
            <a:srgbClr val="436B9F"/>
          </a:solidFill>
        </a:ln>
      </dgm:spPr>
      <dgm:t>
        <a:bodyPr/>
        <a:lstStyle/>
        <a:p>
          <a:r>
            <a:rPr lang="en-US" sz="4400" b="1" dirty="0"/>
            <a:t>Roth 457(b)</a:t>
          </a:r>
        </a:p>
      </dgm:t>
    </dgm:pt>
    <dgm:pt modelId="{1E9EDD66-A7AF-4A5F-B529-FAEB6EA2107C}" type="parTrans" cxnId="{85DF9E5F-FAB2-4384-AA0B-EF6539B0282B}">
      <dgm:prSet/>
      <dgm:spPr/>
      <dgm:t>
        <a:bodyPr/>
        <a:lstStyle/>
        <a:p>
          <a:endParaRPr lang="en-US"/>
        </a:p>
      </dgm:t>
    </dgm:pt>
    <dgm:pt modelId="{3D9FE0A8-E00D-4557-BE3A-06E7579890B0}" type="sibTrans" cxnId="{85DF9E5F-FAB2-4384-AA0B-EF6539B0282B}">
      <dgm:prSet/>
      <dgm:spPr/>
      <dgm:t>
        <a:bodyPr/>
        <a:lstStyle/>
        <a:p>
          <a:endParaRPr lang="en-US"/>
        </a:p>
      </dgm:t>
    </dgm:pt>
    <dgm:pt modelId="{9319D638-9062-4132-8F73-DE9819F9F3D5}" type="pres">
      <dgm:prSet presAssocID="{255E4331-58C9-4C89-B654-14FDA7BEBA2E}" presName="linear" presStyleCnt="0">
        <dgm:presLayoutVars>
          <dgm:dir/>
          <dgm:animLvl val="lvl"/>
          <dgm:resizeHandles val="exact"/>
        </dgm:presLayoutVars>
      </dgm:prSet>
      <dgm:spPr/>
    </dgm:pt>
    <dgm:pt modelId="{9C089DC4-E6C9-4732-AD05-C5992C615EF9}" type="pres">
      <dgm:prSet presAssocID="{500F686D-1E4A-4039-B9A2-22D5D9F7801B}" presName="parentLin" presStyleCnt="0"/>
      <dgm:spPr/>
    </dgm:pt>
    <dgm:pt modelId="{390642FF-13F3-435C-B89F-400AD2D631D6}" type="pres">
      <dgm:prSet presAssocID="{500F686D-1E4A-4039-B9A2-22D5D9F7801B}" presName="parentLeftMargin" presStyleLbl="node1" presStyleIdx="0" presStyleCnt="4"/>
      <dgm:spPr/>
    </dgm:pt>
    <dgm:pt modelId="{7AB03398-D2F6-45A5-83E8-11ECE0CA3A10}" type="pres">
      <dgm:prSet presAssocID="{500F686D-1E4A-4039-B9A2-22D5D9F7801B}" presName="parentText" presStyleLbl="node1" presStyleIdx="0" presStyleCnt="4">
        <dgm:presLayoutVars>
          <dgm:chMax val="0"/>
          <dgm:bulletEnabled val="1"/>
        </dgm:presLayoutVars>
      </dgm:prSet>
      <dgm:spPr/>
    </dgm:pt>
    <dgm:pt modelId="{48C26719-C567-4AC3-B476-A0233EE90147}" type="pres">
      <dgm:prSet presAssocID="{500F686D-1E4A-4039-B9A2-22D5D9F7801B}" presName="negativeSpace" presStyleCnt="0"/>
      <dgm:spPr/>
    </dgm:pt>
    <dgm:pt modelId="{FC0536C5-997D-413B-ACD1-F376FE484F07}" type="pres">
      <dgm:prSet presAssocID="{500F686D-1E4A-4039-B9A2-22D5D9F7801B}" presName="childText" presStyleLbl="conFgAcc1" presStyleIdx="0" presStyleCnt="4">
        <dgm:presLayoutVars>
          <dgm:bulletEnabled val="1"/>
        </dgm:presLayoutVars>
      </dgm:prSet>
      <dgm:spPr>
        <a:noFill/>
        <a:ln>
          <a:solidFill>
            <a:srgbClr val="436B9F"/>
          </a:solidFill>
        </a:ln>
      </dgm:spPr>
    </dgm:pt>
    <dgm:pt modelId="{97D29D3C-374F-4DF1-99E7-241D4CB1FAF7}" type="pres">
      <dgm:prSet presAssocID="{B096D5DA-47EC-4A2F-90C5-69EB9DBADBAB}" presName="spaceBetweenRectangles" presStyleCnt="0"/>
      <dgm:spPr/>
    </dgm:pt>
    <dgm:pt modelId="{25140773-BD6E-437D-87AA-B298BD6524FA}" type="pres">
      <dgm:prSet presAssocID="{5581E503-F449-48D1-B3D0-EFFAD87DA56C}" presName="parentLin" presStyleCnt="0"/>
      <dgm:spPr/>
    </dgm:pt>
    <dgm:pt modelId="{B66BCAE2-8BB2-4EF4-ABAE-0C138F675A11}" type="pres">
      <dgm:prSet presAssocID="{5581E503-F449-48D1-B3D0-EFFAD87DA56C}" presName="parentLeftMargin" presStyleLbl="node1" presStyleIdx="0" presStyleCnt="4"/>
      <dgm:spPr/>
    </dgm:pt>
    <dgm:pt modelId="{5BCF035F-4C2E-4802-9608-2132EF308748}" type="pres">
      <dgm:prSet presAssocID="{5581E503-F449-48D1-B3D0-EFFAD87DA56C}" presName="parentText" presStyleLbl="node1" presStyleIdx="1" presStyleCnt="4">
        <dgm:presLayoutVars>
          <dgm:chMax val="0"/>
          <dgm:bulletEnabled val="1"/>
        </dgm:presLayoutVars>
      </dgm:prSet>
      <dgm:spPr/>
    </dgm:pt>
    <dgm:pt modelId="{4AD267A3-5CBE-4CA3-B498-323B25112819}" type="pres">
      <dgm:prSet presAssocID="{5581E503-F449-48D1-B3D0-EFFAD87DA56C}" presName="negativeSpace" presStyleCnt="0"/>
      <dgm:spPr/>
    </dgm:pt>
    <dgm:pt modelId="{BDFC8AF9-E6E5-4094-9475-1E18D2C5F1E2}" type="pres">
      <dgm:prSet presAssocID="{5581E503-F449-48D1-B3D0-EFFAD87DA56C}" presName="childText" presStyleLbl="conFgAcc1" presStyleIdx="1" presStyleCnt="4">
        <dgm:presLayoutVars>
          <dgm:bulletEnabled val="1"/>
        </dgm:presLayoutVars>
      </dgm:prSet>
      <dgm:spPr>
        <a:noFill/>
        <a:ln>
          <a:solidFill>
            <a:srgbClr val="436B9F"/>
          </a:solidFill>
        </a:ln>
      </dgm:spPr>
    </dgm:pt>
    <dgm:pt modelId="{59AE3EB1-C380-4A98-A60D-E60E587E851A}" type="pres">
      <dgm:prSet presAssocID="{66B67ACA-8CD0-4BD1-B4C6-1602B84C353F}" presName="spaceBetweenRectangles" presStyleCnt="0"/>
      <dgm:spPr/>
    </dgm:pt>
    <dgm:pt modelId="{762626C8-488E-4419-8955-DC6904FB51F7}" type="pres">
      <dgm:prSet presAssocID="{53062B43-6151-4F9B-B22F-BF1D5D2F7D6E}" presName="parentLin" presStyleCnt="0"/>
      <dgm:spPr/>
    </dgm:pt>
    <dgm:pt modelId="{EDCFDED0-D3B3-4DCB-93AF-F2D3B60F173D}" type="pres">
      <dgm:prSet presAssocID="{53062B43-6151-4F9B-B22F-BF1D5D2F7D6E}" presName="parentLeftMargin" presStyleLbl="node1" presStyleIdx="1" presStyleCnt="4"/>
      <dgm:spPr/>
    </dgm:pt>
    <dgm:pt modelId="{FBBB0318-4C0B-441B-8129-9FA6483D5754}" type="pres">
      <dgm:prSet presAssocID="{53062B43-6151-4F9B-B22F-BF1D5D2F7D6E}" presName="parentText" presStyleLbl="node1" presStyleIdx="2" presStyleCnt="4">
        <dgm:presLayoutVars>
          <dgm:chMax val="0"/>
          <dgm:bulletEnabled val="1"/>
        </dgm:presLayoutVars>
      </dgm:prSet>
      <dgm:spPr/>
    </dgm:pt>
    <dgm:pt modelId="{226E011C-7CB0-45D5-85E9-EE357AF31E17}" type="pres">
      <dgm:prSet presAssocID="{53062B43-6151-4F9B-B22F-BF1D5D2F7D6E}" presName="negativeSpace" presStyleCnt="0"/>
      <dgm:spPr/>
    </dgm:pt>
    <dgm:pt modelId="{EECE431A-C5FC-4E1A-BE4D-D78B3B10680D}" type="pres">
      <dgm:prSet presAssocID="{53062B43-6151-4F9B-B22F-BF1D5D2F7D6E}" presName="childText" presStyleLbl="conFgAcc1" presStyleIdx="2" presStyleCnt="4">
        <dgm:presLayoutVars>
          <dgm:bulletEnabled val="1"/>
        </dgm:presLayoutVars>
      </dgm:prSet>
      <dgm:spPr>
        <a:noFill/>
        <a:ln>
          <a:solidFill>
            <a:srgbClr val="436B9F"/>
          </a:solidFill>
        </a:ln>
      </dgm:spPr>
    </dgm:pt>
    <dgm:pt modelId="{C084D701-CC69-4709-A4F1-EBAD901B7EFC}" type="pres">
      <dgm:prSet presAssocID="{94A1F810-1728-4F0A-A89F-133A1391EAF3}" presName="spaceBetweenRectangles" presStyleCnt="0"/>
      <dgm:spPr/>
    </dgm:pt>
    <dgm:pt modelId="{A4F5E38F-33AB-4F29-B5DC-CDA6816D66A5}" type="pres">
      <dgm:prSet presAssocID="{A54FDF90-BF52-4294-97E3-4E90A109838D}" presName="parentLin" presStyleCnt="0"/>
      <dgm:spPr/>
    </dgm:pt>
    <dgm:pt modelId="{283A63E3-ABDE-4F3A-A55B-56DD5002C3B0}" type="pres">
      <dgm:prSet presAssocID="{A54FDF90-BF52-4294-97E3-4E90A109838D}" presName="parentLeftMargin" presStyleLbl="node1" presStyleIdx="2" presStyleCnt="4"/>
      <dgm:spPr/>
    </dgm:pt>
    <dgm:pt modelId="{F33D6357-8767-430A-A683-C9E84D6E985E}" type="pres">
      <dgm:prSet presAssocID="{A54FDF90-BF52-4294-97E3-4E90A109838D}" presName="parentText" presStyleLbl="node1" presStyleIdx="3" presStyleCnt="4">
        <dgm:presLayoutVars>
          <dgm:chMax val="0"/>
          <dgm:bulletEnabled val="1"/>
        </dgm:presLayoutVars>
      </dgm:prSet>
      <dgm:spPr/>
    </dgm:pt>
    <dgm:pt modelId="{801B0F12-82D8-477E-A751-0EEC1EFCFE94}" type="pres">
      <dgm:prSet presAssocID="{A54FDF90-BF52-4294-97E3-4E90A109838D}" presName="negativeSpace" presStyleCnt="0"/>
      <dgm:spPr/>
    </dgm:pt>
    <dgm:pt modelId="{E3F45DF2-F764-4434-BD48-A298B322BBFD}" type="pres">
      <dgm:prSet presAssocID="{A54FDF90-BF52-4294-97E3-4E90A109838D}" presName="childText" presStyleLbl="conFgAcc1" presStyleIdx="3" presStyleCnt="4">
        <dgm:presLayoutVars>
          <dgm:bulletEnabled val="1"/>
        </dgm:presLayoutVars>
      </dgm:prSet>
      <dgm:spPr>
        <a:noFill/>
        <a:ln>
          <a:solidFill>
            <a:srgbClr val="436B9F"/>
          </a:solidFill>
        </a:ln>
      </dgm:spPr>
    </dgm:pt>
  </dgm:ptLst>
  <dgm:cxnLst>
    <dgm:cxn modelId="{AB857823-9447-4703-A4E5-1B11D3780230}" type="presOf" srcId="{53062B43-6151-4F9B-B22F-BF1D5D2F7D6E}" destId="{FBBB0318-4C0B-441B-8129-9FA6483D5754}" srcOrd="1" destOrd="0" presId="urn:microsoft.com/office/officeart/2005/8/layout/list1"/>
    <dgm:cxn modelId="{DF96AE34-8D21-4038-ACAC-199F5A8C8539}" type="presOf" srcId="{A54FDF90-BF52-4294-97E3-4E90A109838D}" destId="{F33D6357-8767-430A-A683-C9E84D6E985E}" srcOrd="1" destOrd="0" presId="urn:microsoft.com/office/officeart/2005/8/layout/list1"/>
    <dgm:cxn modelId="{0430583A-72BB-4550-AC31-C6A131C8EA22}" srcId="{255E4331-58C9-4C89-B654-14FDA7BEBA2E}" destId="{500F686D-1E4A-4039-B9A2-22D5D9F7801B}" srcOrd="0" destOrd="0" parTransId="{B5AC52AB-09FF-4D6F-9004-8FA584D20D99}" sibTransId="{B096D5DA-47EC-4A2F-90C5-69EB9DBADBAB}"/>
    <dgm:cxn modelId="{85DF9E5F-FAB2-4384-AA0B-EF6539B0282B}" srcId="{255E4331-58C9-4C89-B654-14FDA7BEBA2E}" destId="{A54FDF90-BF52-4294-97E3-4E90A109838D}" srcOrd="3" destOrd="0" parTransId="{1E9EDD66-A7AF-4A5F-B529-FAEB6EA2107C}" sibTransId="{3D9FE0A8-E00D-4557-BE3A-06E7579890B0}"/>
    <dgm:cxn modelId="{7DF41463-1776-4D2B-A8E6-3EEDB2BB3992}" type="presOf" srcId="{500F686D-1E4A-4039-B9A2-22D5D9F7801B}" destId="{7AB03398-D2F6-45A5-83E8-11ECE0CA3A10}" srcOrd="1" destOrd="0" presId="urn:microsoft.com/office/officeart/2005/8/layout/list1"/>
    <dgm:cxn modelId="{20CA6559-895F-4508-A5A9-D9B32C953821}" type="presOf" srcId="{500F686D-1E4A-4039-B9A2-22D5D9F7801B}" destId="{390642FF-13F3-435C-B89F-400AD2D631D6}" srcOrd="0" destOrd="0" presId="urn:microsoft.com/office/officeart/2005/8/layout/list1"/>
    <dgm:cxn modelId="{40390C89-5B14-48FC-A4BF-F31F530ABF6D}" type="presOf" srcId="{5581E503-F449-48D1-B3D0-EFFAD87DA56C}" destId="{5BCF035F-4C2E-4802-9608-2132EF308748}" srcOrd="1" destOrd="0" presId="urn:microsoft.com/office/officeart/2005/8/layout/list1"/>
    <dgm:cxn modelId="{2B7AF29C-D1B4-496D-8947-1BC66CDE2F4E}" type="presOf" srcId="{5581E503-F449-48D1-B3D0-EFFAD87DA56C}" destId="{B66BCAE2-8BB2-4EF4-ABAE-0C138F675A11}" srcOrd="0" destOrd="0" presId="urn:microsoft.com/office/officeart/2005/8/layout/list1"/>
    <dgm:cxn modelId="{6AFDD4A4-CE83-482F-B02F-CCF45F93C679}" type="presOf" srcId="{53062B43-6151-4F9B-B22F-BF1D5D2F7D6E}" destId="{EDCFDED0-D3B3-4DCB-93AF-F2D3B60F173D}" srcOrd="0" destOrd="0" presId="urn:microsoft.com/office/officeart/2005/8/layout/list1"/>
    <dgm:cxn modelId="{63A300C9-5FD4-471A-948D-6EEC8C24D5B2}" type="presOf" srcId="{255E4331-58C9-4C89-B654-14FDA7BEBA2E}" destId="{9319D638-9062-4132-8F73-DE9819F9F3D5}" srcOrd="0" destOrd="0" presId="urn:microsoft.com/office/officeart/2005/8/layout/list1"/>
    <dgm:cxn modelId="{F5C2CFE2-65CC-440D-BB9E-3670CB228A37}" type="presOf" srcId="{A54FDF90-BF52-4294-97E3-4E90A109838D}" destId="{283A63E3-ABDE-4F3A-A55B-56DD5002C3B0}" srcOrd="0" destOrd="0" presId="urn:microsoft.com/office/officeart/2005/8/layout/list1"/>
    <dgm:cxn modelId="{466DF3E5-7A56-4A65-94FF-8405AC55B3C0}" srcId="{255E4331-58C9-4C89-B654-14FDA7BEBA2E}" destId="{5581E503-F449-48D1-B3D0-EFFAD87DA56C}" srcOrd="1" destOrd="0" parTransId="{9D3B3DFC-5EB4-49A0-ACB9-1B3D60FD2B95}" sibTransId="{66B67ACA-8CD0-4BD1-B4C6-1602B84C353F}"/>
    <dgm:cxn modelId="{691F66EE-27CF-4392-BBA7-6D8C5BE8DFD9}" srcId="{255E4331-58C9-4C89-B654-14FDA7BEBA2E}" destId="{53062B43-6151-4F9B-B22F-BF1D5D2F7D6E}" srcOrd="2" destOrd="0" parTransId="{FDD04E9B-1FB5-416E-9490-A008B45D7931}" sibTransId="{94A1F810-1728-4F0A-A89F-133A1391EAF3}"/>
    <dgm:cxn modelId="{E12168B9-082D-4695-88E6-35C5A5072604}" type="presParOf" srcId="{9319D638-9062-4132-8F73-DE9819F9F3D5}" destId="{9C089DC4-E6C9-4732-AD05-C5992C615EF9}" srcOrd="0" destOrd="0" presId="urn:microsoft.com/office/officeart/2005/8/layout/list1"/>
    <dgm:cxn modelId="{774743A4-5703-4CF1-9DC5-CCDCF0EB82D5}" type="presParOf" srcId="{9C089DC4-E6C9-4732-AD05-C5992C615EF9}" destId="{390642FF-13F3-435C-B89F-400AD2D631D6}" srcOrd="0" destOrd="0" presId="urn:microsoft.com/office/officeart/2005/8/layout/list1"/>
    <dgm:cxn modelId="{73C6AAA7-7E4C-4613-AD61-744C97B89AE8}" type="presParOf" srcId="{9C089DC4-E6C9-4732-AD05-C5992C615EF9}" destId="{7AB03398-D2F6-45A5-83E8-11ECE0CA3A10}" srcOrd="1" destOrd="0" presId="urn:microsoft.com/office/officeart/2005/8/layout/list1"/>
    <dgm:cxn modelId="{965C0603-23CE-4194-8000-DBD92A856057}" type="presParOf" srcId="{9319D638-9062-4132-8F73-DE9819F9F3D5}" destId="{48C26719-C567-4AC3-B476-A0233EE90147}" srcOrd="1" destOrd="0" presId="urn:microsoft.com/office/officeart/2005/8/layout/list1"/>
    <dgm:cxn modelId="{81431EB9-1E49-4CAF-A3F2-3CA384817176}" type="presParOf" srcId="{9319D638-9062-4132-8F73-DE9819F9F3D5}" destId="{FC0536C5-997D-413B-ACD1-F376FE484F07}" srcOrd="2" destOrd="0" presId="urn:microsoft.com/office/officeart/2005/8/layout/list1"/>
    <dgm:cxn modelId="{6B75B8F8-E858-4654-B2F9-EC27032AE390}" type="presParOf" srcId="{9319D638-9062-4132-8F73-DE9819F9F3D5}" destId="{97D29D3C-374F-4DF1-99E7-241D4CB1FAF7}" srcOrd="3" destOrd="0" presId="urn:microsoft.com/office/officeart/2005/8/layout/list1"/>
    <dgm:cxn modelId="{A0E00D85-DCE9-47F9-8A2A-760E59B573CB}" type="presParOf" srcId="{9319D638-9062-4132-8F73-DE9819F9F3D5}" destId="{25140773-BD6E-437D-87AA-B298BD6524FA}" srcOrd="4" destOrd="0" presId="urn:microsoft.com/office/officeart/2005/8/layout/list1"/>
    <dgm:cxn modelId="{6459304D-358F-4D32-A080-3A3641CD90A2}" type="presParOf" srcId="{25140773-BD6E-437D-87AA-B298BD6524FA}" destId="{B66BCAE2-8BB2-4EF4-ABAE-0C138F675A11}" srcOrd="0" destOrd="0" presId="urn:microsoft.com/office/officeart/2005/8/layout/list1"/>
    <dgm:cxn modelId="{080550CB-05B5-450B-9136-A4E33FB5AA18}" type="presParOf" srcId="{25140773-BD6E-437D-87AA-B298BD6524FA}" destId="{5BCF035F-4C2E-4802-9608-2132EF308748}" srcOrd="1" destOrd="0" presId="urn:microsoft.com/office/officeart/2005/8/layout/list1"/>
    <dgm:cxn modelId="{02955691-998C-47CC-926B-652D10563C02}" type="presParOf" srcId="{9319D638-9062-4132-8F73-DE9819F9F3D5}" destId="{4AD267A3-5CBE-4CA3-B498-323B25112819}" srcOrd="5" destOrd="0" presId="urn:microsoft.com/office/officeart/2005/8/layout/list1"/>
    <dgm:cxn modelId="{8E322D5B-31F8-41D1-AF51-C079F3529C48}" type="presParOf" srcId="{9319D638-9062-4132-8F73-DE9819F9F3D5}" destId="{BDFC8AF9-E6E5-4094-9475-1E18D2C5F1E2}" srcOrd="6" destOrd="0" presId="urn:microsoft.com/office/officeart/2005/8/layout/list1"/>
    <dgm:cxn modelId="{10593B23-77B0-42FA-B771-AE5616E52265}" type="presParOf" srcId="{9319D638-9062-4132-8F73-DE9819F9F3D5}" destId="{59AE3EB1-C380-4A98-A60D-E60E587E851A}" srcOrd="7" destOrd="0" presId="urn:microsoft.com/office/officeart/2005/8/layout/list1"/>
    <dgm:cxn modelId="{0BE4320F-D864-4AFB-8D21-8A3F4F644907}" type="presParOf" srcId="{9319D638-9062-4132-8F73-DE9819F9F3D5}" destId="{762626C8-488E-4419-8955-DC6904FB51F7}" srcOrd="8" destOrd="0" presId="urn:microsoft.com/office/officeart/2005/8/layout/list1"/>
    <dgm:cxn modelId="{DE90074C-3562-44EF-8813-0139625DAFD8}" type="presParOf" srcId="{762626C8-488E-4419-8955-DC6904FB51F7}" destId="{EDCFDED0-D3B3-4DCB-93AF-F2D3B60F173D}" srcOrd="0" destOrd="0" presId="urn:microsoft.com/office/officeart/2005/8/layout/list1"/>
    <dgm:cxn modelId="{3E406616-595D-42AB-87F6-0DB8532E950C}" type="presParOf" srcId="{762626C8-488E-4419-8955-DC6904FB51F7}" destId="{FBBB0318-4C0B-441B-8129-9FA6483D5754}" srcOrd="1" destOrd="0" presId="urn:microsoft.com/office/officeart/2005/8/layout/list1"/>
    <dgm:cxn modelId="{536E8BC1-50D5-4A7A-88F5-76944E296636}" type="presParOf" srcId="{9319D638-9062-4132-8F73-DE9819F9F3D5}" destId="{226E011C-7CB0-45D5-85E9-EE357AF31E17}" srcOrd="9" destOrd="0" presId="urn:microsoft.com/office/officeart/2005/8/layout/list1"/>
    <dgm:cxn modelId="{69A9A20B-2EE5-4310-881C-FD9F063B8A36}" type="presParOf" srcId="{9319D638-9062-4132-8F73-DE9819F9F3D5}" destId="{EECE431A-C5FC-4E1A-BE4D-D78B3B10680D}" srcOrd="10" destOrd="0" presId="urn:microsoft.com/office/officeart/2005/8/layout/list1"/>
    <dgm:cxn modelId="{957503E5-87BC-4F3D-AC0C-E4AF1E90A810}" type="presParOf" srcId="{9319D638-9062-4132-8F73-DE9819F9F3D5}" destId="{C084D701-CC69-4709-A4F1-EBAD901B7EFC}" srcOrd="11" destOrd="0" presId="urn:microsoft.com/office/officeart/2005/8/layout/list1"/>
    <dgm:cxn modelId="{C4AE1646-E769-4195-AA1C-185A4FE58937}" type="presParOf" srcId="{9319D638-9062-4132-8F73-DE9819F9F3D5}" destId="{A4F5E38F-33AB-4F29-B5DC-CDA6816D66A5}" srcOrd="12" destOrd="0" presId="urn:microsoft.com/office/officeart/2005/8/layout/list1"/>
    <dgm:cxn modelId="{1696C59F-70BB-4345-8145-E52006A8F1F8}" type="presParOf" srcId="{A4F5E38F-33AB-4F29-B5DC-CDA6816D66A5}" destId="{283A63E3-ABDE-4F3A-A55B-56DD5002C3B0}" srcOrd="0" destOrd="0" presId="urn:microsoft.com/office/officeart/2005/8/layout/list1"/>
    <dgm:cxn modelId="{2C3D99FD-A6D4-42C4-A389-B8D2B79262D7}" type="presParOf" srcId="{A4F5E38F-33AB-4F29-B5DC-CDA6816D66A5}" destId="{F33D6357-8767-430A-A683-C9E84D6E985E}" srcOrd="1" destOrd="0" presId="urn:microsoft.com/office/officeart/2005/8/layout/list1"/>
    <dgm:cxn modelId="{E45267C1-5B29-4655-A490-7B105FFBCB57}" type="presParOf" srcId="{9319D638-9062-4132-8F73-DE9819F9F3D5}" destId="{801B0F12-82D8-477E-A751-0EEC1EFCFE94}" srcOrd="13" destOrd="0" presId="urn:microsoft.com/office/officeart/2005/8/layout/list1"/>
    <dgm:cxn modelId="{23EDAA26-FB2C-452C-9EF7-211292C101D1}" type="presParOf" srcId="{9319D638-9062-4132-8F73-DE9819F9F3D5}" destId="{E3F45DF2-F764-4434-BD48-A298B322BBFD}" srcOrd="14"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0B90A6-A178-4C65-B0F4-54D10EA9208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27DEDDA-B482-4767-BF53-C38FAAD9C5CA}">
      <dgm:prSet phldrT="[Text]" custT="1"/>
      <dgm:spPr>
        <a:solidFill>
          <a:srgbClr val="436B9F"/>
        </a:solidFill>
      </dgm:spPr>
      <dgm:t>
        <a:bodyPr/>
        <a:lstStyle/>
        <a:p>
          <a:r>
            <a:rPr lang="en-US" sz="3600" b="1" dirty="0"/>
            <a:t>Benefit Estimates</a:t>
          </a:r>
        </a:p>
      </dgm:t>
    </dgm:pt>
    <dgm:pt modelId="{64848993-1263-44F0-9FF8-287D93CAD8FB}" type="parTrans" cxnId="{C1131086-3F3D-4EFD-8E01-38582D5775A8}">
      <dgm:prSet/>
      <dgm:spPr/>
      <dgm:t>
        <a:bodyPr/>
        <a:lstStyle/>
        <a:p>
          <a:endParaRPr lang="en-US"/>
        </a:p>
      </dgm:t>
    </dgm:pt>
    <dgm:pt modelId="{37719A27-E0F7-42F1-8145-7BB17260F081}" type="sibTrans" cxnId="{C1131086-3F3D-4EFD-8E01-38582D5775A8}">
      <dgm:prSet/>
      <dgm:spPr/>
      <dgm:t>
        <a:bodyPr/>
        <a:lstStyle/>
        <a:p>
          <a:endParaRPr lang="en-US"/>
        </a:p>
      </dgm:t>
    </dgm:pt>
    <dgm:pt modelId="{7BFE0E9E-95F9-45EC-9AFE-8CA61E349099}">
      <dgm:prSet phldrT="[Text]" custT="1"/>
      <dgm:spPr>
        <a:solidFill>
          <a:srgbClr val="436B9F"/>
        </a:solidFill>
      </dgm:spPr>
      <dgm:t>
        <a:bodyPr/>
        <a:lstStyle/>
        <a:p>
          <a:r>
            <a:rPr lang="en-US" sz="3600" b="1" dirty="0"/>
            <a:t>Electing an Option</a:t>
          </a:r>
        </a:p>
      </dgm:t>
    </dgm:pt>
    <dgm:pt modelId="{32A25E49-29F9-4F8D-BD0A-7748D4021054}" type="parTrans" cxnId="{F2EB3B97-9882-4DF4-B52B-8581F4D0645F}">
      <dgm:prSet/>
      <dgm:spPr/>
      <dgm:t>
        <a:bodyPr/>
        <a:lstStyle/>
        <a:p>
          <a:endParaRPr lang="en-US"/>
        </a:p>
      </dgm:t>
    </dgm:pt>
    <dgm:pt modelId="{2207BF17-3BA2-4C20-AAD0-88E1CFF41FB7}" type="sibTrans" cxnId="{F2EB3B97-9882-4DF4-B52B-8581F4D0645F}">
      <dgm:prSet/>
      <dgm:spPr/>
      <dgm:t>
        <a:bodyPr/>
        <a:lstStyle/>
        <a:p>
          <a:endParaRPr lang="en-US"/>
        </a:p>
      </dgm:t>
    </dgm:pt>
    <dgm:pt modelId="{5DB12184-2986-4FA2-BF55-5B8DE2F47915}">
      <dgm:prSet phldrT="[Text]" custT="1"/>
      <dgm:spPr>
        <a:solidFill>
          <a:srgbClr val="436B9F"/>
        </a:solidFill>
      </dgm:spPr>
      <dgm:t>
        <a:bodyPr/>
        <a:lstStyle/>
        <a:p>
          <a:r>
            <a:rPr lang="en-US" sz="3600" b="1" dirty="0"/>
            <a:t>Application Process</a:t>
          </a:r>
        </a:p>
      </dgm:t>
    </dgm:pt>
    <dgm:pt modelId="{0FFA2F90-3CEA-4D85-82EF-41309C438D58}" type="parTrans" cxnId="{57E24921-AE07-47E1-8DBE-A96D256117D7}">
      <dgm:prSet/>
      <dgm:spPr/>
      <dgm:t>
        <a:bodyPr/>
        <a:lstStyle/>
        <a:p>
          <a:endParaRPr lang="en-US"/>
        </a:p>
      </dgm:t>
    </dgm:pt>
    <dgm:pt modelId="{DE21E25D-3E5E-434F-8194-FF12D50DE318}" type="sibTrans" cxnId="{57E24921-AE07-47E1-8DBE-A96D256117D7}">
      <dgm:prSet/>
      <dgm:spPr/>
      <dgm:t>
        <a:bodyPr/>
        <a:lstStyle/>
        <a:p>
          <a:endParaRPr lang="en-US"/>
        </a:p>
      </dgm:t>
    </dgm:pt>
    <dgm:pt modelId="{8F181BC5-AB92-4A01-BC5A-FFD113F95F20}">
      <dgm:prSet phldrT="[Text]" custT="1"/>
      <dgm:spPr>
        <a:solidFill>
          <a:srgbClr val="436B9F"/>
        </a:solidFill>
      </dgm:spPr>
      <dgm:t>
        <a:bodyPr/>
        <a:lstStyle/>
        <a:p>
          <a:r>
            <a:rPr lang="en-US" sz="3600" b="1" dirty="0"/>
            <a:t>After Retirement</a:t>
          </a:r>
        </a:p>
      </dgm:t>
    </dgm:pt>
    <dgm:pt modelId="{515DBEDD-C35B-497F-81F6-8B6869DB6ACA}" type="parTrans" cxnId="{0B90354C-8EEF-4B08-B7E1-23DC23782366}">
      <dgm:prSet/>
      <dgm:spPr/>
      <dgm:t>
        <a:bodyPr/>
        <a:lstStyle/>
        <a:p>
          <a:endParaRPr lang="en-US"/>
        </a:p>
      </dgm:t>
    </dgm:pt>
    <dgm:pt modelId="{52E5828D-38D8-439F-8B3E-522F991069FE}" type="sibTrans" cxnId="{0B90354C-8EEF-4B08-B7E1-23DC23782366}">
      <dgm:prSet/>
      <dgm:spPr/>
      <dgm:t>
        <a:bodyPr/>
        <a:lstStyle/>
        <a:p>
          <a:endParaRPr lang="en-US"/>
        </a:p>
      </dgm:t>
    </dgm:pt>
    <dgm:pt modelId="{8FA2841D-AA96-4EE4-B432-A93B59EAB7D0}" type="pres">
      <dgm:prSet presAssocID="{9E0B90A6-A178-4C65-B0F4-54D10EA92087}" presName="matrix" presStyleCnt="0">
        <dgm:presLayoutVars>
          <dgm:chMax val="1"/>
          <dgm:dir/>
          <dgm:resizeHandles val="exact"/>
        </dgm:presLayoutVars>
      </dgm:prSet>
      <dgm:spPr/>
    </dgm:pt>
    <dgm:pt modelId="{D4B51F0C-8F8D-42CF-BC53-ECE3DBC38E72}" type="pres">
      <dgm:prSet presAssocID="{9E0B90A6-A178-4C65-B0F4-54D10EA92087}" presName="diamond" presStyleLbl="bgShp" presStyleIdx="0" presStyleCnt="1"/>
      <dgm:spPr>
        <a:solidFill>
          <a:srgbClr val="4D4D4D"/>
        </a:solidFill>
      </dgm:spPr>
    </dgm:pt>
    <dgm:pt modelId="{25E8F473-46DE-430E-93DB-B6B2451E6026}" type="pres">
      <dgm:prSet presAssocID="{9E0B90A6-A178-4C65-B0F4-54D10EA92087}" presName="quad1" presStyleLbl="node1" presStyleIdx="0" presStyleCnt="4" custScaleX="126811" custScaleY="115246" custLinFactNeighborX="-10775" custLinFactNeighborY="-6465">
        <dgm:presLayoutVars>
          <dgm:chMax val="0"/>
          <dgm:chPref val="0"/>
          <dgm:bulletEnabled val="1"/>
        </dgm:presLayoutVars>
      </dgm:prSet>
      <dgm:spPr/>
    </dgm:pt>
    <dgm:pt modelId="{1007353C-385D-4F7E-9325-0D6F932F8102}" type="pres">
      <dgm:prSet presAssocID="{9E0B90A6-A178-4C65-B0F4-54D10EA92087}" presName="quad2" presStyleLbl="node1" presStyleIdx="1" presStyleCnt="4" custScaleX="126811" custScaleY="115246" custLinFactNeighborX="10775" custLinFactNeighborY="-6465">
        <dgm:presLayoutVars>
          <dgm:chMax val="0"/>
          <dgm:chPref val="0"/>
          <dgm:bulletEnabled val="1"/>
        </dgm:presLayoutVars>
      </dgm:prSet>
      <dgm:spPr/>
    </dgm:pt>
    <dgm:pt modelId="{D397C551-C27F-4043-9AFD-FCB5FDF910BC}" type="pres">
      <dgm:prSet presAssocID="{9E0B90A6-A178-4C65-B0F4-54D10EA92087}" presName="quad3" presStyleLbl="node1" presStyleIdx="2" presStyleCnt="4" custScaleX="126811" custScaleY="115246" custLinFactNeighborX="-10775" custLinFactNeighborY="6465">
        <dgm:presLayoutVars>
          <dgm:chMax val="0"/>
          <dgm:chPref val="0"/>
          <dgm:bulletEnabled val="1"/>
        </dgm:presLayoutVars>
      </dgm:prSet>
      <dgm:spPr/>
    </dgm:pt>
    <dgm:pt modelId="{31207BAD-0A64-4466-9AD8-F9105A4E7238}" type="pres">
      <dgm:prSet presAssocID="{9E0B90A6-A178-4C65-B0F4-54D10EA92087}" presName="quad4" presStyleLbl="node1" presStyleIdx="3" presStyleCnt="4" custScaleX="126811" custScaleY="115246" custLinFactNeighborX="10775" custLinFactNeighborY="6465">
        <dgm:presLayoutVars>
          <dgm:chMax val="0"/>
          <dgm:chPref val="0"/>
          <dgm:bulletEnabled val="1"/>
        </dgm:presLayoutVars>
      </dgm:prSet>
      <dgm:spPr/>
    </dgm:pt>
  </dgm:ptLst>
  <dgm:cxnLst>
    <dgm:cxn modelId="{ADEFFA02-F42E-4837-8BA4-696AA0FDF1BE}" type="presOf" srcId="{727DEDDA-B482-4767-BF53-C38FAAD9C5CA}" destId="{25E8F473-46DE-430E-93DB-B6B2451E6026}" srcOrd="0" destOrd="0" presId="urn:microsoft.com/office/officeart/2005/8/layout/matrix3"/>
    <dgm:cxn modelId="{57E24921-AE07-47E1-8DBE-A96D256117D7}" srcId="{9E0B90A6-A178-4C65-B0F4-54D10EA92087}" destId="{5DB12184-2986-4FA2-BF55-5B8DE2F47915}" srcOrd="2" destOrd="0" parTransId="{0FFA2F90-3CEA-4D85-82EF-41309C438D58}" sibTransId="{DE21E25D-3E5E-434F-8194-FF12D50DE318}"/>
    <dgm:cxn modelId="{0B90354C-8EEF-4B08-B7E1-23DC23782366}" srcId="{9E0B90A6-A178-4C65-B0F4-54D10EA92087}" destId="{8F181BC5-AB92-4A01-BC5A-FFD113F95F20}" srcOrd="3" destOrd="0" parTransId="{515DBEDD-C35B-497F-81F6-8B6869DB6ACA}" sibTransId="{52E5828D-38D8-439F-8B3E-522F991069FE}"/>
    <dgm:cxn modelId="{C1131086-3F3D-4EFD-8E01-38582D5775A8}" srcId="{9E0B90A6-A178-4C65-B0F4-54D10EA92087}" destId="{727DEDDA-B482-4767-BF53-C38FAAD9C5CA}" srcOrd="0" destOrd="0" parTransId="{64848993-1263-44F0-9FF8-287D93CAD8FB}" sibTransId="{37719A27-E0F7-42F1-8145-7BB17260F081}"/>
    <dgm:cxn modelId="{32C34895-B327-48E2-8513-543095F715BD}" type="presOf" srcId="{7BFE0E9E-95F9-45EC-9AFE-8CA61E349099}" destId="{1007353C-385D-4F7E-9325-0D6F932F8102}" srcOrd="0" destOrd="0" presId="urn:microsoft.com/office/officeart/2005/8/layout/matrix3"/>
    <dgm:cxn modelId="{F2EB3B97-9882-4DF4-B52B-8581F4D0645F}" srcId="{9E0B90A6-A178-4C65-B0F4-54D10EA92087}" destId="{7BFE0E9E-95F9-45EC-9AFE-8CA61E349099}" srcOrd="1" destOrd="0" parTransId="{32A25E49-29F9-4F8D-BD0A-7748D4021054}" sibTransId="{2207BF17-3BA2-4C20-AAD0-88E1CFF41FB7}"/>
    <dgm:cxn modelId="{3CD77BA0-9AA3-4CDD-B58A-9E71A851285F}" type="presOf" srcId="{8F181BC5-AB92-4A01-BC5A-FFD113F95F20}" destId="{31207BAD-0A64-4466-9AD8-F9105A4E7238}" srcOrd="0" destOrd="0" presId="urn:microsoft.com/office/officeart/2005/8/layout/matrix3"/>
    <dgm:cxn modelId="{58F9E9E9-A67A-43BF-BB9F-F364AE85DA13}" type="presOf" srcId="{5DB12184-2986-4FA2-BF55-5B8DE2F47915}" destId="{D397C551-C27F-4043-9AFD-FCB5FDF910BC}" srcOrd="0" destOrd="0" presId="urn:microsoft.com/office/officeart/2005/8/layout/matrix3"/>
    <dgm:cxn modelId="{6FD25AFD-31E9-4398-BDC8-0B575F90807A}" type="presOf" srcId="{9E0B90A6-A178-4C65-B0F4-54D10EA92087}" destId="{8FA2841D-AA96-4EE4-B432-A93B59EAB7D0}" srcOrd="0" destOrd="0" presId="urn:microsoft.com/office/officeart/2005/8/layout/matrix3"/>
    <dgm:cxn modelId="{E897F191-9888-4BFC-A49D-DAD045DF6D6B}" type="presParOf" srcId="{8FA2841D-AA96-4EE4-B432-A93B59EAB7D0}" destId="{D4B51F0C-8F8D-42CF-BC53-ECE3DBC38E72}" srcOrd="0" destOrd="0" presId="urn:microsoft.com/office/officeart/2005/8/layout/matrix3"/>
    <dgm:cxn modelId="{7FB2A922-91B3-4FF7-B128-DD900E2D0EDB}" type="presParOf" srcId="{8FA2841D-AA96-4EE4-B432-A93B59EAB7D0}" destId="{25E8F473-46DE-430E-93DB-B6B2451E6026}" srcOrd="1" destOrd="0" presId="urn:microsoft.com/office/officeart/2005/8/layout/matrix3"/>
    <dgm:cxn modelId="{EDC7704C-04A9-4907-AE7A-9E4F2BE7B0D6}" type="presParOf" srcId="{8FA2841D-AA96-4EE4-B432-A93B59EAB7D0}" destId="{1007353C-385D-4F7E-9325-0D6F932F8102}" srcOrd="2" destOrd="0" presId="urn:microsoft.com/office/officeart/2005/8/layout/matrix3"/>
    <dgm:cxn modelId="{F3AA84F5-2A3D-4843-B882-394270D214C9}" type="presParOf" srcId="{8FA2841D-AA96-4EE4-B432-A93B59EAB7D0}" destId="{D397C551-C27F-4043-9AFD-FCB5FDF910BC}" srcOrd="3" destOrd="0" presId="urn:microsoft.com/office/officeart/2005/8/layout/matrix3"/>
    <dgm:cxn modelId="{EBCE795E-25E7-488D-AD5A-1F3AFB593771}" type="presParOf" srcId="{8FA2841D-AA96-4EE4-B432-A93B59EAB7D0}" destId="{31207BAD-0A64-4466-9AD8-F9105A4E723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857C7-C20B-4672-9D3E-8437B4E55179}">
      <dsp:nvSpPr>
        <dsp:cNvPr id="0" name=""/>
        <dsp:cNvSpPr/>
      </dsp:nvSpPr>
      <dsp:spPr>
        <a:xfrm>
          <a:off x="0" y="200730"/>
          <a:ext cx="8473026" cy="750351"/>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t>CalSTRS 2% at 60</a:t>
          </a:r>
        </a:p>
      </dsp:txBody>
      <dsp:txXfrm>
        <a:off x="36629" y="237359"/>
        <a:ext cx="8399768" cy="677093"/>
      </dsp:txXfrm>
    </dsp:sp>
    <dsp:sp modelId="{C2ECC6B9-56A7-45C1-815F-B00520FFDAE4}">
      <dsp:nvSpPr>
        <dsp:cNvPr id="0" name=""/>
        <dsp:cNvSpPr/>
      </dsp:nvSpPr>
      <dsp:spPr>
        <a:xfrm>
          <a:off x="0" y="951081"/>
          <a:ext cx="8473026" cy="144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019" tIns="55880" rIns="312928" bIns="55880" numCol="1" spcCol="1270" anchor="t" anchorCtr="0">
          <a:noAutofit/>
        </a:bodyPr>
        <a:lstStyle/>
        <a:p>
          <a:pPr marL="285750" lvl="1" indent="-285750" algn="l" defTabSz="1955800">
            <a:lnSpc>
              <a:spcPct val="90000"/>
            </a:lnSpc>
            <a:spcBef>
              <a:spcPct val="0"/>
            </a:spcBef>
            <a:spcAft>
              <a:spcPct val="20000"/>
            </a:spcAft>
            <a:buFont typeface="Wingdings" panose="05000000000000000000" pitchFamily="2" charset="2"/>
            <a:buChar char="Ø"/>
          </a:pPr>
          <a:r>
            <a:rPr lang="en-US" sz="4400" kern="1200" dirty="0"/>
            <a:t> First hired before       January 1, 2013</a:t>
          </a:r>
        </a:p>
        <a:p>
          <a:pPr marL="285750" lvl="1" indent="-285750" algn="l" defTabSz="1955800">
            <a:lnSpc>
              <a:spcPct val="90000"/>
            </a:lnSpc>
            <a:spcBef>
              <a:spcPct val="0"/>
            </a:spcBef>
            <a:spcAft>
              <a:spcPct val="20000"/>
            </a:spcAft>
            <a:buChar char="•"/>
          </a:pPr>
          <a:endParaRPr lang="en-US" sz="4400" kern="1200" dirty="0"/>
        </a:p>
      </dsp:txBody>
      <dsp:txXfrm>
        <a:off x="0" y="951081"/>
        <a:ext cx="8473026" cy="1448231"/>
      </dsp:txXfrm>
    </dsp:sp>
    <dsp:sp modelId="{379587F2-B36A-465B-9BAB-11783FA131AD}">
      <dsp:nvSpPr>
        <dsp:cNvPr id="0" name=""/>
        <dsp:cNvSpPr/>
      </dsp:nvSpPr>
      <dsp:spPr>
        <a:xfrm>
          <a:off x="0" y="2399313"/>
          <a:ext cx="8473026" cy="750351"/>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t>CalSTRS 2% at 62</a:t>
          </a:r>
        </a:p>
      </dsp:txBody>
      <dsp:txXfrm>
        <a:off x="36629" y="2435942"/>
        <a:ext cx="8399768" cy="677093"/>
      </dsp:txXfrm>
    </dsp:sp>
    <dsp:sp modelId="{8224C506-4989-4B81-862B-88F3CD331D44}">
      <dsp:nvSpPr>
        <dsp:cNvPr id="0" name=""/>
        <dsp:cNvSpPr/>
      </dsp:nvSpPr>
      <dsp:spPr>
        <a:xfrm>
          <a:off x="0" y="3149664"/>
          <a:ext cx="8473026" cy="144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019" tIns="55880" rIns="312928" bIns="55880" numCol="1" spcCol="1270" anchor="t" anchorCtr="0">
          <a:noAutofit/>
        </a:bodyPr>
        <a:lstStyle/>
        <a:p>
          <a:pPr marL="285750" lvl="1" indent="-285750" algn="l" defTabSz="1955800">
            <a:lnSpc>
              <a:spcPct val="90000"/>
            </a:lnSpc>
            <a:spcBef>
              <a:spcPct val="0"/>
            </a:spcBef>
            <a:spcAft>
              <a:spcPct val="20000"/>
            </a:spcAft>
            <a:buFont typeface="Wingdings" panose="05000000000000000000" pitchFamily="2" charset="2"/>
            <a:buChar char="Ø"/>
          </a:pPr>
          <a:r>
            <a:rPr lang="en-US" sz="4400" kern="1200" dirty="0"/>
            <a:t> First hired on or after January 1, 2013</a:t>
          </a:r>
        </a:p>
        <a:p>
          <a:pPr marL="285750" lvl="1" indent="-285750" algn="l" defTabSz="1955800">
            <a:lnSpc>
              <a:spcPct val="90000"/>
            </a:lnSpc>
            <a:spcBef>
              <a:spcPct val="0"/>
            </a:spcBef>
            <a:spcAft>
              <a:spcPct val="20000"/>
            </a:spcAft>
            <a:buChar char="•"/>
          </a:pPr>
          <a:endParaRPr lang="en-US" sz="4400" kern="1200" dirty="0"/>
        </a:p>
      </dsp:txBody>
      <dsp:txXfrm>
        <a:off x="0" y="3149664"/>
        <a:ext cx="8473026" cy="1448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4062-8F9B-4FAA-8C31-43ECDD6DB20D}">
      <dsp:nvSpPr>
        <dsp:cNvPr id="0" name=""/>
        <dsp:cNvSpPr/>
      </dsp:nvSpPr>
      <dsp:spPr>
        <a:xfrm>
          <a:off x="9414270" y="-973595"/>
          <a:ext cx="7576237" cy="7576237"/>
        </a:xfrm>
        <a:prstGeom prst="blockArc">
          <a:avLst>
            <a:gd name="adj1" fmla="val 8100000"/>
            <a:gd name="adj2" fmla="val 13500000"/>
            <a:gd name="adj3" fmla="val 285"/>
          </a:avLst>
        </a:prstGeom>
        <a:noFill/>
        <a:ln w="12700" cap="flat" cmpd="sng" algn="ctr">
          <a:solidFill>
            <a:srgbClr val="436B9F"/>
          </a:solidFill>
          <a:prstDash val="solid"/>
          <a:miter lim="800000"/>
        </a:ln>
        <a:effectLst/>
      </dsp:spPr>
      <dsp:style>
        <a:lnRef idx="2">
          <a:scrgbClr r="0" g="0" b="0"/>
        </a:lnRef>
        <a:fillRef idx="0">
          <a:scrgbClr r="0" g="0" b="0"/>
        </a:fillRef>
        <a:effectRef idx="0">
          <a:scrgbClr r="0" g="0" b="0"/>
        </a:effectRef>
        <a:fontRef idx="minor"/>
      </dsp:style>
    </dsp:sp>
    <dsp:sp modelId="{F817F39E-3D7D-4825-B834-8231459393AA}">
      <dsp:nvSpPr>
        <dsp:cNvPr id="0" name=""/>
        <dsp:cNvSpPr/>
      </dsp:nvSpPr>
      <dsp:spPr>
        <a:xfrm>
          <a:off x="77680" y="562904"/>
          <a:ext cx="9768739" cy="1125809"/>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893611" bIns="99060" numCol="1" spcCol="1270" anchor="ctr" anchorCtr="0">
          <a:noAutofit/>
        </a:bodyPr>
        <a:lstStyle/>
        <a:p>
          <a:pPr marL="0" lvl="0" indent="0" algn="r" defTabSz="1733550">
            <a:lnSpc>
              <a:spcPct val="90000"/>
            </a:lnSpc>
            <a:spcBef>
              <a:spcPct val="0"/>
            </a:spcBef>
            <a:spcAft>
              <a:spcPct val="35000"/>
            </a:spcAft>
            <a:buNone/>
          </a:pPr>
          <a:r>
            <a:rPr lang="en-US" sz="3900" b="1" kern="1200" dirty="0"/>
            <a:t>Learn about us and your benefits</a:t>
          </a:r>
        </a:p>
      </dsp:txBody>
      <dsp:txXfrm>
        <a:off x="77680" y="562904"/>
        <a:ext cx="9768739" cy="1125809"/>
      </dsp:txXfrm>
    </dsp:sp>
    <dsp:sp modelId="{4C020C34-68BE-4C5A-BD87-60E7A4453D6E}">
      <dsp:nvSpPr>
        <dsp:cNvPr id="0" name=""/>
        <dsp:cNvSpPr/>
      </dsp:nvSpPr>
      <dsp:spPr>
        <a:xfrm>
          <a:off x="9142789" y="422178"/>
          <a:ext cx="1407261" cy="1407261"/>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956B6D62-89CD-4CA9-89E6-200E22C6A141}">
      <dsp:nvSpPr>
        <dsp:cNvPr id="0" name=""/>
        <dsp:cNvSpPr/>
      </dsp:nvSpPr>
      <dsp:spPr>
        <a:xfrm>
          <a:off x="77680" y="2251618"/>
          <a:ext cx="9359507" cy="1125809"/>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893611" bIns="99060" numCol="1" spcCol="1270" anchor="ctr" anchorCtr="0">
          <a:noAutofit/>
        </a:bodyPr>
        <a:lstStyle/>
        <a:p>
          <a:pPr marL="0" lvl="0" indent="0" algn="r" defTabSz="1733550">
            <a:lnSpc>
              <a:spcPct val="90000"/>
            </a:lnSpc>
            <a:spcBef>
              <a:spcPct val="0"/>
            </a:spcBef>
            <a:spcAft>
              <a:spcPct val="35000"/>
            </a:spcAft>
            <a:buNone/>
          </a:pPr>
          <a:r>
            <a:rPr lang="en-US" sz="3900" b="1" kern="1200" dirty="0"/>
            <a:t>Download forms and publications</a:t>
          </a:r>
          <a:endParaRPr lang="en-US" sz="3900" b="1" i="1" kern="1200" dirty="0"/>
        </a:p>
      </dsp:txBody>
      <dsp:txXfrm>
        <a:off x="77680" y="2251618"/>
        <a:ext cx="9359507" cy="1125809"/>
      </dsp:txXfrm>
    </dsp:sp>
    <dsp:sp modelId="{0DB27D56-5A28-4D48-B205-1544A1CBD0D1}">
      <dsp:nvSpPr>
        <dsp:cNvPr id="0" name=""/>
        <dsp:cNvSpPr/>
      </dsp:nvSpPr>
      <dsp:spPr>
        <a:xfrm>
          <a:off x="8733558" y="2110892"/>
          <a:ext cx="1407261" cy="1407261"/>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A1AFBCD5-33AD-460A-BA9B-A293CEA8555A}">
      <dsp:nvSpPr>
        <dsp:cNvPr id="0" name=""/>
        <dsp:cNvSpPr/>
      </dsp:nvSpPr>
      <dsp:spPr>
        <a:xfrm>
          <a:off x="77680" y="3940332"/>
          <a:ext cx="9768739" cy="1125809"/>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893611" bIns="99060" numCol="1" spcCol="1270" anchor="ctr" anchorCtr="0">
          <a:noAutofit/>
        </a:bodyPr>
        <a:lstStyle/>
        <a:p>
          <a:pPr marL="0" lvl="0" indent="0" algn="r" defTabSz="1733550">
            <a:lnSpc>
              <a:spcPct val="90000"/>
            </a:lnSpc>
            <a:spcBef>
              <a:spcPct val="0"/>
            </a:spcBef>
            <a:spcAft>
              <a:spcPct val="35000"/>
            </a:spcAft>
            <a:buNone/>
          </a:pPr>
          <a:r>
            <a:rPr lang="en-US" sz="3900" b="1" kern="1200" dirty="0"/>
            <a:t>Access calculators and watch videos</a:t>
          </a:r>
        </a:p>
      </dsp:txBody>
      <dsp:txXfrm>
        <a:off x="77680" y="3940332"/>
        <a:ext cx="9768739" cy="1125809"/>
      </dsp:txXfrm>
    </dsp:sp>
    <dsp:sp modelId="{3DB2B318-A0CF-45F4-8567-D6C411A9C10D}">
      <dsp:nvSpPr>
        <dsp:cNvPr id="0" name=""/>
        <dsp:cNvSpPr/>
      </dsp:nvSpPr>
      <dsp:spPr>
        <a:xfrm>
          <a:off x="9142789" y="3799606"/>
          <a:ext cx="1407261" cy="1407261"/>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4062-8F9B-4FAA-8C31-43ECDD6DB20D}">
      <dsp:nvSpPr>
        <dsp:cNvPr id="0" name=""/>
        <dsp:cNvSpPr/>
      </dsp:nvSpPr>
      <dsp:spPr>
        <a:xfrm>
          <a:off x="-6376473" y="-975681"/>
          <a:ext cx="7592537" cy="7592537"/>
        </a:xfrm>
        <a:prstGeom prst="blockArc">
          <a:avLst>
            <a:gd name="adj1" fmla="val 18900000"/>
            <a:gd name="adj2" fmla="val 2700000"/>
            <a:gd name="adj3" fmla="val 284"/>
          </a:avLst>
        </a:prstGeom>
        <a:noFill/>
        <a:ln w="12700" cap="flat" cmpd="sng" algn="ctr">
          <a:solidFill>
            <a:srgbClr val="436B9F"/>
          </a:solidFill>
          <a:prstDash val="solid"/>
          <a:miter lim="800000"/>
        </a:ln>
        <a:effectLst/>
      </dsp:spPr>
      <dsp:style>
        <a:lnRef idx="2">
          <a:scrgbClr r="0" g="0" b="0"/>
        </a:lnRef>
        <a:fillRef idx="0">
          <a:scrgbClr r="0" g="0" b="0"/>
        </a:fillRef>
        <a:effectRef idx="0">
          <a:scrgbClr r="0" g="0" b="0"/>
        </a:effectRef>
        <a:fontRef idx="minor"/>
      </dsp:style>
    </dsp:sp>
    <dsp:sp modelId="{F817F39E-3D7D-4825-B834-8231459393AA}">
      <dsp:nvSpPr>
        <dsp:cNvPr id="0" name=""/>
        <dsp:cNvSpPr/>
      </dsp:nvSpPr>
      <dsp:spPr>
        <a:xfrm>
          <a:off x="782994" y="564117"/>
          <a:ext cx="8391376" cy="1128234"/>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53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t>View and update account information</a:t>
          </a:r>
        </a:p>
      </dsp:txBody>
      <dsp:txXfrm>
        <a:off x="782994" y="564117"/>
        <a:ext cx="8391376" cy="1128234"/>
      </dsp:txXfrm>
    </dsp:sp>
    <dsp:sp modelId="{4C020C34-68BE-4C5A-BD87-60E7A4453D6E}">
      <dsp:nvSpPr>
        <dsp:cNvPr id="0" name=""/>
        <dsp:cNvSpPr/>
      </dsp:nvSpPr>
      <dsp:spPr>
        <a:xfrm>
          <a:off x="77848" y="423088"/>
          <a:ext cx="1410293" cy="1410293"/>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956B6D62-89CD-4CA9-89E6-200E22C6A141}">
      <dsp:nvSpPr>
        <dsp:cNvPr id="0" name=""/>
        <dsp:cNvSpPr/>
      </dsp:nvSpPr>
      <dsp:spPr>
        <a:xfrm>
          <a:off x="1193108" y="2256469"/>
          <a:ext cx="7981263" cy="1128234"/>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53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t>Submit forms and send messages</a:t>
          </a:r>
        </a:p>
      </dsp:txBody>
      <dsp:txXfrm>
        <a:off x="1193108" y="2256469"/>
        <a:ext cx="7981263" cy="1128234"/>
      </dsp:txXfrm>
    </dsp:sp>
    <dsp:sp modelId="{0DB27D56-5A28-4D48-B205-1544A1CBD0D1}">
      <dsp:nvSpPr>
        <dsp:cNvPr id="0" name=""/>
        <dsp:cNvSpPr/>
      </dsp:nvSpPr>
      <dsp:spPr>
        <a:xfrm>
          <a:off x="487961" y="2115440"/>
          <a:ext cx="1410293" cy="1410293"/>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A1AFBCD5-33AD-460A-BA9B-A293CEA8555A}">
      <dsp:nvSpPr>
        <dsp:cNvPr id="0" name=""/>
        <dsp:cNvSpPr/>
      </dsp:nvSpPr>
      <dsp:spPr>
        <a:xfrm>
          <a:off x="782994" y="3948821"/>
          <a:ext cx="8391376" cy="1128234"/>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536"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t>Access Your </a:t>
          </a:r>
          <a:r>
            <a:rPr lang="en-US" sz="3600" b="1" i="1" kern="1200" dirty="0"/>
            <a:t>Retirement Progress Report</a:t>
          </a:r>
        </a:p>
      </dsp:txBody>
      <dsp:txXfrm>
        <a:off x="782994" y="3948821"/>
        <a:ext cx="8391376" cy="1128234"/>
      </dsp:txXfrm>
    </dsp:sp>
    <dsp:sp modelId="{3DB2B318-A0CF-45F4-8567-D6C411A9C10D}">
      <dsp:nvSpPr>
        <dsp:cNvPr id="0" name=""/>
        <dsp:cNvSpPr/>
      </dsp:nvSpPr>
      <dsp:spPr>
        <a:xfrm>
          <a:off x="77848" y="3807792"/>
          <a:ext cx="1410293" cy="1410293"/>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4062-8F9B-4FAA-8C31-43ECDD6DB20D}">
      <dsp:nvSpPr>
        <dsp:cNvPr id="0" name=""/>
        <dsp:cNvSpPr/>
      </dsp:nvSpPr>
      <dsp:spPr>
        <a:xfrm>
          <a:off x="7141601" y="-973595"/>
          <a:ext cx="7576237" cy="7576237"/>
        </a:xfrm>
        <a:prstGeom prst="blockArc">
          <a:avLst>
            <a:gd name="adj1" fmla="val 8100000"/>
            <a:gd name="adj2" fmla="val 13500000"/>
            <a:gd name="adj3" fmla="val 285"/>
          </a:avLst>
        </a:prstGeom>
        <a:noFill/>
        <a:ln w="12700" cap="flat" cmpd="sng" algn="ctr">
          <a:solidFill>
            <a:srgbClr val="436B9F"/>
          </a:solidFill>
          <a:prstDash val="solid"/>
          <a:miter lim="800000"/>
        </a:ln>
        <a:effectLst/>
      </dsp:spPr>
      <dsp:style>
        <a:lnRef idx="2">
          <a:scrgbClr r="0" g="0" b="0"/>
        </a:lnRef>
        <a:fillRef idx="0">
          <a:scrgbClr r="0" g="0" b="0"/>
        </a:fillRef>
        <a:effectRef idx="0">
          <a:scrgbClr r="0" g="0" b="0"/>
        </a:effectRef>
        <a:fontRef idx="minor"/>
      </dsp:style>
    </dsp:sp>
    <dsp:sp modelId="{F817F39E-3D7D-4825-B834-8231459393AA}">
      <dsp:nvSpPr>
        <dsp:cNvPr id="0" name=""/>
        <dsp:cNvSpPr/>
      </dsp:nvSpPr>
      <dsp:spPr>
        <a:xfrm>
          <a:off x="77680" y="562904"/>
          <a:ext cx="7496070" cy="1125809"/>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893611" bIns="91440" numCol="1" spcCol="1270" anchor="ctr" anchorCtr="0">
          <a:noAutofit/>
        </a:bodyPr>
        <a:lstStyle/>
        <a:p>
          <a:pPr marL="0" lvl="0" indent="0" algn="r" defTabSz="1600200">
            <a:lnSpc>
              <a:spcPct val="90000"/>
            </a:lnSpc>
            <a:spcBef>
              <a:spcPct val="0"/>
            </a:spcBef>
            <a:spcAft>
              <a:spcPct val="35000"/>
            </a:spcAft>
            <a:buNone/>
          </a:pPr>
          <a:r>
            <a:rPr lang="en-US" sz="3600" b="1" kern="1200" dirty="0"/>
            <a:t>Membership and Benefit Information</a:t>
          </a:r>
        </a:p>
      </dsp:txBody>
      <dsp:txXfrm>
        <a:off x="77680" y="562904"/>
        <a:ext cx="7496070" cy="1125809"/>
      </dsp:txXfrm>
    </dsp:sp>
    <dsp:sp modelId="{4C020C34-68BE-4C5A-BD87-60E7A4453D6E}">
      <dsp:nvSpPr>
        <dsp:cNvPr id="0" name=""/>
        <dsp:cNvSpPr/>
      </dsp:nvSpPr>
      <dsp:spPr>
        <a:xfrm>
          <a:off x="6870120" y="422178"/>
          <a:ext cx="1407261" cy="1407261"/>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956B6D62-89CD-4CA9-89E6-200E22C6A141}">
      <dsp:nvSpPr>
        <dsp:cNvPr id="0" name=""/>
        <dsp:cNvSpPr/>
      </dsp:nvSpPr>
      <dsp:spPr>
        <a:xfrm>
          <a:off x="77680" y="2251618"/>
          <a:ext cx="7086838" cy="1125809"/>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893611" bIns="91440" numCol="1" spcCol="1270" anchor="ctr" anchorCtr="0">
          <a:noAutofit/>
        </a:bodyPr>
        <a:lstStyle/>
        <a:p>
          <a:pPr marL="0" lvl="0" indent="0" algn="r" defTabSz="1600200">
            <a:lnSpc>
              <a:spcPct val="90000"/>
            </a:lnSpc>
            <a:spcBef>
              <a:spcPct val="0"/>
            </a:spcBef>
            <a:spcAft>
              <a:spcPct val="35000"/>
            </a:spcAft>
            <a:buNone/>
          </a:pPr>
          <a:r>
            <a:rPr lang="en-US" sz="3600" b="1" kern="1200" dirty="0"/>
            <a:t>Service Credit and Account Balances</a:t>
          </a:r>
          <a:endParaRPr lang="en-US" sz="3600" b="1" i="1" kern="1200" dirty="0"/>
        </a:p>
      </dsp:txBody>
      <dsp:txXfrm>
        <a:off x="77680" y="2251618"/>
        <a:ext cx="7086838" cy="1125809"/>
      </dsp:txXfrm>
    </dsp:sp>
    <dsp:sp modelId="{0DB27D56-5A28-4D48-B205-1544A1CBD0D1}">
      <dsp:nvSpPr>
        <dsp:cNvPr id="0" name=""/>
        <dsp:cNvSpPr/>
      </dsp:nvSpPr>
      <dsp:spPr>
        <a:xfrm>
          <a:off x="6460889" y="2110892"/>
          <a:ext cx="1407261" cy="1407261"/>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A1AFBCD5-33AD-460A-BA9B-A293CEA8555A}">
      <dsp:nvSpPr>
        <dsp:cNvPr id="0" name=""/>
        <dsp:cNvSpPr/>
      </dsp:nvSpPr>
      <dsp:spPr>
        <a:xfrm>
          <a:off x="77680" y="3940332"/>
          <a:ext cx="7496070" cy="1125809"/>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893611" bIns="91440" numCol="1" spcCol="1270" anchor="ctr" anchorCtr="0">
          <a:noAutofit/>
        </a:bodyPr>
        <a:lstStyle/>
        <a:p>
          <a:pPr marL="0" lvl="0" indent="0" algn="r" defTabSz="1600200">
            <a:lnSpc>
              <a:spcPct val="90000"/>
            </a:lnSpc>
            <a:spcBef>
              <a:spcPct val="0"/>
            </a:spcBef>
            <a:spcAft>
              <a:spcPct val="35000"/>
            </a:spcAft>
            <a:buNone/>
          </a:pPr>
          <a:r>
            <a:rPr lang="en-US" sz="3600" b="1" kern="1200" dirty="0"/>
            <a:t>Employer Reporting</a:t>
          </a:r>
        </a:p>
      </dsp:txBody>
      <dsp:txXfrm>
        <a:off x="77680" y="3940332"/>
        <a:ext cx="7496070" cy="1125809"/>
      </dsp:txXfrm>
    </dsp:sp>
    <dsp:sp modelId="{3DB2B318-A0CF-45F4-8567-D6C411A9C10D}">
      <dsp:nvSpPr>
        <dsp:cNvPr id="0" name=""/>
        <dsp:cNvSpPr/>
      </dsp:nvSpPr>
      <dsp:spPr>
        <a:xfrm>
          <a:off x="6870120" y="3799606"/>
          <a:ext cx="1407261" cy="1407261"/>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C900-368D-41CF-88CB-1CC4E1AF5DE4}">
      <dsp:nvSpPr>
        <dsp:cNvPr id="0" name=""/>
        <dsp:cNvSpPr/>
      </dsp:nvSpPr>
      <dsp:spPr>
        <a:xfrm>
          <a:off x="723014" y="0"/>
          <a:ext cx="6358269" cy="6358269"/>
        </a:xfrm>
        <a:prstGeom prst="diamond">
          <a:avLst/>
        </a:prstGeom>
        <a:solidFill>
          <a:srgbClr val="4D4D4D"/>
        </a:solidFill>
        <a:ln>
          <a:noFill/>
        </a:ln>
        <a:effectLst/>
      </dsp:spPr>
      <dsp:style>
        <a:lnRef idx="0">
          <a:scrgbClr r="0" g="0" b="0"/>
        </a:lnRef>
        <a:fillRef idx="1">
          <a:scrgbClr r="0" g="0" b="0"/>
        </a:fillRef>
        <a:effectRef idx="0">
          <a:scrgbClr r="0" g="0" b="0"/>
        </a:effectRef>
        <a:fontRef idx="minor"/>
      </dsp:style>
    </dsp:sp>
    <dsp:sp modelId="{E50ACE9E-FA55-4CCD-B5CA-2E0114289BE6}">
      <dsp:nvSpPr>
        <dsp:cNvPr id="0" name=""/>
        <dsp:cNvSpPr/>
      </dsp:nvSpPr>
      <dsp:spPr>
        <a:xfrm>
          <a:off x="1185507" y="604035"/>
          <a:ext cx="2656430" cy="2479724"/>
        </a:xfrm>
        <a:prstGeom prst="roundRect">
          <a:avLst/>
        </a:prstGeom>
        <a:solidFill>
          <a:srgbClr val="436B9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Service Retirement Date</a:t>
          </a:r>
        </a:p>
      </dsp:txBody>
      <dsp:txXfrm>
        <a:off x="1306557" y="725085"/>
        <a:ext cx="2414330" cy="2237624"/>
      </dsp:txXfrm>
    </dsp:sp>
    <dsp:sp modelId="{F20CD93D-571F-40F5-9E55-5DD8F804540C}">
      <dsp:nvSpPr>
        <dsp:cNvPr id="0" name=""/>
        <dsp:cNvSpPr/>
      </dsp:nvSpPr>
      <dsp:spPr>
        <a:xfrm>
          <a:off x="3962361" y="604035"/>
          <a:ext cx="2656430" cy="2479724"/>
        </a:xfrm>
        <a:prstGeom prst="roundRect">
          <a:avLst/>
        </a:prstGeom>
        <a:solidFill>
          <a:srgbClr val="436B9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Health Benefits</a:t>
          </a:r>
        </a:p>
      </dsp:txBody>
      <dsp:txXfrm>
        <a:off x="4083411" y="725085"/>
        <a:ext cx="2414330" cy="2237624"/>
      </dsp:txXfrm>
    </dsp:sp>
    <dsp:sp modelId="{BB2D4965-1211-425E-B763-F370BBA85EE6}">
      <dsp:nvSpPr>
        <dsp:cNvPr id="0" name=""/>
        <dsp:cNvSpPr/>
      </dsp:nvSpPr>
      <dsp:spPr>
        <a:xfrm>
          <a:off x="1185507" y="3274508"/>
          <a:ext cx="2656430" cy="2479724"/>
        </a:xfrm>
        <a:prstGeom prst="roundRect">
          <a:avLst/>
        </a:prstGeom>
        <a:solidFill>
          <a:srgbClr val="436B9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Incentive</a:t>
          </a:r>
        </a:p>
      </dsp:txBody>
      <dsp:txXfrm>
        <a:off x="1306557" y="3395558"/>
        <a:ext cx="2414330" cy="2237624"/>
      </dsp:txXfrm>
    </dsp:sp>
    <dsp:sp modelId="{EFA8E28B-DDE4-49D8-B288-D638C783E819}">
      <dsp:nvSpPr>
        <dsp:cNvPr id="0" name=""/>
        <dsp:cNvSpPr/>
      </dsp:nvSpPr>
      <dsp:spPr>
        <a:xfrm>
          <a:off x="3962361" y="3274508"/>
          <a:ext cx="2656430" cy="2479724"/>
        </a:xfrm>
        <a:prstGeom prst="roundRect">
          <a:avLst/>
        </a:prstGeom>
        <a:solidFill>
          <a:srgbClr val="436B9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Benefit Amount</a:t>
          </a:r>
        </a:p>
      </dsp:txBody>
      <dsp:txXfrm>
        <a:off x="4083411" y="3395558"/>
        <a:ext cx="2414330" cy="22376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536C5-997D-413B-ACD1-F376FE484F07}">
      <dsp:nvSpPr>
        <dsp:cNvPr id="0" name=""/>
        <dsp:cNvSpPr/>
      </dsp:nvSpPr>
      <dsp:spPr>
        <a:xfrm>
          <a:off x="0" y="497581"/>
          <a:ext cx="5698496" cy="831600"/>
        </a:xfrm>
        <a:prstGeom prst="rect">
          <a:avLst/>
        </a:prstGeom>
        <a:no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7AB03398-D2F6-45A5-83E8-11ECE0CA3A10}">
      <dsp:nvSpPr>
        <dsp:cNvPr id="0" name=""/>
        <dsp:cNvSpPr/>
      </dsp:nvSpPr>
      <dsp:spPr>
        <a:xfrm>
          <a:off x="284924" y="10501"/>
          <a:ext cx="3988947" cy="974160"/>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773" tIns="0" rIns="150773" bIns="0" numCol="1" spcCol="1270" anchor="ctr" anchorCtr="0">
          <a:noAutofit/>
        </a:bodyPr>
        <a:lstStyle/>
        <a:p>
          <a:pPr marL="0" lvl="0" indent="0" algn="l" defTabSz="1955800">
            <a:lnSpc>
              <a:spcPct val="90000"/>
            </a:lnSpc>
            <a:spcBef>
              <a:spcPct val="0"/>
            </a:spcBef>
            <a:spcAft>
              <a:spcPct val="35000"/>
            </a:spcAft>
            <a:buNone/>
          </a:pPr>
          <a:r>
            <a:rPr lang="en-US" sz="4400" b="1" kern="1200" dirty="0"/>
            <a:t>403(b)</a:t>
          </a:r>
        </a:p>
      </dsp:txBody>
      <dsp:txXfrm>
        <a:off x="332479" y="58056"/>
        <a:ext cx="3893837" cy="879050"/>
      </dsp:txXfrm>
    </dsp:sp>
    <dsp:sp modelId="{BDFC8AF9-E6E5-4094-9475-1E18D2C5F1E2}">
      <dsp:nvSpPr>
        <dsp:cNvPr id="0" name=""/>
        <dsp:cNvSpPr/>
      </dsp:nvSpPr>
      <dsp:spPr>
        <a:xfrm>
          <a:off x="0" y="1994461"/>
          <a:ext cx="5698496" cy="831600"/>
        </a:xfrm>
        <a:prstGeom prst="rect">
          <a:avLst/>
        </a:prstGeom>
        <a:no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5BCF035F-4C2E-4802-9608-2132EF308748}">
      <dsp:nvSpPr>
        <dsp:cNvPr id="0" name=""/>
        <dsp:cNvSpPr/>
      </dsp:nvSpPr>
      <dsp:spPr>
        <a:xfrm>
          <a:off x="284924" y="1507381"/>
          <a:ext cx="3988947" cy="974160"/>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773" tIns="0" rIns="150773" bIns="0" numCol="1" spcCol="1270" anchor="ctr" anchorCtr="0">
          <a:noAutofit/>
        </a:bodyPr>
        <a:lstStyle/>
        <a:p>
          <a:pPr marL="0" lvl="0" indent="0" algn="l" defTabSz="1955800">
            <a:lnSpc>
              <a:spcPct val="90000"/>
            </a:lnSpc>
            <a:spcBef>
              <a:spcPct val="0"/>
            </a:spcBef>
            <a:spcAft>
              <a:spcPct val="35000"/>
            </a:spcAft>
            <a:buNone/>
          </a:pPr>
          <a:r>
            <a:rPr lang="en-US" sz="4400" b="1" kern="1200" dirty="0"/>
            <a:t>457(b)</a:t>
          </a:r>
        </a:p>
      </dsp:txBody>
      <dsp:txXfrm>
        <a:off x="332479" y="1554936"/>
        <a:ext cx="3893837" cy="879050"/>
      </dsp:txXfrm>
    </dsp:sp>
    <dsp:sp modelId="{EECE431A-C5FC-4E1A-BE4D-D78B3B10680D}">
      <dsp:nvSpPr>
        <dsp:cNvPr id="0" name=""/>
        <dsp:cNvSpPr/>
      </dsp:nvSpPr>
      <dsp:spPr>
        <a:xfrm>
          <a:off x="0" y="3491341"/>
          <a:ext cx="5698496" cy="831600"/>
        </a:xfrm>
        <a:prstGeom prst="rect">
          <a:avLst/>
        </a:prstGeom>
        <a:no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FBBB0318-4C0B-441B-8129-9FA6483D5754}">
      <dsp:nvSpPr>
        <dsp:cNvPr id="0" name=""/>
        <dsp:cNvSpPr/>
      </dsp:nvSpPr>
      <dsp:spPr>
        <a:xfrm>
          <a:off x="284924" y="3004261"/>
          <a:ext cx="3988947" cy="974160"/>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773" tIns="0" rIns="150773" bIns="0" numCol="1" spcCol="1270" anchor="ctr" anchorCtr="0">
          <a:noAutofit/>
        </a:bodyPr>
        <a:lstStyle/>
        <a:p>
          <a:pPr marL="0" lvl="0" indent="0" algn="l" defTabSz="1955800">
            <a:lnSpc>
              <a:spcPct val="90000"/>
            </a:lnSpc>
            <a:spcBef>
              <a:spcPct val="0"/>
            </a:spcBef>
            <a:spcAft>
              <a:spcPct val="35000"/>
            </a:spcAft>
            <a:buNone/>
          </a:pPr>
          <a:r>
            <a:rPr lang="en-US" sz="4400" b="1" kern="1200" dirty="0"/>
            <a:t>Roth 403(b)</a:t>
          </a:r>
        </a:p>
      </dsp:txBody>
      <dsp:txXfrm>
        <a:off x="332479" y="3051816"/>
        <a:ext cx="3893837" cy="879050"/>
      </dsp:txXfrm>
    </dsp:sp>
    <dsp:sp modelId="{E3F45DF2-F764-4434-BD48-A298B322BBFD}">
      <dsp:nvSpPr>
        <dsp:cNvPr id="0" name=""/>
        <dsp:cNvSpPr/>
      </dsp:nvSpPr>
      <dsp:spPr>
        <a:xfrm>
          <a:off x="0" y="4988221"/>
          <a:ext cx="5698496" cy="831600"/>
        </a:xfrm>
        <a:prstGeom prst="rect">
          <a:avLst/>
        </a:prstGeom>
        <a:no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F33D6357-8767-430A-A683-C9E84D6E985E}">
      <dsp:nvSpPr>
        <dsp:cNvPr id="0" name=""/>
        <dsp:cNvSpPr/>
      </dsp:nvSpPr>
      <dsp:spPr>
        <a:xfrm>
          <a:off x="284924" y="4501141"/>
          <a:ext cx="3988947" cy="974160"/>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773" tIns="0" rIns="150773" bIns="0" numCol="1" spcCol="1270" anchor="ctr" anchorCtr="0">
          <a:noAutofit/>
        </a:bodyPr>
        <a:lstStyle/>
        <a:p>
          <a:pPr marL="0" lvl="0" indent="0" algn="l" defTabSz="1955800">
            <a:lnSpc>
              <a:spcPct val="90000"/>
            </a:lnSpc>
            <a:spcBef>
              <a:spcPct val="0"/>
            </a:spcBef>
            <a:spcAft>
              <a:spcPct val="35000"/>
            </a:spcAft>
            <a:buNone/>
          </a:pPr>
          <a:r>
            <a:rPr lang="en-US" sz="4400" b="1" kern="1200" dirty="0"/>
            <a:t>Roth 457(b)</a:t>
          </a:r>
        </a:p>
      </dsp:txBody>
      <dsp:txXfrm>
        <a:off x="332479" y="4548696"/>
        <a:ext cx="3893837" cy="879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51F0C-8F8D-42CF-BC53-ECE3DBC38E72}">
      <dsp:nvSpPr>
        <dsp:cNvPr id="0" name=""/>
        <dsp:cNvSpPr/>
      </dsp:nvSpPr>
      <dsp:spPr>
        <a:xfrm>
          <a:off x="495339" y="0"/>
          <a:ext cx="6324521" cy="6324521"/>
        </a:xfrm>
        <a:prstGeom prst="diamond">
          <a:avLst/>
        </a:prstGeom>
        <a:solidFill>
          <a:srgbClr val="4D4D4D"/>
        </a:solidFill>
        <a:ln>
          <a:noFill/>
        </a:ln>
        <a:effectLst/>
      </dsp:spPr>
      <dsp:style>
        <a:lnRef idx="0">
          <a:scrgbClr r="0" g="0" b="0"/>
        </a:lnRef>
        <a:fillRef idx="1">
          <a:scrgbClr r="0" g="0" b="0"/>
        </a:fillRef>
        <a:effectRef idx="0">
          <a:scrgbClr r="0" g="0" b="0"/>
        </a:effectRef>
        <a:fontRef idx="minor"/>
      </dsp:style>
    </dsp:sp>
    <dsp:sp modelId="{25E8F473-46DE-430E-93DB-B6B2451E6026}">
      <dsp:nvSpPr>
        <dsp:cNvPr id="0" name=""/>
        <dsp:cNvSpPr/>
      </dsp:nvSpPr>
      <dsp:spPr>
        <a:xfrm>
          <a:off x="499741" y="253340"/>
          <a:ext cx="3127873" cy="2842615"/>
        </a:xfrm>
        <a:prstGeom prst="roundRect">
          <a:avLst/>
        </a:prstGeom>
        <a:solidFill>
          <a:srgbClr val="436B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Benefit Estimates</a:t>
          </a:r>
        </a:p>
      </dsp:txBody>
      <dsp:txXfrm>
        <a:off x="638506" y="392105"/>
        <a:ext cx="2850343" cy="2565085"/>
      </dsp:txXfrm>
    </dsp:sp>
    <dsp:sp modelId="{1007353C-385D-4F7E-9325-0D6F932F8102}">
      <dsp:nvSpPr>
        <dsp:cNvPr id="0" name=""/>
        <dsp:cNvSpPr/>
      </dsp:nvSpPr>
      <dsp:spPr>
        <a:xfrm>
          <a:off x="3687584" y="253340"/>
          <a:ext cx="3127873" cy="2842615"/>
        </a:xfrm>
        <a:prstGeom prst="roundRect">
          <a:avLst/>
        </a:prstGeom>
        <a:solidFill>
          <a:srgbClr val="436B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Electing an Option</a:t>
          </a:r>
        </a:p>
      </dsp:txBody>
      <dsp:txXfrm>
        <a:off x="3826349" y="392105"/>
        <a:ext cx="2850343" cy="2565085"/>
      </dsp:txXfrm>
    </dsp:sp>
    <dsp:sp modelId="{D397C551-C27F-4043-9AFD-FCB5FDF910BC}">
      <dsp:nvSpPr>
        <dsp:cNvPr id="0" name=""/>
        <dsp:cNvSpPr/>
      </dsp:nvSpPr>
      <dsp:spPr>
        <a:xfrm>
          <a:off x="499741" y="3228565"/>
          <a:ext cx="3127873" cy="2842615"/>
        </a:xfrm>
        <a:prstGeom prst="roundRect">
          <a:avLst/>
        </a:prstGeom>
        <a:solidFill>
          <a:srgbClr val="436B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Application Process</a:t>
          </a:r>
        </a:p>
      </dsp:txBody>
      <dsp:txXfrm>
        <a:off x="638506" y="3367330"/>
        <a:ext cx="2850343" cy="2565085"/>
      </dsp:txXfrm>
    </dsp:sp>
    <dsp:sp modelId="{31207BAD-0A64-4466-9AD8-F9105A4E7238}">
      <dsp:nvSpPr>
        <dsp:cNvPr id="0" name=""/>
        <dsp:cNvSpPr/>
      </dsp:nvSpPr>
      <dsp:spPr>
        <a:xfrm>
          <a:off x="3687584" y="3228565"/>
          <a:ext cx="3127873" cy="2842615"/>
        </a:xfrm>
        <a:prstGeom prst="roundRect">
          <a:avLst/>
        </a:prstGeom>
        <a:solidFill>
          <a:srgbClr val="436B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After Retirement</a:t>
          </a:r>
        </a:p>
      </dsp:txBody>
      <dsp:txXfrm>
        <a:off x="3826349" y="3367330"/>
        <a:ext cx="2850343" cy="25650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CD676-A9AA-4953-83BF-0ABC47929147}" type="datetimeFigureOut">
              <a:rPr lang="en-US" smtClean="0"/>
              <a:t>12/26/2019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7B75A-64A9-49BA-9CA0-5C928D784F99}" type="slidenum">
              <a:rPr lang="en-US" smtClean="0"/>
              <a:t>‹#›</a:t>
            </a:fld>
            <a:endParaRPr lang="en-US"/>
          </a:p>
        </p:txBody>
      </p:sp>
    </p:spTree>
    <p:extLst>
      <p:ext uri="{BB962C8B-B14F-4D97-AF65-F5344CB8AC3E}">
        <p14:creationId xmlns:p14="http://schemas.microsoft.com/office/powerpoint/2010/main" val="297509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7997AE6-BA40-4397-BBF7-3AE7FABC3F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EBACBA7-7FD3-4937-8534-0938985A7F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Understand how to chose a retirement date.</a:t>
            </a:r>
          </a:p>
          <a:p>
            <a:pPr eaLnBrk="1" hangingPunct="1">
              <a:spcBef>
                <a:spcPct val="0"/>
              </a:spcBef>
            </a:pPr>
            <a:endParaRPr lang="en-US" altLang="en-US" dirty="0"/>
          </a:p>
          <a:p>
            <a:pPr eaLnBrk="1" hangingPunct="1">
              <a:spcBef>
                <a:spcPct val="0"/>
              </a:spcBef>
            </a:pPr>
            <a:r>
              <a:rPr lang="en-US" altLang="en-US" dirty="0"/>
              <a:t>Know how to provide for loved ones in retirement.</a:t>
            </a:r>
          </a:p>
          <a:p>
            <a:pPr eaLnBrk="1" hangingPunct="1">
              <a:spcBef>
                <a:spcPct val="0"/>
              </a:spcBef>
            </a:pPr>
            <a:endParaRPr lang="en-US" altLang="en-US" dirty="0"/>
          </a:p>
          <a:p>
            <a:pPr eaLnBrk="1" hangingPunct="1">
              <a:spcBef>
                <a:spcPct val="0"/>
              </a:spcBef>
            </a:pPr>
            <a:r>
              <a:rPr lang="en-US" altLang="en-US" dirty="0"/>
              <a:t>Consider how to distribute your Defined Benefit Supplement funds. </a:t>
            </a:r>
          </a:p>
          <a:p>
            <a:pPr eaLnBrk="1" hangingPunct="1">
              <a:spcBef>
                <a:spcPct val="0"/>
              </a:spcBef>
            </a:pPr>
            <a:endParaRPr lang="en-US" altLang="en-US" dirty="0"/>
          </a:p>
          <a:p>
            <a:pPr eaLnBrk="1" hangingPunct="1">
              <a:spcBef>
                <a:spcPct val="0"/>
              </a:spcBef>
            </a:pPr>
            <a:r>
              <a:rPr lang="en-US" altLang="en-US" dirty="0"/>
              <a:t>And utilize the resources available to you.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You benefit structure determines how your retirement benefit is calculated…</a:t>
            </a:r>
          </a:p>
          <a:p>
            <a:pPr eaLnBrk="1" hangingPunct="1">
              <a:spcBef>
                <a:spcPct val="0"/>
              </a:spcBef>
            </a:pPr>
            <a:endParaRPr lang="en-US" altLang="en-US" dirty="0"/>
          </a:p>
        </p:txBody>
      </p:sp>
      <p:sp>
        <p:nvSpPr>
          <p:cNvPr id="51204" name="Slide Number Placeholder 3">
            <a:extLst>
              <a:ext uri="{FF2B5EF4-FFF2-40B4-BE49-F238E27FC236}">
                <a16:creationId xmlns:a16="http://schemas.microsoft.com/office/drawing/2014/main" id="{433F2B1D-4B3C-4D90-B2CC-8E5469508B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88926002-C54A-4247-A2C5-F964267CC9FC}" type="slidenum">
              <a:rPr lang="en-US" altLang="en-US" sz="1200">
                <a:latin typeface="Arial" panose="020B0604020202020204" pitchFamily="34" charset="0"/>
              </a:rPr>
              <a:pPr eaLnBrk="1" hangingPunct="1">
                <a:spcBef>
                  <a:spcPct val="0"/>
                </a:spcBef>
              </a:pPr>
              <a:t>2</a:t>
            </a:fld>
            <a:endParaRPr lang="en-US" altLang="en-US" sz="12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488F7AF-BE90-467E-9831-D7369AD1EB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A4BAAB5-82EC-442D-BF25-B44458EB41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Your benefit is based on a formula not based on what you contribute or how well our investments perform.</a:t>
            </a:r>
          </a:p>
          <a:p>
            <a:pPr eaLnBrk="1" hangingPunct="1">
              <a:spcBef>
                <a:spcPct val="0"/>
              </a:spcBef>
            </a:pPr>
            <a:endParaRPr lang="en-US" altLang="en-US" dirty="0"/>
          </a:p>
          <a:p>
            <a:pPr eaLnBrk="1" hangingPunct="1">
              <a:spcBef>
                <a:spcPct val="0"/>
              </a:spcBef>
            </a:pPr>
            <a:r>
              <a:rPr lang="en-US" altLang="en-US" dirty="0"/>
              <a:t>The formula is service credit x age factor x final compensation.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Service credit is the time you’ve worked and contributed to CalSTRS…</a:t>
            </a:r>
          </a:p>
          <a:p>
            <a:pPr eaLnBrk="1" hangingPunct="1">
              <a:spcBef>
                <a:spcPct val="0"/>
              </a:spcBef>
            </a:pPr>
            <a:r>
              <a:rPr lang="en-US" altLang="en-US" b="1" dirty="0"/>
              <a:t>Click. </a:t>
            </a:r>
          </a:p>
        </p:txBody>
      </p:sp>
      <p:sp>
        <p:nvSpPr>
          <p:cNvPr id="59396" name="Slide Number Placeholder 3">
            <a:extLst>
              <a:ext uri="{FF2B5EF4-FFF2-40B4-BE49-F238E27FC236}">
                <a16:creationId xmlns:a16="http://schemas.microsoft.com/office/drawing/2014/main" id="{0707F28C-2AC6-4230-8285-AA185EB8F6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340F8E3A-B11A-42DA-AB44-A3C3E16D2AF1}" type="slidenum">
              <a:rPr lang="en-US" altLang="en-US" sz="1200">
                <a:latin typeface="Arial" panose="020B0604020202020204" pitchFamily="34" charset="0"/>
              </a:rPr>
              <a:pPr eaLnBrk="1" hangingPunct="1">
                <a:spcBef>
                  <a:spcPct val="0"/>
                </a:spcBef>
              </a:pPr>
              <a:t>15</a:t>
            </a:fld>
            <a:endParaRPr lang="en-US"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CD29E29-4F0A-4145-A698-51A45E21C5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D091124-7CA9-44FC-B6D5-2380ED1D4912}"/>
              </a:ext>
            </a:extLst>
          </p:cNvPr>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It’s based on the percentage of a full-time contract you work. If you’re working full time you should earn one year of service credit, half-time you would earn a half year and so on. </a:t>
            </a:r>
          </a:p>
          <a:p>
            <a:pPr eaLnBrk="1" hangingPunct="1">
              <a:spcBef>
                <a:spcPct val="0"/>
              </a:spcBef>
            </a:pPr>
            <a:endParaRPr lang="en-US" altLang="en-US" dirty="0"/>
          </a:p>
          <a:p>
            <a:pPr eaLnBrk="1" hangingPunct="1">
              <a:spcBef>
                <a:spcPct val="0"/>
              </a:spcBef>
            </a:pPr>
            <a:r>
              <a:rPr lang="en-US" altLang="en-US" dirty="0"/>
              <a:t>You can earn up to one year of service credit in a school year. We’ll talk about what happens to contributions in excess of one year a little later. </a:t>
            </a:r>
          </a:p>
          <a:p>
            <a:pPr eaLnBrk="1" hangingPunct="1">
              <a:spcBef>
                <a:spcPct val="0"/>
              </a:spcBef>
            </a:pPr>
            <a:endParaRPr lang="en-US" altLang="en-US" dirty="0"/>
          </a:p>
          <a:p>
            <a:pPr eaLnBrk="1" hangingPunct="1">
              <a:spcBef>
                <a:spcPct val="0"/>
              </a:spcBef>
            </a:pPr>
            <a:r>
              <a:rPr lang="en-US" altLang="en-US" dirty="0"/>
              <a:t>You can also receive service credit for any unused sick leave you have at retirement.</a:t>
            </a:r>
          </a:p>
          <a:p>
            <a:pPr eaLnBrk="1" hangingPunct="1">
              <a:spcBef>
                <a:spcPct val="0"/>
              </a:spcBef>
            </a:pPr>
            <a:endParaRPr lang="en-US" altLang="en-US" dirty="0"/>
          </a:p>
          <a:p>
            <a:pPr eaLnBrk="1" hangingPunct="1">
              <a:spcBef>
                <a:spcPct val="0"/>
              </a:spcBef>
            </a:pPr>
            <a:r>
              <a:rPr lang="en-US" altLang="en-US" b="1" dirty="0"/>
              <a:t>Click.</a:t>
            </a:r>
          </a:p>
          <a:p>
            <a:pPr eaLnBrk="1" hangingPunct="1">
              <a:spcBef>
                <a:spcPct val="0"/>
              </a:spcBef>
            </a:pPr>
            <a:r>
              <a:rPr lang="en-US" altLang="en-US" dirty="0"/>
              <a:t>We calculate the service credit increase by dividing the number of unused sick leave days you have at retirement by the number of days in your annual contract.</a:t>
            </a:r>
          </a:p>
          <a:p>
            <a:pPr eaLnBrk="1" hangingPunct="1">
              <a:spcBef>
                <a:spcPct val="0"/>
              </a:spcBef>
            </a:pPr>
            <a:endParaRPr lang="en-US" altLang="en-US" dirty="0"/>
          </a:p>
          <a:p>
            <a:pPr eaLnBrk="1" hangingPunct="1">
              <a:spcBef>
                <a:spcPct val="0"/>
              </a:spcBef>
            </a:pPr>
            <a:r>
              <a:rPr lang="en-US" altLang="en-US" b="1" dirty="0"/>
              <a:t>Click.</a:t>
            </a:r>
          </a:p>
          <a:p>
            <a:pPr eaLnBrk="1" hangingPunct="1">
              <a:spcBef>
                <a:spcPct val="0"/>
              </a:spcBef>
            </a:pPr>
            <a:r>
              <a:rPr lang="en-US" altLang="en-US" dirty="0"/>
              <a:t>For example, if you have 100 unused sick leave days at retirement and a 180-day contract, you would receive an additional .556 years of service credit in your retirement benefit. It’s important that you transfer your unused sick leave balances to your current employer if you change positions throughout your career.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Also, remember to track your service credit balance on your annual </a:t>
            </a:r>
            <a:r>
              <a:rPr lang="en-US" altLang="en-US" i="1" dirty="0"/>
              <a:t>Retirement Progress Report </a:t>
            </a:r>
            <a:r>
              <a:rPr lang="en-US" altLang="en-US" dirty="0"/>
              <a:t>each year and contact your employer regarding any discrepancies….</a:t>
            </a:r>
          </a:p>
          <a:p>
            <a:pPr eaLnBrk="1" hangingPunct="1">
              <a:spcBef>
                <a:spcPct val="0"/>
              </a:spcBef>
            </a:pPr>
            <a:r>
              <a:rPr lang="en-US" altLang="en-US" b="1" dirty="0"/>
              <a:t>Click.</a:t>
            </a:r>
          </a:p>
          <a:p>
            <a:pPr eaLnBrk="1" hangingPunct="1">
              <a:spcBef>
                <a:spcPct val="0"/>
              </a:spcBef>
            </a:pPr>
            <a:endParaRPr lang="en-US" altLang="en-US" dirty="0"/>
          </a:p>
        </p:txBody>
      </p:sp>
      <p:sp>
        <p:nvSpPr>
          <p:cNvPr id="60420" name="Slide Number Placeholder 3">
            <a:extLst>
              <a:ext uri="{FF2B5EF4-FFF2-40B4-BE49-F238E27FC236}">
                <a16:creationId xmlns:a16="http://schemas.microsoft.com/office/drawing/2014/main" id="{81A0441F-40AA-4B08-8BF0-E6379562E7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461D909E-C9C8-45C7-9296-A4EA47972506}" type="slidenum">
              <a:rPr lang="en-US" altLang="en-US" sz="1200">
                <a:latin typeface="Arial" panose="020B0604020202020204" pitchFamily="34" charset="0"/>
              </a:rPr>
              <a:pPr eaLnBrk="1" hangingPunct="1">
                <a:spcBef>
                  <a:spcPct val="0"/>
                </a:spcBef>
              </a:pPr>
              <a:t>16</a:t>
            </a:fld>
            <a:endParaRPr lang="en-US" altLang="en-US"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3C78985-0D31-4002-B0E3-0F6D77B1DC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A507B458-C682-45CB-A72F-4EB5ED91EE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Your age factor is a percentage based on your age at retirement.</a:t>
            </a:r>
          </a:p>
          <a:p>
            <a:pPr eaLnBrk="1" hangingPunct="1">
              <a:spcBef>
                <a:spcPct val="0"/>
              </a:spcBef>
            </a:pPr>
            <a:endParaRPr lang="en-US" altLang="en-US" dirty="0"/>
          </a:p>
          <a:p>
            <a:pPr eaLnBrk="1" hangingPunct="1">
              <a:spcBef>
                <a:spcPct val="0"/>
              </a:spcBef>
            </a:pPr>
            <a:r>
              <a:rPr lang="en-US" altLang="en-US" dirty="0"/>
              <a:t>It represents the percent of your final compensation you will receive for each year of service credit you have at retirement…</a:t>
            </a:r>
            <a:endParaRPr lang="en-US" altLang="en-US" i="1" dirty="0"/>
          </a:p>
          <a:p>
            <a:pPr eaLnBrk="1" hangingPunct="1">
              <a:spcBef>
                <a:spcPct val="0"/>
              </a:spcBef>
            </a:pPr>
            <a:r>
              <a:rPr lang="en-US" altLang="en-US" b="1" dirty="0"/>
              <a:t>Click. </a:t>
            </a:r>
          </a:p>
          <a:p>
            <a:pPr eaLnBrk="1" hangingPunct="1">
              <a:spcBef>
                <a:spcPct val="0"/>
              </a:spcBef>
            </a:pPr>
            <a:endParaRPr lang="en-US" altLang="en-US" dirty="0"/>
          </a:p>
        </p:txBody>
      </p:sp>
      <p:sp>
        <p:nvSpPr>
          <p:cNvPr id="61444" name="Slide Number Placeholder 3">
            <a:extLst>
              <a:ext uri="{FF2B5EF4-FFF2-40B4-BE49-F238E27FC236}">
                <a16:creationId xmlns:a16="http://schemas.microsoft.com/office/drawing/2014/main" id="{C485F223-02E3-48F5-A97C-FE1A2E040D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168AF849-D174-42E7-A832-4F56CC1B4567}" type="slidenum">
              <a:rPr lang="en-US" altLang="en-US" sz="1200">
                <a:latin typeface="Arial" panose="020B0604020202020204" pitchFamily="34" charset="0"/>
              </a:rPr>
              <a:pPr eaLnBrk="1" hangingPunct="1">
                <a:spcBef>
                  <a:spcPct val="0"/>
                </a:spcBef>
              </a:pPr>
              <a:t>17</a:t>
            </a:fld>
            <a:endParaRPr lang="en-US" altLang="en-US"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636F73A-7192-4AF9-95ED-96AE57CBE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AD5899F2-DEE5-4960-B505-CDBAD7675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standard age factor for CalSTRS 2% at 60 members is 2% at 60. The age factor gradually decreases if you retire before age 60 and gradually increases to a maximum age factor of 2.4% at age 63. </a:t>
            </a:r>
          </a:p>
          <a:p>
            <a:pPr eaLnBrk="1" hangingPunct="1">
              <a:spcBef>
                <a:spcPct val="0"/>
              </a:spcBef>
            </a:pPr>
            <a:endParaRPr lang="en-US" altLang="en-US"/>
          </a:p>
          <a:p>
            <a:pPr eaLnBrk="1" hangingPunct="1">
              <a:spcBef>
                <a:spcPct val="0"/>
              </a:spcBef>
            </a:pPr>
            <a:r>
              <a:rPr lang="en-US" altLang="en-US"/>
              <a:t>The standard age factor for CalSTRS 2% at 62 members is 2% at 62. The age factor gradually decreases if you retire before 62 and gradually increases to a maximum age factor of 2.4% at age 65. </a:t>
            </a:r>
          </a:p>
          <a:p>
            <a:pPr eaLnBrk="1" hangingPunct="1">
              <a:spcBef>
                <a:spcPct val="0"/>
              </a:spcBef>
            </a:pPr>
            <a:endParaRPr lang="en-US" altLang="en-US"/>
          </a:p>
          <a:p>
            <a:pPr eaLnBrk="1" hangingPunct="1">
              <a:spcBef>
                <a:spcPct val="0"/>
              </a:spcBef>
            </a:pPr>
            <a:r>
              <a:rPr lang="en-US" altLang="en-US" b="1"/>
              <a:t>Click. </a:t>
            </a:r>
          </a:p>
          <a:p>
            <a:pPr eaLnBrk="1" hangingPunct="1">
              <a:spcBef>
                <a:spcPct val="0"/>
              </a:spcBef>
            </a:pPr>
            <a:r>
              <a:rPr lang="en-US" altLang="en-US"/>
              <a:t>If you’re a CalSTRS 2% at 60 member with 30 or more years of service credit at retirement, we will increase your age factor by .200 percent up to the maximum of 2.4 percent. This is known as the career factor.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The age factor is based on your age in years and months at retirement. You can view the complete age factor table in the </a:t>
            </a:r>
            <a:r>
              <a:rPr lang="en-US" altLang="en-US" i="1"/>
              <a:t>Member Handbook</a:t>
            </a:r>
            <a:r>
              <a:rPr lang="en-US" altLang="en-US"/>
              <a:t>… </a:t>
            </a:r>
          </a:p>
          <a:p>
            <a:pPr eaLnBrk="1" hangingPunct="1">
              <a:spcBef>
                <a:spcPct val="0"/>
              </a:spcBef>
            </a:pPr>
            <a:r>
              <a:rPr lang="en-US" altLang="en-US" b="1"/>
              <a:t>Click. </a:t>
            </a:r>
          </a:p>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3E1F7D62-B0B1-43DF-9F0B-61430EF3C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66E6379F-7C7F-4820-8847-73FD26545218}" type="slidenum">
              <a:rPr lang="en-US" altLang="en-US" sz="1200">
                <a:latin typeface="Arial" panose="020B0604020202020204" pitchFamily="34" charset="0"/>
              </a:rPr>
              <a:pPr eaLnBrk="1" hangingPunct="1">
                <a:spcBef>
                  <a:spcPct val="0"/>
                </a:spcBef>
              </a:pPr>
              <a:t>18</a:t>
            </a:fld>
            <a:endParaRPr lang="en-US" altLang="en-US" sz="12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2ACC636C-F984-4A7A-9C48-1AD4AA341D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9258FBA-231A-4A6B-A4E1-AA9414E0FA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last part of the formula is final compensation. </a:t>
            </a:r>
          </a:p>
          <a:p>
            <a:pPr eaLnBrk="1" hangingPunct="1">
              <a:spcBef>
                <a:spcPct val="0"/>
              </a:spcBef>
            </a:pPr>
            <a:endParaRPr lang="en-US" altLang="en-US" dirty="0"/>
          </a:p>
          <a:p>
            <a:pPr eaLnBrk="1" hangingPunct="1">
              <a:spcBef>
                <a:spcPct val="0"/>
              </a:spcBef>
            </a:pPr>
            <a:r>
              <a:rPr lang="en-US" altLang="en-US" dirty="0"/>
              <a:t>Your final compensation is based on your highest average annual compensation earnable for 36 consecutive months. </a:t>
            </a:r>
          </a:p>
          <a:p>
            <a:pPr eaLnBrk="1" hangingPunct="1">
              <a:spcBef>
                <a:spcPct val="0"/>
              </a:spcBef>
            </a:pPr>
            <a:r>
              <a:rPr lang="en-US" altLang="en-US" b="1" dirty="0"/>
              <a:t>Click. </a:t>
            </a:r>
          </a:p>
        </p:txBody>
      </p:sp>
      <p:sp>
        <p:nvSpPr>
          <p:cNvPr id="63492" name="Slide Number Placeholder 3">
            <a:extLst>
              <a:ext uri="{FF2B5EF4-FFF2-40B4-BE49-F238E27FC236}">
                <a16:creationId xmlns:a16="http://schemas.microsoft.com/office/drawing/2014/main" id="{1512EB5D-8A9C-4B58-A6C3-C8B69E5D90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465E94AB-0D35-415E-A66D-2A1E56CCEF44}" type="slidenum">
              <a:rPr lang="en-US" altLang="en-US" sz="1200">
                <a:latin typeface="Arial" panose="020B0604020202020204" pitchFamily="34" charset="0"/>
              </a:rPr>
              <a:pPr eaLnBrk="1" hangingPunct="1">
                <a:spcBef>
                  <a:spcPct val="0"/>
                </a:spcBef>
              </a:pPr>
              <a:t>19</a:t>
            </a:fld>
            <a:endParaRPr lang="en-US" altLang="en-US" sz="12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B064DCD-A729-4E42-82E7-6B877FFB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26A7BF7-1E75-47CF-BA64-46CD039B9B5C}"/>
              </a:ext>
            </a:extLst>
          </p:cNvPr>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In other words, the figure is based on the weighted average of the various pay rates you work at rather than your earnings. Let’s assume your highest compensation earnable amounts occurred during the last 36 months, or three school years, and are $57,500, $60,000 and $62,500.</a:t>
            </a:r>
          </a:p>
          <a:p>
            <a:pPr>
              <a:spcBef>
                <a:spcPct val="0"/>
              </a:spcBef>
            </a:pPr>
            <a:endParaRPr lang="en-US" altLang="en-US" dirty="0"/>
          </a:p>
          <a:p>
            <a:pPr>
              <a:spcBef>
                <a:spcPct val="0"/>
              </a:spcBef>
            </a:pPr>
            <a:r>
              <a:rPr lang="en-US" altLang="en-US" b="1" dirty="0"/>
              <a:t>Click.</a:t>
            </a:r>
          </a:p>
          <a:p>
            <a:endParaRPr lang="en-US" altLang="en-US" dirty="0"/>
          </a:p>
        </p:txBody>
      </p:sp>
      <p:sp>
        <p:nvSpPr>
          <p:cNvPr id="64516" name="Slide Number Placeholder 3">
            <a:extLst>
              <a:ext uri="{FF2B5EF4-FFF2-40B4-BE49-F238E27FC236}">
                <a16:creationId xmlns:a16="http://schemas.microsoft.com/office/drawing/2014/main" id="{9DB46302-2E51-4DCC-83AC-FD9AA1834A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03AA8816-6D31-4617-8F9F-9F877C6986A3}" type="slidenum">
              <a:rPr lang="en-US" altLang="en-US" sz="1200">
                <a:latin typeface="Arial" panose="020B0604020202020204" pitchFamily="34" charset="0"/>
              </a:rPr>
              <a:pPr eaLnBrk="1" hangingPunct="1">
                <a:spcBef>
                  <a:spcPct val="0"/>
                </a:spcBef>
              </a:pPr>
              <a:t>20</a:t>
            </a:fld>
            <a:endParaRPr lang="en-US" altLang="en-US" sz="1200">
              <a:latin typeface="Arial" panose="020B0604020202020204" pitchFamily="34" charset="0"/>
            </a:endParaRPr>
          </a:p>
        </p:txBody>
      </p:sp>
    </p:spTree>
    <p:extLst>
      <p:ext uri="{BB962C8B-B14F-4D97-AF65-F5344CB8AC3E}">
        <p14:creationId xmlns:p14="http://schemas.microsoft.com/office/powerpoint/2010/main" val="4292559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B064DCD-A729-4E42-82E7-6B877FFB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26A7BF7-1E75-47CF-BA64-46CD039B9B5C}"/>
              </a:ext>
            </a:extLst>
          </p:cNvPr>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We add these figures together and divide by 36 months to get a final compensation of $5,000. </a:t>
            </a:r>
          </a:p>
          <a:p>
            <a:pPr>
              <a:spcBef>
                <a:spcPct val="0"/>
              </a:spcBef>
            </a:pPr>
            <a:endParaRPr lang="en-US" altLang="en-US" dirty="0"/>
          </a:p>
          <a:p>
            <a:pPr>
              <a:spcBef>
                <a:spcPct val="0"/>
              </a:spcBef>
            </a:pPr>
            <a:r>
              <a:rPr lang="en-US" altLang="en-US" b="1" dirty="0"/>
              <a:t>Click.</a:t>
            </a:r>
          </a:p>
          <a:p>
            <a:endParaRPr lang="en-US" altLang="en-US" dirty="0"/>
          </a:p>
        </p:txBody>
      </p:sp>
      <p:sp>
        <p:nvSpPr>
          <p:cNvPr id="64516" name="Slide Number Placeholder 3">
            <a:extLst>
              <a:ext uri="{FF2B5EF4-FFF2-40B4-BE49-F238E27FC236}">
                <a16:creationId xmlns:a16="http://schemas.microsoft.com/office/drawing/2014/main" id="{9DB46302-2E51-4DCC-83AC-FD9AA1834A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03AA8816-6D31-4617-8F9F-9F877C6986A3}" type="slidenum">
              <a:rPr lang="en-US" altLang="en-US" sz="1200">
                <a:latin typeface="Arial" panose="020B0604020202020204" pitchFamily="34" charset="0"/>
              </a:rPr>
              <a:pPr eaLnBrk="1" hangingPunct="1">
                <a:spcBef>
                  <a:spcPct val="0"/>
                </a:spcBef>
              </a:pPr>
              <a:t>21</a:t>
            </a:fld>
            <a:endParaRPr lang="en-US" altLang="en-US" sz="12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B064DCD-A729-4E42-82E7-6B877FFB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26A7BF7-1E75-47CF-BA64-46CD039B9B5C}"/>
              </a:ext>
            </a:extLst>
          </p:cNvPr>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If you’re a CalSTRS 2% at 60 member with 25 or more years of service credit, we will use a period of 12 consecutive months to calculate your final compensation. In this case we could use your highest year at $62,500. </a:t>
            </a:r>
          </a:p>
          <a:p>
            <a:pPr>
              <a:spcBef>
                <a:spcPct val="0"/>
              </a:spcBef>
            </a:pPr>
            <a:endParaRPr lang="en-US" altLang="en-US" dirty="0"/>
          </a:p>
          <a:p>
            <a:pPr>
              <a:spcBef>
                <a:spcPct val="0"/>
              </a:spcBef>
            </a:pPr>
            <a:r>
              <a:rPr lang="en-US" altLang="en-US" b="1" dirty="0"/>
              <a:t>Click.</a:t>
            </a:r>
          </a:p>
          <a:p>
            <a:endParaRPr lang="en-US" altLang="en-US" dirty="0"/>
          </a:p>
        </p:txBody>
      </p:sp>
      <p:sp>
        <p:nvSpPr>
          <p:cNvPr id="64516" name="Slide Number Placeholder 3">
            <a:extLst>
              <a:ext uri="{FF2B5EF4-FFF2-40B4-BE49-F238E27FC236}">
                <a16:creationId xmlns:a16="http://schemas.microsoft.com/office/drawing/2014/main" id="{9DB46302-2E51-4DCC-83AC-FD9AA1834A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03AA8816-6D31-4617-8F9F-9F877C6986A3}" type="slidenum">
              <a:rPr lang="en-US" altLang="en-US" sz="1200">
                <a:latin typeface="Arial" panose="020B0604020202020204" pitchFamily="34" charset="0"/>
              </a:rPr>
              <a:pPr eaLnBrk="1" hangingPunct="1">
                <a:spcBef>
                  <a:spcPct val="0"/>
                </a:spcBef>
              </a:pPr>
              <a:t>22</a:t>
            </a:fld>
            <a:endParaRPr lang="en-US" altLang="en-US" sz="1200">
              <a:latin typeface="Arial" panose="020B0604020202020204" pitchFamily="34" charset="0"/>
            </a:endParaRPr>
          </a:p>
        </p:txBody>
      </p:sp>
    </p:spTree>
    <p:extLst>
      <p:ext uri="{BB962C8B-B14F-4D97-AF65-F5344CB8AC3E}">
        <p14:creationId xmlns:p14="http://schemas.microsoft.com/office/powerpoint/2010/main" val="138477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B064DCD-A729-4E42-82E7-6B877FFB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26A7BF7-1E75-47CF-BA64-46CD039B9B5C}"/>
              </a:ext>
            </a:extLst>
          </p:cNvPr>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We divide that figure by 12 moths to get a final compensation of $5,208. </a:t>
            </a:r>
          </a:p>
          <a:p>
            <a:pPr>
              <a:spcBef>
                <a:spcPct val="0"/>
              </a:spcBef>
            </a:pPr>
            <a:endParaRPr lang="en-US" altLang="en-US" dirty="0"/>
          </a:p>
          <a:p>
            <a:pPr>
              <a:spcBef>
                <a:spcPct val="0"/>
              </a:spcBef>
            </a:pPr>
            <a:r>
              <a:rPr lang="en-US" altLang="en-US" b="1" dirty="0"/>
              <a:t>Click. </a:t>
            </a:r>
          </a:p>
          <a:p>
            <a:endParaRPr lang="en-US" altLang="en-US" dirty="0"/>
          </a:p>
        </p:txBody>
      </p:sp>
      <p:sp>
        <p:nvSpPr>
          <p:cNvPr id="64516" name="Slide Number Placeholder 3">
            <a:extLst>
              <a:ext uri="{FF2B5EF4-FFF2-40B4-BE49-F238E27FC236}">
                <a16:creationId xmlns:a16="http://schemas.microsoft.com/office/drawing/2014/main" id="{9DB46302-2E51-4DCC-83AC-FD9AA1834A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03AA8816-6D31-4617-8F9F-9F877C6986A3}" type="slidenum">
              <a:rPr lang="en-US" altLang="en-US" sz="1200">
                <a:latin typeface="Arial" panose="020B0604020202020204" pitchFamily="34" charset="0"/>
              </a:rPr>
              <a:pPr eaLnBrk="1" hangingPunct="1">
                <a:spcBef>
                  <a:spcPct val="0"/>
                </a:spcBef>
              </a:pPr>
              <a:t>23</a:t>
            </a:fld>
            <a:endParaRPr lang="en-US" altLang="en-US" sz="1200">
              <a:latin typeface="Arial" panose="020B0604020202020204" pitchFamily="34" charset="0"/>
            </a:endParaRPr>
          </a:p>
        </p:txBody>
      </p:sp>
    </p:spTree>
    <p:extLst>
      <p:ext uri="{BB962C8B-B14F-4D97-AF65-F5344CB8AC3E}">
        <p14:creationId xmlns:p14="http://schemas.microsoft.com/office/powerpoint/2010/main" val="93238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B064DCD-A729-4E42-82E7-6B877FFB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26A7BF7-1E75-47CF-BA64-46CD039B9B5C}"/>
              </a:ext>
            </a:extLst>
          </p:cNvPr>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That’s over $200 more than the final compensation based on a three-year average. </a:t>
            </a:r>
          </a:p>
          <a:p>
            <a:pPr>
              <a:spcBef>
                <a:spcPct val="0"/>
              </a:spcBef>
            </a:pPr>
            <a:endParaRPr lang="en-US" altLang="en-US" dirty="0"/>
          </a:p>
          <a:p>
            <a:pPr>
              <a:spcBef>
                <a:spcPct val="0"/>
              </a:spcBef>
            </a:pPr>
            <a:endParaRPr lang="en-US" altLang="en-US" dirty="0"/>
          </a:p>
          <a:p>
            <a:pPr>
              <a:spcBef>
                <a:spcPct val="0"/>
              </a:spcBef>
            </a:pPr>
            <a:r>
              <a:rPr lang="en-US" altLang="en-US" dirty="0"/>
              <a:t>Now let’s look at the whole picture…</a:t>
            </a:r>
          </a:p>
          <a:p>
            <a:pPr>
              <a:spcBef>
                <a:spcPct val="0"/>
              </a:spcBef>
            </a:pPr>
            <a:r>
              <a:rPr lang="en-US" altLang="en-US" b="1" dirty="0"/>
              <a:t>Click. </a:t>
            </a:r>
          </a:p>
          <a:p>
            <a:endParaRPr lang="en-US" altLang="en-US" dirty="0"/>
          </a:p>
        </p:txBody>
      </p:sp>
      <p:sp>
        <p:nvSpPr>
          <p:cNvPr id="64516" name="Slide Number Placeholder 3">
            <a:extLst>
              <a:ext uri="{FF2B5EF4-FFF2-40B4-BE49-F238E27FC236}">
                <a16:creationId xmlns:a16="http://schemas.microsoft.com/office/drawing/2014/main" id="{9DB46302-2E51-4DCC-83AC-FD9AA1834A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03AA8816-6D31-4617-8F9F-9F877C6986A3}" type="slidenum">
              <a:rPr lang="en-US" altLang="en-US" sz="1200">
                <a:latin typeface="Arial" panose="020B0604020202020204" pitchFamily="34" charset="0"/>
              </a:rPr>
              <a:pPr eaLnBrk="1" hangingPunct="1">
                <a:spcBef>
                  <a:spcPct val="0"/>
                </a:spcBef>
              </a:pPr>
              <a:t>24</a:t>
            </a:fld>
            <a:endParaRPr lang="en-US" altLang="en-US" sz="1200">
              <a:latin typeface="Arial" panose="020B0604020202020204" pitchFamily="34" charset="0"/>
            </a:endParaRPr>
          </a:p>
        </p:txBody>
      </p:sp>
    </p:spTree>
    <p:extLst>
      <p:ext uri="{BB962C8B-B14F-4D97-AF65-F5344CB8AC3E}">
        <p14:creationId xmlns:p14="http://schemas.microsoft.com/office/powerpoint/2010/main" val="68257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196271A-82C3-4B74-AE45-5EAE1DC6DC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D84D143-1F49-4233-A42D-194E254970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It depends on when you were first hired to perform CalSTRS service. </a:t>
            </a:r>
          </a:p>
          <a:p>
            <a:pPr eaLnBrk="1" hangingPunct="1">
              <a:spcBef>
                <a:spcPct val="0"/>
              </a:spcBef>
            </a:pPr>
            <a:endParaRPr lang="en-US" altLang="en-US" dirty="0"/>
          </a:p>
          <a:p>
            <a:pPr eaLnBrk="1" hangingPunct="1">
              <a:spcBef>
                <a:spcPct val="0"/>
              </a:spcBef>
            </a:pPr>
            <a:r>
              <a:rPr lang="en-US" altLang="en-US" dirty="0"/>
              <a:t>There is a spot for you to fill in your benefit structure on page 1 of your handout. </a:t>
            </a:r>
          </a:p>
          <a:p>
            <a:pPr eaLnBrk="1" hangingPunct="1">
              <a:spcBef>
                <a:spcPct val="0"/>
              </a:spcBef>
            </a:pPr>
            <a:endParaRPr lang="en-US" altLang="en-US" dirty="0"/>
          </a:p>
          <a:p>
            <a:pPr eaLnBrk="1" hangingPunct="1">
              <a:spcBef>
                <a:spcPct val="0"/>
              </a:spcBef>
            </a:pPr>
            <a:r>
              <a:rPr lang="en-US" altLang="en-US" dirty="0"/>
              <a:t>You are a CalSTRS 2% at 60 member if you were first hired to perform CalSTRS-covered employment prior to January 1, 2013.</a:t>
            </a:r>
          </a:p>
          <a:p>
            <a:pPr eaLnBrk="1" hangingPunct="1">
              <a:spcBef>
                <a:spcPct val="0"/>
              </a:spcBef>
            </a:pPr>
            <a:endParaRPr lang="en-US" altLang="en-US" dirty="0"/>
          </a:p>
          <a:p>
            <a:pPr eaLnBrk="1" hangingPunct="1">
              <a:spcBef>
                <a:spcPct val="0"/>
              </a:spcBef>
            </a:pPr>
            <a:r>
              <a:rPr lang="en-US" altLang="en-US" dirty="0"/>
              <a:t>You are a CalSTRS 2% at 62 member if you were first fired to perform CalSTRS-covered employment on or after January 1, 2013. </a:t>
            </a:r>
          </a:p>
          <a:p>
            <a:pPr eaLnBrk="1" hangingPunct="1">
              <a:spcBef>
                <a:spcPct val="0"/>
              </a:spcBef>
            </a:pPr>
            <a:endParaRPr lang="en-US" altLang="en-US" dirty="0"/>
          </a:p>
          <a:p>
            <a:pPr eaLnBrk="1" hangingPunct="1">
              <a:spcBef>
                <a:spcPct val="0"/>
              </a:spcBef>
            </a:pPr>
            <a:r>
              <a:rPr lang="en-US" altLang="en-US" dirty="0"/>
              <a:t>If you were first hired after January 2013 but were a member of certain other California public retirement systems such as CalPERS within six months of becoming a CalSTRS member, you may be a CalSTRS 2% at 60 member.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You can verify your benefit structure on your annual </a:t>
            </a:r>
            <a:r>
              <a:rPr lang="en-US" altLang="en-US" i="1" dirty="0"/>
              <a:t>Retirement Progress Report</a:t>
            </a:r>
            <a:r>
              <a:rPr lang="en-US" altLang="en-US" dirty="0"/>
              <a:t>…</a:t>
            </a:r>
          </a:p>
          <a:p>
            <a:pPr eaLnBrk="1" hangingPunct="1">
              <a:spcBef>
                <a:spcPct val="0"/>
              </a:spcBef>
            </a:pPr>
            <a:r>
              <a:rPr lang="en-US" altLang="en-US" b="1" dirty="0"/>
              <a:t>Click. </a:t>
            </a:r>
          </a:p>
        </p:txBody>
      </p:sp>
      <p:sp>
        <p:nvSpPr>
          <p:cNvPr id="52228" name="Slide Number Placeholder 3">
            <a:extLst>
              <a:ext uri="{FF2B5EF4-FFF2-40B4-BE49-F238E27FC236}">
                <a16:creationId xmlns:a16="http://schemas.microsoft.com/office/drawing/2014/main" id="{387E4A57-ADB3-4FF8-A480-51D7BC0DE4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9BD5D2D7-5361-4A0C-9F6C-11A1C1BBE172}" type="slidenum">
              <a:rPr lang="en-US" altLang="en-US" sz="1200">
                <a:latin typeface="Arial" panose="020B0604020202020204" pitchFamily="34" charset="0"/>
              </a:rPr>
              <a:pPr eaLnBrk="1" hangingPunct="1">
                <a:spcBef>
                  <a:spcPct val="0"/>
                </a:spcBef>
              </a:pPr>
              <a:t>4</a:t>
            </a:fld>
            <a:endParaRPr lang="en-US" altLang="en-US" sz="12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059519B-DB74-48D2-AFA9-F3A1453906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A8E4134-A0ED-4BD4-8F4B-74FD323A17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Jake is a CalSTRS 2% at 60 member who works full time and wants to retire at 60</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His final compensation is $5,000 based on the three-year average we originally calculated.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Since he wants to retire at age 60, his age factor would be 2 percent</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If he currently is 48 with 12 years of service credit and is working full time, we can assume he will earn an additional 12 years by retirement to bring his total service credit to 24. </a:t>
            </a:r>
          </a:p>
          <a:p>
            <a:pPr eaLnBrk="1" hangingPunct="1">
              <a:spcBef>
                <a:spcPct val="0"/>
              </a:spcBef>
            </a:pPr>
            <a:endParaRPr lang="en-US" altLang="en-US" dirty="0"/>
          </a:p>
          <a:p>
            <a:pPr eaLnBrk="1" hangingPunct="1">
              <a:spcBef>
                <a:spcPct val="0"/>
              </a:spcBef>
            </a:pPr>
            <a:r>
              <a:rPr lang="en-US" altLang="en-US" dirty="0"/>
              <a:t>When we multiply these figures together, we get a monthly benefit of $2,400.  (These are always gross figures—your retirement benefit is taxable income.)</a:t>
            </a:r>
          </a:p>
          <a:p>
            <a:pPr eaLnBrk="1" hangingPunct="1">
              <a:spcBef>
                <a:spcPct val="0"/>
              </a:spcBef>
            </a:pPr>
            <a:endParaRPr lang="en-US" altLang="en-US" dirty="0"/>
          </a:p>
          <a:p>
            <a:pPr eaLnBrk="1" hangingPunct="1">
              <a:spcBef>
                <a:spcPct val="0"/>
              </a:spcBef>
            </a:pPr>
            <a:r>
              <a:rPr lang="en-US" altLang="en-US" dirty="0"/>
              <a:t>But what if he works longer?...</a:t>
            </a:r>
          </a:p>
          <a:p>
            <a:pPr eaLnBrk="1" hangingPunct="1">
              <a:spcBef>
                <a:spcPct val="0"/>
              </a:spcBef>
            </a:pPr>
            <a:r>
              <a:rPr lang="en-US" altLang="en-US" b="1" dirty="0"/>
              <a:t>Click. </a:t>
            </a:r>
          </a:p>
          <a:p>
            <a:pPr eaLnBrk="1" hangingPunct="1">
              <a:spcBef>
                <a:spcPct val="0"/>
              </a:spcBef>
            </a:pPr>
            <a:endParaRPr lang="en-US" altLang="en-US" dirty="0"/>
          </a:p>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C96635AE-107D-4C37-B27A-768E5F65CB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84FBE560-5FA4-4E5A-ABF2-FCDA801D1F95}" type="slidenum">
              <a:rPr lang="en-US" altLang="en-US" sz="1200">
                <a:latin typeface="Arial" panose="020B0604020202020204" pitchFamily="34" charset="0"/>
              </a:rPr>
              <a:pPr eaLnBrk="1" hangingPunct="1">
                <a:spcBef>
                  <a:spcPct val="0"/>
                </a:spcBef>
              </a:pPr>
              <a:t>25</a:t>
            </a:fld>
            <a:endParaRPr lang="en-US" altLang="en-US" sz="120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63E65DE-E64F-411C-B88D-9EB72E8EA1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C0E32DC4-45A9-4471-BB05-E26E7D91F1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Go ahead and calculate Jake’s benefit on page 2 of your handout assuming he works until age 63 in order to maximize his age factor and qualify for a one-year final compensation. </a:t>
            </a:r>
          </a:p>
          <a:p>
            <a:pPr eaLnBrk="1" hangingPunct="1">
              <a:spcBef>
                <a:spcPct val="0"/>
              </a:spcBef>
            </a:pPr>
            <a:endParaRPr lang="en-US" altLang="en-US" dirty="0"/>
          </a:p>
          <a:p>
            <a:pPr eaLnBrk="1" hangingPunct="1">
              <a:spcBef>
                <a:spcPct val="0"/>
              </a:spcBef>
            </a:pPr>
            <a:r>
              <a:rPr lang="en-US" altLang="en-US" dirty="0"/>
              <a:t>(Provide 5 minutes for participants to calculate)</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Let’s see how you did…</a:t>
            </a:r>
          </a:p>
          <a:p>
            <a:pPr eaLnBrk="1" hangingPunct="1">
              <a:spcBef>
                <a:spcPct val="0"/>
              </a:spcBef>
            </a:pPr>
            <a:r>
              <a:rPr lang="en-US" altLang="en-US" b="1" dirty="0"/>
              <a:t>Click. </a:t>
            </a:r>
          </a:p>
          <a:p>
            <a:pPr eaLnBrk="1" hangingPunct="1">
              <a:spcBef>
                <a:spcPct val="0"/>
              </a:spcBef>
            </a:pPr>
            <a:endParaRPr lang="en-US" altLang="en-US" dirty="0"/>
          </a:p>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id="{EB3C8F74-BBD7-477D-AF58-6A18411F89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B92D2300-4AE2-48B6-91D4-F4F0C309E002}" type="slidenum">
              <a:rPr lang="en-US" altLang="en-US" sz="1200">
                <a:latin typeface="Arial" panose="020B0604020202020204" pitchFamily="34" charset="0"/>
              </a:rPr>
              <a:pPr eaLnBrk="1" hangingPunct="1">
                <a:spcBef>
                  <a:spcPct val="0"/>
                </a:spcBef>
              </a:pPr>
              <a:t>26</a:t>
            </a:fld>
            <a:endParaRPr lang="en-US" altLang="en-US" sz="120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107F2BE-A15B-4EFD-9F44-15E28D3939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430C6A00-1A3B-4994-83A0-9A2591C589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here we have the formula…</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You were given a one-year final compensation of $5,208 based on the one-year final compensation figure we calculated earlier.</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Since Jake is now retiring at 63, he will accrue an additional three years of service credit on top of the 24 years we originally projected.</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Lastly, since he is a CalSTRS 2% at 60 member, he will reach the maximum age factor of 2.4% at 63</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When we multiply these three figures together we get a monthly benefit of $3,375 in retirement. By working a few more years Jake was able to increase his benefit by over $900. </a:t>
            </a:r>
          </a:p>
          <a:p>
            <a:pPr eaLnBrk="1" hangingPunct="1">
              <a:spcBef>
                <a:spcPct val="0"/>
              </a:spcBef>
            </a:pPr>
            <a:endParaRPr lang="en-US" altLang="en-US" dirty="0"/>
          </a:p>
          <a:p>
            <a:pPr eaLnBrk="1" hangingPunct="1">
              <a:spcBef>
                <a:spcPct val="0"/>
              </a:spcBef>
            </a:pPr>
            <a:r>
              <a:rPr lang="en-US" altLang="en-US" dirty="0"/>
              <a:t>You can increase your benefit by increasing any one of the pieces of the formula…</a:t>
            </a:r>
          </a:p>
          <a:p>
            <a:pPr eaLnBrk="1" hangingPunct="1">
              <a:spcBef>
                <a:spcPct val="0"/>
              </a:spcBef>
            </a:pPr>
            <a:r>
              <a:rPr lang="en-US" altLang="en-US" b="1" dirty="0"/>
              <a:t>Click. </a:t>
            </a:r>
          </a:p>
        </p:txBody>
      </p:sp>
      <p:sp>
        <p:nvSpPr>
          <p:cNvPr id="67588" name="Slide Number Placeholder 3">
            <a:extLst>
              <a:ext uri="{FF2B5EF4-FFF2-40B4-BE49-F238E27FC236}">
                <a16:creationId xmlns:a16="http://schemas.microsoft.com/office/drawing/2014/main" id="{24E36185-EA0E-4EF9-A80A-0D115BC86C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3244E2A9-F1C2-4772-B117-9531E670F373}" type="slidenum">
              <a:rPr lang="en-US" altLang="en-US" sz="1200">
                <a:latin typeface="Arial" panose="020B0604020202020204" pitchFamily="34" charset="0"/>
              </a:rPr>
              <a:pPr eaLnBrk="1" hangingPunct="1">
                <a:spcBef>
                  <a:spcPct val="0"/>
                </a:spcBef>
              </a:pPr>
              <a:t>27</a:t>
            </a:fld>
            <a:endParaRPr lang="en-US" altLang="en-US" sz="120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C64A0D9-7C21-4DE5-8BC4-CBE1E56880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F41B04C7-9547-4A01-8280-BB6E104169D4}"/>
              </a:ext>
            </a:extLst>
          </p:cNvPr>
          <p:cNvSpPr>
            <a:spLocks noGrp="1"/>
          </p:cNvSpPr>
          <p:nvPr>
            <p:ph type="body" idx="1"/>
          </p:nvPr>
        </p:nvSpPr>
        <p:spPr bwMode="auto">
          <a:xfrm>
            <a:off x="685800" y="4343400"/>
            <a:ext cx="54864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Your service credit, your age factor or your final compensation.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You can increase your service credit by working longer, purchasing permissive service credit such as unpaid medical or family leaves, sabbatical or time from an out-state-system you wont receive a benefit from. You can also redeposit or buy back service you lost when you took a refund of your contributions. </a:t>
            </a:r>
          </a:p>
          <a:p>
            <a:pPr eaLnBrk="1" hangingPunct="1">
              <a:spcBef>
                <a:spcPct val="0"/>
              </a:spcBef>
            </a:pPr>
            <a:endParaRPr lang="en-US" altLang="en-US" dirty="0"/>
          </a:p>
          <a:p>
            <a:pPr eaLnBrk="1" hangingPunct="1">
              <a:spcBef>
                <a:spcPct val="0"/>
              </a:spcBef>
            </a:pPr>
            <a:r>
              <a:rPr lang="en-US" altLang="en-US" dirty="0"/>
              <a:t>If you’re interested in purchasing service credit, read the </a:t>
            </a:r>
            <a:r>
              <a:rPr lang="en-US" altLang="en-US" i="1" dirty="0"/>
              <a:t>Purchase Additional Service Credit</a:t>
            </a:r>
            <a:r>
              <a:rPr lang="en-US" altLang="en-US" dirty="0"/>
              <a:t> booklet and use the calculators on CalSTRS.com to estimate the cost of your purchase and the increase to your benefit.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You can increase your age factor by working longer or, if you stop working and don’t need to collect your benefit right away, wait to retire until you reach the maximum age factor.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Finally, you can increase your final compensation by working at higher pay rates. If you’re working in multiple positions it can be advantageous to stop working in your lower paying positions as you approach retirement in order to increase your final compensation. </a:t>
            </a:r>
          </a:p>
          <a:p>
            <a:pPr eaLnBrk="1" hangingPunct="1">
              <a:spcBef>
                <a:spcPct val="0"/>
              </a:spcBef>
            </a:pPr>
            <a:r>
              <a:rPr lang="en-US" altLang="en-US" b="1" dirty="0"/>
              <a:t>Click. </a:t>
            </a:r>
          </a:p>
          <a:p>
            <a:pPr eaLnBrk="1" hangingPunct="1">
              <a:spcBef>
                <a:spcPct val="0"/>
              </a:spcBef>
            </a:pPr>
            <a:endParaRPr lang="en-US" altLang="en-US" dirty="0"/>
          </a:p>
        </p:txBody>
      </p:sp>
      <p:sp>
        <p:nvSpPr>
          <p:cNvPr id="68612" name="Slide Number Placeholder 3">
            <a:extLst>
              <a:ext uri="{FF2B5EF4-FFF2-40B4-BE49-F238E27FC236}">
                <a16:creationId xmlns:a16="http://schemas.microsoft.com/office/drawing/2014/main" id="{AEF140F5-9C19-4956-9B9E-7892D95E0E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48A03667-94BA-486C-98B2-6A7EC9F0E592}" type="slidenum">
              <a:rPr lang="en-US" altLang="en-US" sz="1200">
                <a:latin typeface="Arial" panose="020B0604020202020204" pitchFamily="34" charset="0"/>
              </a:rPr>
              <a:pPr eaLnBrk="1" hangingPunct="1">
                <a:spcBef>
                  <a:spcPct val="0"/>
                </a:spcBef>
              </a:pPr>
              <a:t>28</a:t>
            </a:fld>
            <a:endParaRPr lang="en-US" altLang="en-US" sz="120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6A3F3C8-89F7-4457-AAD7-5869AE66D9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DB02BC7-A00C-421D-8A4A-2C4C042B3A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Keep in mind your monthly benefit is a Member-Only Benefit. </a:t>
            </a:r>
          </a:p>
          <a:p>
            <a:pPr eaLnBrk="1" hangingPunct="1">
              <a:spcBef>
                <a:spcPct val="0"/>
              </a:spcBef>
            </a:pPr>
            <a:endParaRPr lang="en-US" altLang="en-US"/>
          </a:p>
          <a:p>
            <a:pPr eaLnBrk="1" hangingPunct="1">
              <a:spcBef>
                <a:spcPct val="0"/>
              </a:spcBef>
            </a:pPr>
            <a:r>
              <a:rPr lang="en-US" altLang="en-US" b="1"/>
              <a:t>Click. </a:t>
            </a:r>
          </a:p>
          <a:p>
            <a:pPr eaLnBrk="1" hangingPunct="1">
              <a:spcBef>
                <a:spcPct val="0"/>
              </a:spcBef>
            </a:pPr>
            <a:r>
              <a:rPr lang="en-US" altLang="en-US"/>
              <a:t>The Member-Only Benefit is the highest benefit you can receive. It is a lifetime monthly benefit that stops when you die. After your death, your remaining account balance will be paid to your one-time death benefit recipient or your estate if you don’t have a recipient on file. </a:t>
            </a:r>
          </a:p>
          <a:p>
            <a:pPr eaLnBrk="1" hangingPunct="1">
              <a:spcBef>
                <a:spcPct val="0"/>
              </a:spcBef>
            </a:pPr>
            <a:endParaRPr lang="en-US" altLang="en-US"/>
          </a:p>
          <a:p>
            <a:pPr eaLnBrk="1" hangingPunct="1">
              <a:spcBef>
                <a:spcPct val="0"/>
              </a:spcBef>
            </a:pPr>
            <a:r>
              <a:rPr lang="en-US" altLang="en-US" b="1"/>
              <a:t>Click. </a:t>
            </a:r>
          </a:p>
          <a:p>
            <a:pPr eaLnBrk="1" hangingPunct="1">
              <a:spcBef>
                <a:spcPct val="0"/>
              </a:spcBef>
            </a:pPr>
            <a:r>
              <a:rPr lang="en-US" altLang="en-US"/>
              <a:t>You can chose to take a reduced benefit, known as a Modified Benefit, in order to leave a lifetime monthly payment to one or more beneficiaries when you die. </a:t>
            </a:r>
          </a:p>
          <a:p>
            <a:pPr eaLnBrk="1" hangingPunct="1">
              <a:spcBef>
                <a:spcPct val="0"/>
              </a:spcBef>
            </a:pPr>
            <a:endParaRPr lang="en-US" altLang="en-US"/>
          </a:p>
          <a:p>
            <a:pPr eaLnBrk="1" hangingPunct="1">
              <a:spcBef>
                <a:spcPct val="0"/>
              </a:spcBef>
            </a:pPr>
            <a:r>
              <a:rPr lang="en-US" altLang="en-US" b="1"/>
              <a:t>Click. </a:t>
            </a:r>
          </a:p>
          <a:p>
            <a:pPr eaLnBrk="1" hangingPunct="1">
              <a:spcBef>
                <a:spcPct val="0"/>
              </a:spcBef>
            </a:pPr>
            <a:r>
              <a:rPr lang="en-US" altLang="en-US"/>
              <a:t>You can elect to leave a beneficiary 100%, 75% or 50% of your reduced benefit. When you die, the percentage you indicated will be paid to your beneficiary or beneficiaries for their lifetime.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Your Modified Benefit is equal to your Member-Only Benefit times your Option Factor…</a:t>
            </a:r>
          </a:p>
          <a:p>
            <a:pPr eaLnBrk="1" hangingPunct="1">
              <a:spcBef>
                <a:spcPct val="0"/>
              </a:spcBef>
            </a:pPr>
            <a:r>
              <a:rPr lang="en-US" altLang="en-US" b="1"/>
              <a:t>Click. </a:t>
            </a:r>
          </a:p>
        </p:txBody>
      </p:sp>
      <p:sp>
        <p:nvSpPr>
          <p:cNvPr id="69636" name="Slide Number Placeholder 3">
            <a:extLst>
              <a:ext uri="{FF2B5EF4-FFF2-40B4-BE49-F238E27FC236}">
                <a16:creationId xmlns:a16="http://schemas.microsoft.com/office/drawing/2014/main" id="{2F57DA5C-66EC-4745-BE95-A7AFD364E6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4F964FF0-433A-438C-A464-23BE09562EDB}" type="slidenum">
              <a:rPr lang="en-US" altLang="en-US" sz="1200">
                <a:latin typeface="Arial" panose="020B0604020202020204" pitchFamily="34" charset="0"/>
              </a:rPr>
              <a:pPr eaLnBrk="1" hangingPunct="1">
                <a:spcBef>
                  <a:spcPct val="0"/>
                </a:spcBef>
              </a:pPr>
              <a:t>30</a:t>
            </a:fld>
            <a:endParaRPr lang="en-US" altLang="en-US" sz="120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AD62F2C-D58B-4AA9-AC71-13108851A5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D11CE176-292D-4FE0-8C8C-C07DC1474C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option factor is an actuarially calculation based on the option you elect and your and your beneficiaries’ age when you make the election.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id="{573E312B-6660-416E-9E77-E53785A562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DD6B0304-D7C7-4A71-BE91-5E259165ABA9}" type="slidenum">
              <a:rPr lang="en-US" altLang="en-US" sz="1200">
                <a:latin typeface="Arial" panose="020B0604020202020204" pitchFamily="34" charset="0"/>
              </a:rPr>
              <a:pPr eaLnBrk="1" hangingPunct="1">
                <a:spcBef>
                  <a:spcPct val="0"/>
                </a:spcBef>
              </a:pPr>
              <a:t>31</a:t>
            </a:fld>
            <a:endParaRPr lang="en-US" altLang="en-US" sz="120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AD62F2C-D58B-4AA9-AC71-13108851A5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D11CE176-292D-4FE0-8C8C-C07DC1474C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is a sample of the option factors for a member at age 63 and a beneficiary from age 50 to 70.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Let’s look at what Jake’s benefit would be if he retired at 63 and elected his spouse, Jen, under the 75% Beneficiary Option using the option factor listed in the table.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id="{573E312B-6660-416E-9E77-E53785A562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DD6B0304-D7C7-4A71-BE91-5E259165ABA9}" type="slidenum">
              <a:rPr lang="en-US" altLang="en-US" sz="1200">
                <a:latin typeface="Arial" panose="020B0604020202020204" pitchFamily="34" charset="0"/>
              </a:rPr>
              <a:pPr eaLnBrk="1" hangingPunct="1">
                <a:spcBef>
                  <a:spcPct val="0"/>
                </a:spcBef>
              </a:pPr>
              <a:t>32</a:t>
            </a:fld>
            <a:endParaRPr lang="en-US" altLang="en-US" sz="1200">
              <a:latin typeface="Arial" panose="020B0604020202020204" pitchFamily="34" charset="0"/>
            </a:endParaRPr>
          </a:p>
        </p:txBody>
      </p:sp>
    </p:spTree>
    <p:extLst>
      <p:ext uri="{BB962C8B-B14F-4D97-AF65-F5344CB8AC3E}">
        <p14:creationId xmlns:p14="http://schemas.microsoft.com/office/powerpoint/2010/main" val="2632391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AD62F2C-D58B-4AA9-AC71-13108851A5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D11CE176-292D-4FE0-8C8C-C07DC1474C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Jake’s Member-Only Benefit at 63 was $3,375. We multiple this amount by the .8997 option factor listed in the table to get a Modified Benefit of $3,036. </a:t>
            </a:r>
          </a:p>
          <a:p>
            <a:pPr eaLnBrk="1" hangingPunct="1">
              <a:spcBef>
                <a:spcPct val="0"/>
              </a:spcBef>
            </a:pPr>
            <a:endParaRPr lang="en-US" altLang="en-US" dirty="0"/>
          </a:p>
          <a:p>
            <a:pPr eaLnBrk="1" hangingPunct="1">
              <a:spcBef>
                <a:spcPct val="0"/>
              </a:spcBef>
            </a:pPr>
            <a:r>
              <a:rPr lang="en-US" altLang="en-US" dirty="0"/>
              <a:t>With the 75% Beneficiary Option Jake would receive $3,036 for his lifetime and his option beneficiary, Jen, would receive 75% of that amount, or $2,277, the her lifetime after Jake’s death. </a:t>
            </a:r>
          </a:p>
          <a:p>
            <a:pPr eaLnBrk="1" hangingPunct="1">
              <a:spcBef>
                <a:spcPct val="0"/>
              </a:spcBef>
            </a:pPr>
            <a:endParaRPr lang="en-US" altLang="en-US" dirty="0"/>
          </a:p>
          <a:p>
            <a:pPr eaLnBrk="1" hangingPunct="1">
              <a:spcBef>
                <a:spcPct val="0"/>
              </a:spcBef>
            </a:pPr>
            <a:r>
              <a:rPr lang="en-US" altLang="en-US" dirty="0"/>
              <a:t>If Jane were to pass away first, Jake’s benefit would pop back up to the Member-Only Benefit since he no longer has a beneficiary…</a:t>
            </a:r>
            <a:endParaRPr lang="en-US" altLang="en-US" b="1" dirty="0"/>
          </a:p>
          <a:p>
            <a:pPr eaLnBrk="1" hangingPunct="1">
              <a:spcBef>
                <a:spcPct val="0"/>
              </a:spcBef>
            </a:pPr>
            <a:r>
              <a:rPr lang="en-US" altLang="en-US" b="1" dirty="0"/>
              <a:t>Click.</a:t>
            </a:r>
            <a:r>
              <a:rPr lang="en-US" altLang="en-US" dirty="0"/>
              <a:t> </a:t>
            </a:r>
          </a:p>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id="{573E312B-6660-416E-9E77-E53785A562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DD6B0304-D7C7-4A71-BE91-5E259165ABA9}" type="slidenum">
              <a:rPr lang="en-US" altLang="en-US" sz="1200">
                <a:latin typeface="Arial" panose="020B0604020202020204" pitchFamily="34" charset="0"/>
              </a:rPr>
              <a:pPr eaLnBrk="1" hangingPunct="1">
                <a:spcBef>
                  <a:spcPct val="0"/>
                </a:spcBef>
              </a:pPr>
              <a:t>33</a:t>
            </a:fld>
            <a:endParaRPr lang="en-US" altLang="en-US" sz="1200">
              <a:latin typeface="Arial" panose="020B0604020202020204" pitchFamily="34" charset="0"/>
            </a:endParaRPr>
          </a:p>
        </p:txBody>
      </p:sp>
    </p:spTree>
    <p:extLst>
      <p:ext uri="{BB962C8B-B14F-4D97-AF65-F5344CB8AC3E}">
        <p14:creationId xmlns:p14="http://schemas.microsoft.com/office/powerpoint/2010/main" val="2455812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C0BDE7F-4C38-47C2-B695-889AD5173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FC64F50-5164-4879-AA89-3875CBB3CC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100% and 50% beneficiary options work similarly, only your beneficiary would receive either 100% or 50% of your benefit. </a:t>
            </a:r>
          </a:p>
          <a:p>
            <a:pPr eaLnBrk="1" hangingPunct="1">
              <a:spcBef>
                <a:spcPct val="0"/>
              </a:spcBef>
            </a:pPr>
            <a:endParaRPr lang="en-US" altLang="en-US" dirty="0"/>
          </a:p>
          <a:p>
            <a:pPr eaLnBrk="1" hangingPunct="1">
              <a:spcBef>
                <a:spcPct val="0"/>
              </a:spcBef>
            </a:pPr>
            <a:r>
              <a:rPr lang="en-US" altLang="en-US" dirty="0"/>
              <a:t>As you can see in the chart Jake’s Modified Benefit under the 100% beneficiary option is the lowest because it provides the most coverage to Jane whereas his Modified Benefit with the 50% option is higher because we’re providing a lower benefit to Jane. </a:t>
            </a:r>
          </a:p>
          <a:p>
            <a:pPr eaLnBrk="1" hangingPunct="1">
              <a:spcBef>
                <a:spcPct val="0"/>
              </a:spcBef>
            </a:pPr>
            <a:endParaRPr lang="en-US" altLang="en-US" dirty="0"/>
          </a:p>
          <a:p>
            <a:pPr eaLnBrk="1" hangingPunct="1">
              <a:spcBef>
                <a:spcPct val="0"/>
              </a:spcBef>
            </a:pPr>
            <a:r>
              <a:rPr lang="en-US" altLang="en-US" dirty="0"/>
              <a:t>The </a:t>
            </a:r>
            <a:r>
              <a:rPr lang="en-US" altLang="en-US" i="1" dirty="0"/>
              <a:t>Beneficiary Options </a:t>
            </a:r>
            <a:r>
              <a:rPr lang="en-US" altLang="en-US" dirty="0"/>
              <a:t>video on CalSTRS.com reviews the information we’re discussing and may help you relay some of this information to your spouse or whoever you’re considering electing as a beneficiary.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The Compound Option allows you to elect multiple beneficiaries by modifying a portion of your Member-Only Benefit for each beneficiary…</a:t>
            </a:r>
          </a:p>
          <a:p>
            <a:pPr eaLnBrk="1" hangingPunct="1">
              <a:spcBef>
                <a:spcPct val="0"/>
              </a:spcBef>
            </a:pPr>
            <a:r>
              <a:rPr lang="en-US" altLang="en-US" b="1" dirty="0"/>
              <a:t>Click. </a:t>
            </a:r>
          </a:p>
          <a:p>
            <a:pPr eaLnBrk="1" hangingPunct="1">
              <a:spcBef>
                <a:spcPct val="0"/>
              </a:spcBef>
            </a:pPr>
            <a:endParaRPr lang="en-US" altLang="en-US" dirty="0"/>
          </a:p>
          <a:p>
            <a:pPr eaLnBrk="1" hangingPunct="1">
              <a:spcBef>
                <a:spcPct val="0"/>
              </a:spcBef>
            </a:pPr>
            <a:endParaRPr lang="en-US" altLang="en-US" dirty="0"/>
          </a:p>
        </p:txBody>
      </p:sp>
      <p:sp>
        <p:nvSpPr>
          <p:cNvPr id="71684" name="Slide Number Placeholder 3">
            <a:extLst>
              <a:ext uri="{FF2B5EF4-FFF2-40B4-BE49-F238E27FC236}">
                <a16:creationId xmlns:a16="http://schemas.microsoft.com/office/drawing/2014/main" id="{3A383DD8-BBFC-436E-99D3-CB30CF6D82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B6232805-4D9A-4554-AEFB-296D6897E90F}" type="slidenum">
              <a:rPr lang="en-US" altLang="en-US" sz="1200">
                <a:latin typeface="Arial" panose="020B0604020202020204" pitchFamily="34" charset="0"/>
              </a:rPr>
              <a:pPr eaLnBrk="1" hangingPunct="1">
                <a:spcBef>
                  <a:spcPct val="0"/>
                </a:spcBef>
              </a:pPr>
              <a:t>34</a:t>
            </a:fld>
            <a:endParaRPr lang="en-US" altLang="en-US" sz="120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D22B82A6-036A-4287-9534-1FBB36FD47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2594023A-9FFE-4F32-9535-57868EFCA1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Let’s say Jake wants to leave a lifetime benefit to each of his two children…</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EA278716-4F0F-4FE1-A298-0721F9E6FC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6DB5ECFC-30A6-446C-9427-3E868DA1F5D4}" type="slidenum">
              <a:rPr lang="en-US" altLang="en-US" sz="1200">
                <a:latin typeface="Arial" panose="020B0604020202020204" pitchFamily="34" charset="0"/>
              </a:rPr>
              <a:pPr eaLnBrk="1" hangingPunct="1">
                <a:spcBef>
                  <a:spcPct val="0"/>
                </a:spcBef>
              </a:pPr>
              <a:t>35</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FC994B6-1530-41B8-9C68-0C9CFB2F0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95F611C-93B2-4497-B0F1-FBB4483BA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CalSTRS.com is our public website where you can learn more about us and your benefits. </a:t>
            </a:r>
          </a:p>
          <a:p>
            <a:pPr eaLnBrk="1" hangingPunct="1">
              <a:spcBef>
                <a:spcPct val="0"/>
              </a:spcBef>
            </a:pPr>
            <a:endParaRPr lang="en-US" altLang="en-US" dirty="0"/>
          </a:p>
          <a:p>
            <a:pPr eaLnBrk="1" hangingPunct="1">
              <a:spcBef>
                <a:spcPct val="0"/>
              </a:spcBef>
            </a:pPr>
            <a:r>
              <a:rPr lang="en-US" altLang="en-US" dirty="0"/>
              <a:t>You can download forms and publications, access retirement benefit calculators and even watch short educational videos to recap the information we will be covering today. </a:t>
            </a:r>
          </a:p>
          <a:p>
            <a:pPr eaLnBrk="1" hangingPunct="1">
              <a:spcBef>
                <a:spcPct val="0"/>
              </a:spcBef>
            </a:pPr>
            <a:endParaRPr lang="en-US" altLang="en-US" dirty="0"/>
          </a:p>
          <a:p>
            <a:pPr eaLnBrk="1" hangingPunct="1">
              <a:spcBef>
                <a:spcPct val="0"/>
              </a:spcBef>
            </a:pPr>
            <a:r>
              <a:rPr lang="en-US" altLang="en-US" b="1" dirty="0"/>
              <a:t>Click. </a:t>
            </a: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53252" name="Slide Number Placeholder 3">
            <a:extLst>
              <a:ext uri="{FF2B5EF4-FFF2-40B4-BE49-F238E27FC236}">
                <a16:creationId xmlns:a16="http://schemas.microsoft.com/office/drawing/2014/main" id="{29500A0E-4566-4A88-828A-72DEAA8FBE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F5B689D9-C139-4D47-9D58-565720725BE6}" type="slidenum">
              <a:rPr lang="en-US" altLang="en-US" sz="1200">
                <a:latin typeface="Arial" panose="020B0604020202020204" pitchFamily="34" charset="0"/>
              </a:rPr>
              <a:pPr eaLnBrk="1" hangingPunct="1">
                <a:spcBef>
                  <a:spcPct val="0"/>
                </a:spcBef>
              </a:pPr>
              <a:t>5</a:t>
            </a:fld>
            <a:endParaRPr lang="en-US" altLang="en-US" sz="120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D22B82A6-036A-4287-9534-1FBB36FD47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2594023A-9FFE-4F32-9535-57868EFCA1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 can divide his Member-Only Benefit between the two and modify it for each.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EA278716-4F0F-4FE1-A298-0721F9E6FC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6DB5ECFC-30A6-446C-9427-3E868DA1F5D4}" type="slidenum">
              <a:rPr lang="en-US" altLang="en-US" sz="1200">
                <a:latin typeface="Arial" panose="020B0604020202020204" pitchFamily="34" charset="0"/>
              </a:rPr>
              <a:pPr eaLnBrk="1" hangingPunct="1">
                <a:spcBef>
                  <a:spcPct val="0"/>
                </a:spcBef>
              </a:pPr>
              <a:t>36</a:t>
            </a:fld>
            <a:endParaRPr lang="en-US" altLang="en-US" sz="1200">
              <a:latin typeface="Arial" panose="020B0604020202020204" pitchFamily="34" charset="0"/>
            </a:endParaRPr>
          </a:p>
        </p:txBody>
      </p:sp>
    </p:spTree>
    <p:extLst>
      <p:ext uri="{BB962C8B-B14F-4D97-AF65-F5344CB8AC3E}">
        <p14:creationId xmlns:p14="http://schemas.microsoft.com/office/powerpoint/2010/main" val="462344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D22B82A6-036A-4287-9534-1FBB36FD47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2594023A-9FFE-4F32-9535-57868EFCA1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 can even chose to only modify a portion of his benefit for one or more beneficiaries and chose to keep a portion of the benefit as the unreduced Member-Only Benefit. </a:t>
            </a:r>
          </a:p>
          <a:p>
            <a:pPr eaLnBrk="1" hangingPunct="1">
              <a:spcBef>
                <a:spcPct val="0"/>
              </a:spcBef>
            </a:pPr>
            <a:endParaRPr lang="en-US" altLang="en-US" dirty="0"/>
          </a:p>
          <a:p>
            <a:pPr eaLnBrk="1" hangingPunct="1">
              <a:spcBef>
                <a:spcPct val="0"/>
              </a:spcBef>
            </a:pPr>
            <a:r>
              <a:rPr lang="en-US" altLang="en-US" dirty="0"/>
              <a:t>The Compound Option can be complex. Our online calculator cannot calculate a compound option but you can learn more and calculate your own with worksheets in the </a:t>
            </a:r>
            <a:r>
              <a:rPr lang="en-US" altLang="en-US" i="1" dirty="0"/>
              <a:t>Member Handbook </a:t>
            </a:r>
            <a:r>
              <a:rPr lang="en-US" altLang="en-US" dirty="0"/>
              <a:t>or by contacting us for an estimate.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If you’re interested in electing an option, you can do it once your eligible to retire even if you’re still working…</a:t>
            </a:r>
          </a:p>
          <a:p>
            <a:pPr eaLnBrk="1" hangingPunct="1">
              <a:spcBef>
                <a:spcPct val="0"/>
              </a:spcBef>
            </a:pPr>
            <a:r>
              <a:rPr lang="en-US" altLang="en-US" b="1" dirty="0"/>
              <a:t>Click. </a:t>
            </a: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EA278716-4F0F-4FE1-A298-0721F9E6FC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6DB5ECFC-30A6-446C-9427-3E868DA1F5D4}" type="slidenum">
              <a:rPr lang="en-US" altLang="en-US" sz="1200">
                <a:latin typeface="Arial" panose="020B0604020202020204" pitchFamily="34" charset="0"/>
              </a:rPr>
              <a:pPr eaLnBrk="1" hangingPunct="1">
                <a:spcBef>
                  <a:spcPct val="0"/>
                </a:spcBef>
              </a:pPr>
              <a:t>37</a:t>
            </a:fld>
            <a:endParaRPr lang="en-US" altLang="en-US" sz="1200">
              <a:latin typeface="Arial" panose="020B0604020202020204" pitchFamily="34" charset="0"/>
            </a:endParaRPr>
          </a:p>
        </p:txBody>
      </p:sp>
    </p:spTree>
    <p:extLst>
      <p:ext uri="{BB962C8B-B14F-4D97-AF65-F5344CB8AC3E}">
        <p14:creationId xmlns:p14="http://schemas.microsoft.com/office/powerpoint/2010/main" val="735107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71EF85C0-ECE4-4A64-9D31-8157648A3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9702E0A3-EDD9-4F2D-9AC0-6903CABDC9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called a Preretirement Election of an Option. </a:t>
            </a:r>
          </a:p>
          <a:p>
            <a:pPr eaLnBrk="1" hangingPunct="1">
              <a:spcBef>
                <a:spcPct val="0"/>
              </a:spcBef>
            </a:pPr>
            <a:endParaRPr lang="en-US" altLang="en-US"/>
          </a:p>
          <a:p>
            <a:pPr eaLnBrk="1" hangingPunct="1">
              <a:spcBef>
                <a:spcPct val="0"/>
              </a:spcBef>
            </a:pPr>
            <a:r>
              <a:rPr lang="en-US" altLang="en-US"/>
              <a:t>The benefit of electing your option prior to retire it that you’re securing the lifetime benefit for your beneficiary if you pass away before retirement. </a:t>
            </a:r>
          </a:p>
          <a:p>
            <a:pPr eaLnBrk="1" hangingPunct="1">
              <a:spcBef>
                <a:spcPct val="0"/>
              </a:spcBef>
            </a:pPr>
            <a:endParaRPr lang="en-US" altLang="en-US"/>
          </a:p>
          <a:p>
            <a:pPr eaLnBrk="1" hangingPunct="1">
              <a:spcBef>
                <a:spcPct val="0"/>
              </a:spcBef>
            </a:pPr>
            <a:r>
              <a:rPr lang="en-US" altLang="en-US"/>
              <a:t>Another advantage is that the option factor tends to be more advantageous the earlier you elect the option. </a:t>
            </a:r>
          </a:p>
          <a:p>
            <a:pPr eaLnBrk="1" hangingPunct="1">
              <a:spcBef>
                <a:spcPct val="0"/>
              </a:spcBef>
            </a:pPr>
            <a:endParaRPr lang="en-US" altLang="en-US"/>
          </a:p>
          <a:p>
            <a:pPr eaLnBrk="1" hangingPunct="1">
              <a:spcBef>
                <a:spcPct val="0"/>
              </a:spcBef>
            </a:pPr>
            <a:r>
              <a:rPr lang="en-US" altLang="en-US" b="1"/>
              <a:t>Click. </a:t>
            </a:r>
          </a:p>
          <a:p>
            <a:pPr eaLnBrk="1" hangingPunct="1">
              <a:spcBef>
                <a:spcPct val="0"/>
              </a:spcBef>
            </a:pPr>
            <a:r>
              <a:rPr lang="en-US" altLang="en-US"/>
              <a:t>The disadvantage to electing an option before retirement is that you will be subject to an assessment that can reduce your future benefit if your change or cancel your option or your beneficiary dies before retirement. The assessment is equal to the cost of the coverage you had in place and depends on the option, your and your beneficiaries’ age and the amount of time the coverage was in place. </a:t>
            </a:r>
          </a:p>
          <a:p>
            <a:pPr eaLnBrk="1" hangingPunct="1">
              <a:spcBef>
                <a:spcPct val="0"/>
              </a:spcBef>
            </a:pPr>
            <a:endParaRPr lang="en-US" altLang="en-US"/>
          </a:p>
          <a:p>
            <a:pPr eaLnBrk="1" hangingPunct="1">
              <a:spcBef>
                <a:spcPct val="0"/>
              </a:spcBef>
            </a:pPr>
            <a:r>
              <a:rPr lang="en-US" altLang="en-US"/>
              <a:t>We highly recommend attending a benefits planning session or obtaining an estimate prior to electing an option so that you are aware of the impacts to your benefit and can fully understand the coverage.</a:t>
            </a:r>
          </a:p>
          <a:p>
            <a:pPr eaLnBrk="1" hangingPunct="1">
              <a:spcBef>
                <a:spcPct val="0"/>
              </a:spcBef>
            </a:pPr>
            <a:endParaRPr lang="en-US" altLang="en-US"/>
          </a:p>
          <a:p>
            <a:pPr eaLnBrk="1" hangingPunct="1">
              <a:spcBef>
                <a:spcPct val="0"/>
              </a:spcBef>
            </a:pPr>
            <a:r>
              <a:rPr lang="en-US" altLang="en-US"/>
              <a:t>The third and final decision you will have when you retire is what to do with your Defined Benefit Supplement funds…</a:t>
            </a:r>
          </a:p>
          <a:p>
            <a:pPr eaLnBrk="1" hangingPunct="1">
              <a:spcBef>
                <a:spcPct val="0"/>
              </a:spcBef>
            </a:pPr>
            <a:r>
              <a:rPr lang="en-US" altLang="en-US" b="1"/>
              <a:t>Click. </a:t>
            </a:r>
          </a:p>
          <a:p>
            <a:pPr eaLnBrk="1" hangingPunct="1">
              <a:spcBef>
                <a:spcPct val="0"/>
              </a:spcBef>
            </a:pPr>
            <a:endParaRPr lang="en-US" altLang="en-US"/>
          </a:p>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3345DEE6-B3A9-45B0-A2A9-9BEC337035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5A846C13-4535-4FB7-B39D-3CD6D1C176B5}" type="slidenum">
              <a:rPr lang="en-US" altLang="en-US" sz="1200">
                <a:latin typeface="Arial" panose="020B0604020202020204" pitchFamily="34" charset="0"/>
              </a:rPr>
              <a:pPr eaLnBrk="1" hangingPunct="1">
                <a:spcBef>
                  <a:spcPct val="0"/>
                </a:spcBef>
              </a:pPr>
              <a:t>38</a:t>
            </a:fld>
            <a:endParaRPr lang="en-US" altLang="en-US" sz="120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56A2061-C1C2-403C-BF8F-F74E345256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BD5B3C55-6BD1-426E-96ED-5201F2B90F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Your Defined Benefit Supplement account is a cash balance account that offers guaranteed benefits based on contributions and credits. </a:t>
            </a:r>
          </a:p>
          <a:p>
            <a:pPr eaLnBrk="1" hangingPunct="1">
              <a:spcBef>
                <a:spcPct val="0"/>
              </a:spcBef>
            </a:pPr>
            <a:endParaRPr lang="en-US" altLang="en-US" dirty="0"/>
          </a:p>
          <a:p>
            <a:pPr eaLnBrk="1" hangingPunct="1">
              <a:spcBef>
                <a:spcPct val="0"/>
              </a:spcBef>
            </a:pPr>
            <a:r>
              <a:rPr lang="en-US" altLang="en-US" dirty="0"/>
              <a:t>We created this program back in 2001. Between 2001 and 2010 we redirected a quarter of your monthly contribution to this account to give you additional income in retirement.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Although that redirection of contributions has ended, you still contribute to this account by working any additional assignments beyond a year of service. 8% of your and your employers contributions for service in excess of one year go into this account. It also gains a guaranteed interest rate each year.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You can view our Defined Benefit Supplement account balance on </a:t>
            </a:r>
            <a:r>
              <a:rPr lang="en-US" altLang="en-US" i="1" dirty="0" err="1"/>
              <a:t>m</a:t>
            </a:r>
            <a:r>
              <a:rPr lang="en-US" altLang="en-US" dirty="0" err="1"/>
              <a:t>yCalSTRS</a:t>
            </a:r>
            <a:r>
              <a:rPr lang="en-US" altLang="en-US" dirty="0"/>
              <a:t>. You are required to distribute these funds at retirement…</a:t>
            </a:r>
          </a:p>
          <a:p>
            <a:pPr eaLnBrk="1" hangingPunct="1">
              <a:spcBef>
                <a:spcPct val="0"/>
              </a:spcBef>
            </a:pPr>
            <a:r>
              <a:rPr lang="en-US" altLang="en-US" b="1" dirty="0"/>
              <a:t>Click. </a:t>
            </a:r>
          </a:p>
        </p:txBody>
      </p:sp>
      <p:sp>
        <p:nvSpPr>
          <p:cNvPr id="74756" name="Slide Number Placeholder 3">
            <a:extLst>
              <a:ext uri="{FF2B5EF4-FFF2-40B4-BE49-F238E27FC236}">
                <a16:creationId xmlns:a16="http://schemas.microsoft.com/office/drawing/2014/main" id="{9D0C6D5B-2A9F-43FA-984B-E097568811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8447C621-D004-4640-8C00-695440B15C31}" type="slidenum">
              <a:rPr lang="en-US" altLang="en-US" sz="1200">
                <a:latin typeface="Arial" panose="020B0604020202020204" pitchFamily="34" charset="0"/>
              </a:rPr>
              <a:pPr eaLnBrk="1" hangingPunct="1">
                <a:spcBef>
                  <a:spcPct val="0"/>
                </a:spcBef>
              </a:pPr>
              <a:t>40</a:t>
            </a:fld>
            <a:endParaRPr lang="en-US" altLang="en-US" sz="120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14A68F6-AEE2-4D58-8B28-A1FB696C8F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AA275115-31B6-4B32-8D18-1573E0DBD1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 have three choices. </a:t>
            </a:r>
          </a:p>
          <a:p>
            <a:pPr eaLnBrk="1" hangingPunct="1">
              <a:spcBef>
                <a:spcPct val="0"/>
              </a:spcBef>
            </a:pPr>
            <a:endParaRPr lang="en-US" altLang="en-US" dirty="0"/>
          </a:p>
          <a:p>
            <a:pPr eaLnBrk="1" hangingPunct="1">
              <a:spcBef>
                <a:spcPct val="0"/>
              </a:spcBef>
            </a:pPr>
            <a:r>
              <a:rPr lang="en-US" altLang="en-US" dirty="0"/>
              <a:t>You can take your entire balance as a lump sum. </a:t>
            </a:r>
          </a:p>
          <a:p>
            <a:pPr eaLnBrk="1" hangingPunct="1">
              <a:spcBef>
                <a:spcPct val="0"/>
              </a:spcBef>
            </a:pPr>
            <a:endParaRPr lang="en-US" altLang="en-US" dirty="0"/>
          </a:p>
          <a:p>
            <a:pPr eaLnBrk="1" hangingPunct="1">
              <a:spcBef>
                <a:spcPct val="0"/>
              </a:spcBef>
            </a:pPr>
            <a:r>
              <a:rPr lang="en-US" altLang="en-US" dirty="0"/>
              <a:t>You can annuitize your account balance.</a:t>
            </a:r>
          </a:p>
          <a:p>
            <a:pPr eaLnBrk="1" hangingPunct="1">
              <a:spcBef>
                <a:spcPct val="0"/>
              </a:spcBef>
            </a:pPr>
            <a:endParaRPr lang="en-US" altLang="en-US" dirty="0"/>
          </a:p>
          <a:p>
            <a:pPr eaLnBrk="1" hangingPunct="1">
              <a:spcBef>
                <a:spcPct val="0"/>
              </a:spcBef>
            </a:pPr>
            <a:r>
              <a:rPr lang="en-US" altLang="en-US" dirty="0"/>
              <a:t>Or you can do a combination of the two. </a:t>
            </a:r>
          </a:p>
          <a:p>
            <a:pPr eaLnBrk="1" hangingPunct="1">
              <a:spcBef>
                <a:spcPct val="0"/>
              </a:spcBef>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Click. </a:t>
            </a:r>
          </a:p>
          <a:p>
            <a:pPr eaLnBrk="1" hangingPunct="1">
              <a:spcBef>
                <a:spcPct val="0"/>
              </a:spcBef>
            </a:pPr>
            <a:endParaRPr lang="en-US" altLang="en-US" dirty="0"/>
          </a:p>
        </p:txBody>
      </p:sp>
      <p:sp>
        <p:nvSpPr>
          <p:cNvPr id="75780" name="Slide Number Placeholder 3">
            <a:extLst>
              <a:ext uri="{FF2B5EF4-FFF2-40B4-BE49-F238E27FC236}">
                <a16:creationId xmlns:a16="http://schemas.microsoft.com/office/drawing/2014/main" id="{019B6CCA-25DF-4A69-9728-9688B94405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2E9872D0-E92F-43AE-AF6C-B7814D00F4A2}" type="slidenum">
              <a:rPr lang="en-US" altLang="en-US" sz="1200">
                <a:latin typeface="Arial" panose="020B0604020202020204" pitchFamily="34" charset="0"/>
              </a:rPr>
              <a:pPr eaLnBrk="1" hangingPunct="1">
                <a:spcBef>
                  <a:spcPct val="0"/>
                </a:spcBef>
              </a:pPr>
              <a:t>41</a:t>
            </a:fld>
            <a:endParaRPr lang="en-US" altLang="en-US" sz="120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4532C33-1130-45DB-BBC6-BCCD1C2AEC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C214B792-4686-4E2D-AD4B-B63BBAA2EC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lump-sum payment is essentially a return of your account balance. You can take this as a direct payment and receive a check for the balance. If you do this there is a 20% mandatory federal tax withholding and an optional 2% state tax withholding.</a:t>
            </a:r>
          </a:p>
          <a:p>
            <a:pPr eaLnBrk="1" hangingPunct="1">
              <a:spcBef>
                <a:spcPct val="0"/>
              </a:spcBef>
            </a:pPr>
            <a:endParaRPr lang="en-US" altLang="en-US" dirty="0"/>
          </a:p>
          <a:p>
            <a:pPr eaLnBrk="1" hangingPunct="1">
              <a:spcBef>
                <a:spcPct val="0"/>
              </a:spcBef>
            </a:pPr>
            <a:r>
              <a:rPr lang="en-US" altLang="en-US" dirty="0"/>
              <a:t>Keep in mind this is just a tax withholding and you may owe more or receive a refund when you file your taxes depending on your situation.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You can delay paying taxes on your lump sum by rolling the funds into a qualified plan such as a 403(b), 457 or 401(k).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You can also annuitize your account balance…</a:t>
            </a:r>
          </a:p>
          <a:p>
            <a:pPr eaLnBrk="1" hangingPunct="1">
              <a:spcBef>
                <a:spcPct val="0"/>
              </a:spcBef>
            </a:pPr>
            <a:r>
              <a:rPr lang="en-US" altLang="en-US" b="1" dirty="0"/>
              <a:t>Click. </a:t>
            </a:r>
          </a:p>
          <a:p>
            <a:pPr eaLnBrk="1" hangingPunct="1">
              <a:spcBef>
                <a:spcPct val="0"/>
              </a:spcBef>
            </a:pPr>
            <a:endParaRPr lang="en-US" altLang="en-US" dirty="0"/>
          </a:p>
        </p:txBody>
      </p:sp>
      <p:sp>
        <p:nvSpPr>
          <p:cNvPr id="76804" name="Slide Number Placeholder 3">
            <a:extLst>
              <a:ext uri="{FF2B5EF4-FFF2-40B4-BE49-F238E27FC236}">
                <a16:creationId xmlns:a16="http://schemas.microsoft.com/office/drawing/2014/main" id="{07BC0EA1-4FAE-4B30-9443-18B417A4E5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C55DE053-E121-4718-B736-4D9194558AA1}" type="slidenum">
              <a:rPr lang="en-US" altLang="en-US" sz="1200">
                <a:latin typeface="Arial" panose="020B0604020202020204" pitchFamily="34" charset="0"/>
              </a:rPr>
              <a:pPr eaLnBrk="1" hangingPunct="1">
                <a:spcBef>
                  <a:spcPct val="0"/>
                </a:spcBef>
              </a:pPr>
              <a:t>42</a:t>
            </a:fld>
            <a:endParaRPr lang="en-US" altLang="en-US" sz="120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BF33B70-6AB7-4BC9-82DA-B23BD690C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4586AA0C-DF15-485C-B038-D0044663EE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lifetime annuity would offer a separate monthly payment each month for the rest of your life.</a:t>
            </a:r>
          </a:p>
          <a:p>
            <a:pPr eaLnBrk="1" hangingPunct="1">
              <a:spcBef>
                <a:spcPct val="0"/>
              </a:spcBef>
            </a:pPr>
            <a:endParaRPr lang="en-US" altLang="en-US" dirty="0"/>
          </a:p>
          <a:p>
            <a:pPr eaLnBrk="1" hangingPunct="1">
              <a:spcBef>
                <a:spcPct val="0"/>
              </a:spcBef>
            </a:pPr>
            <a:r>
              <a:rPr lang="en-US" altLang="en-US" dirty="0"/>
              <a:t>The lifetime annuity depends on whether or not you elect an option for your Defined Benefit. </a:t>
            </a:r>
          </a:p>
          <a:p>
            <a:pPr eaLnBrk="1" hangingPunct="1">
              <a:spcBef>
                <a:spcPct val="0"/>
              </a:spcBef>
            </a:pPr>
            <a:endParaRPr lang="en-US" altLang="en-US" b="1" dirty="0"/>
          </a:p>
          <a:p>
            <a:pPr eaLnBrk="1" hangingPunct="1">
              <a:spcBef>
                <a:spcPct val="0"/>
              </a:spcBef>
            </a:pPr>
            <a:r>
              <a:rPr lang="en-US" altLang="en-US" dirty="0"/>
              <a:t>If you elected the Member-Only Benefit you could receive a Member-Only Annuity which would stop when you die. </a:t>
            </a:r>
          </a:p>
          <a:p>
            <a:pPr eaLnBrk="1" hangingPunct="1">
              <a:spcBef>
                <a:spcPct val="0"/>
              </a:spcBef>
            </a:pPr>
            <a:endParaRPr lang="en-US" altLang="en-US" dirty="0"/>
          </a:p>
          <a:p>
            <a:pPr eaLnBrk="1" hangingPunct="1">
              <a:spcBef>
                <a:spcPct val="0"/>
              </a:spcBef>
            </a:pPr>
            <a:r>
              <a:rPr lang="en-US" altLang="en-US" b="1" dirty="0"/>
              <a:t>Click.</a:t>
            </a:r>
          </a:p>
          <a:p>
            <a:pPr eaLnBrk="1" hangingPunct="1">
              <a:spcBef>
                <a:spcPct val="0"/>
              </a:spcBef>
            </a:pPr>
            <a:r>
              <a:rPr lang="en-US" altLang="en-US" dirty="0"/>
              <a:t>If you elected the Modified Benefit for your Defined Benefit, you could chose between a 100%, 75% or 50% beneficiary annuity. Like the modified benefit, you would be electing to reduce your Member-Only Annuity in exchange for providing 100%, 75% or 50% of your reduced annuity to your option beneficiary or option beneficiaries. </a:t>
            </a:r>
          </a:p>
          <a:p>
            <a:pPr eaLnBrk="1" hangingPunct="1">
              <a:spcBef>
                <a:spcPct val="0"/>
              </a:spcBef>
            </a:pPr>
            <a:endParaRPr lang="en-US" altLang="en-US" dirty="0"/>
          </a:p>
          <a:p>
            <a:pPr eaLnBrk="1" hangingPunct="1">
              <a:spcBef>
                <a:spcPct val="0"/>
              </a:spcBef>
            </a:pPr>
            <a:r>
              <a:rPr lang="en-US" altLang="en-US" dirty="0"/>
              <a:t>All of the lifetime annuities are taxed like regular income along with your monthly retirement benefit. </a:t>
            </a:r>
          </a:p>
          <a:p>
            <a:pPr eaLnBrk="1" hangingPunct="1">
              <a:spcBef>
                <a:spcPct val="0"/>
              </a:spcBef>
            </a:pPr>
            <a:endParaRPr lang="en-US" altLang="en-US" dirty="0"/>
          </a:p>
          <a:p>
            <a:pPr eaLnBrk="1" hangingPunct="1">
              <a:spcBef>
                <a:spcPct val="0"/>
              </a:spcBef>
            </a:pPr>
            <a:r>
              <a:rPr lang="en-US" altLang="en-US" dirty="0"/>
              <a:t>Another way to annuitize your account balance is over a specific period…</a:t>
            </a:r>
          </a:p>
          <a:p>
            <a:pPr eaLnBrk="1" hangingPunct="1">
              <a:spcBef>
                <a:spcPct val="0"/>
              </a:spcBef>
            </a:pPr>
            <a:r>
              <a:rPr lang="en-US" altLang="en-US" b="1" dirty="0"/>
              <a:t>Click. </a:t>
            </a:r>
          </a:p>
          <a:p>
            <a:pPr eaLnBrk="1" hangingPunct="1">
              <a:spcBef>
                <a:spcPct val="0"/>
              </a:spcBef>
            </a:pPr>
            <a:endParaRPr lang="en-US" altLang="en-US" dirty="0"/>
          </a:p>
          <a:p>
            <a:pPr eaLnBrk="1" hangingPunct="1">
              <a:spcBef>
                <a:spcPct val="0"/>
              </a:spcBef>
            </a:pPr>
            <a:endParaRPr lang="en-US" altLang="en-US" dirty="0"/>
          </a:p>
        </p:txBody>
      </p:sp>
      <p:sp>
        <p:nvSpPr>
          <p:cNvPr id="77828" name="Slide Number Placeholder 3">
            <a:extLst>
              <a:ext uri="{FF2B5EF4-FFF2-40B4-BE49-F238E27FC236}">
                <a16:creationId xmlns:a16="http://schemas.microsoft.com/office/drawing/2014/main" id="{51F26E0E-0233-48EE-9885-A41909AC3A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65033433-3442-41D1-A3A0-DD248CCB1FC3}" type="slidenum">
              <a:rPr lang="en-US" altLang="en-US" sz="1200">
                <a:latin typeface="Arial" panose="020B0604020202020204" pitchFamily="34" charset="0"/>
              </a:rPr>
              <a:pPr eaLnBrk="1" hangingPunct="1">
                <a:spcBef>
                  <a:spcPct val="0"/>
                </a:spcBef>
              </a:pPr>
              <a:t>43</a:t>
            </a:fld>
            <a:endParaRPr lang="en-US" altLang="en-US" sz="120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4CD95FC-5B87-4732-97D9-292E704B90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C1BE6529-5907-4E34-847D-9505A939E3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period-certain annuity is a separate monthly payment that stops after a designated amount of years. The shorter the period, the larger the monthly benefit payment. The longer the period, the smaller payment.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A period-certain annuity between three and nine years can be rolled over to a qualified plan. If you have the annuity paid directly to you, there is a 20% mandatory federal tax withholding and an optional 2% state tax withholding similar to the lump-sum payment.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You can also chose to receive a 10 year annuity. The 10 year annuity is taxed like regular income and cannot be rolled over. </a:t>
            </a:r>
          </a:p>
          <a:p>
            <a:pPr eaLnBrk="1" hangingPunct="1">
              <a:spcBef>
                <a:spcPct val="0"/>
              </a:spcBef>
            </a:pPr>
            <a:endParaRPr lang="en-US" altLang="en-US" dirty="0"/>
          </a:p>
          <a:p>
            <a:pPr eaLnBrk="1" hangingPunct="1">
              <a:spcBef>
                <a:spcPct val="0"/>
              </a:spcBef>
            </a:pPr>
            <a:r>
              <a:rPr lang="en-US" altLang="en-US" dirty="0"/>
              <a:t>The last choice you have is to do both…</a:t>
            </a:r>
          </a:p>
          <a:p>
            <a:pPr eaLnBrk="1" hangingPunct="1">
              <a:spcBef>
                <a:spcPct val="0"/>
              </a:spcBef>
            </a:pPr>
            <a:r>
              <a:rPr lang="en-US" altLang="en-US" b="1" dirty="0"/>
              <a:t>Click. </a:t>
            </a:r>
          </a:p>
        </p:txBody>
      </p:sp>
      <p:sp>
        <p:nvSpPr>
          <p:cNvPr id="78852" name="Slide Number Placeholder 3">
            <a:extLst>
              <a:ext uri="{FF2B5EF4-FFF2-40B4-BE49-F238E27FC236}">
                <a16:creationId xmlns:a16="http://schemas.microsoft.com/office/drawing/2014/main" id="{2104E556-A053-4BE0-9227-830177814A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54CC4DDE-5C3A-40B7-9162-DE78DAD0DA4E}" type="slidenum">
              <a:rPr lang="en-US" altLang="en-US" sz="1200">
                <a:latin typeface="Arial" panose="020B0604020202020204" pitchFamily="34" charset="0"/>
              </a:rPr>
              <a:pPr eaLnBrk="1" hangingPunct="1">
                <a:spcBef>
                  <a:spcPct val="0"/>
                </a:spcBef>
              </a:pPr>
              <a:t>44</a:t>
            </a:fld>
            <a:endParaRPr lang="en-US" altLang="en-US" sz="1200">
              <a:latin typeface="Arial" panose="020B0604020202020204" pitchFamily="34" charset="0"/>
            </a:endParaRPr>
          </a:p>
        </p:txBody>
      </p:sp>
    </p:spTree>
    <p:extLst>
      <p:ext uri="{BB962C8B-B14F-4D97-AF65-F5344CB8AC3E}">
        <p14:creationId xmlns:p14="http://schemas.microsoft.com/office/powerpoint/2010/main" val="3275013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2A8666E-70CD-4F67-81B8-E8BC60B508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8D3ABDD5-C413-4C45-BD1D-B06719578C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 can take part of your account balance as a lump-sum payment and annuitize the difference as either a lifetime or period-certain annuity. Please note: At least $3,500 must remain after the lump-sum payment in order to take advantage of the annuity. </a:t>
            </a:r>
          </a:p>
          <a:p>
            <a:pPr eaLnBrk="1" hangingPunct="1">
              <a:spcBef>
                <a:spcPct val="0"/>
              </a:spcBef>
            </a:pPr>
            <a:endParaRPr lang="en-US" altLang="en-US"/>
          </a:p>
          <a:p>
            <a:pPr eaLnBrk="1" hangingPunct="1">
              <a:spcBef>
                <a:spcPct val="0"/>
              </a:spcBef>
            </a:pPr>
            <a:r>
              <a:rPr lang="en-US" altLang="en-US"/>
              <a:t>As you can see there are lots of decisions and tax considerations for your Defined Benefit Supplement account. You can review the information we covered, including some examples by watching the </a:t>
            </a:r>
            <a:r>
              <a:rPr lang="en-US" altLang="en-US" i="1"/>
              <a:t>Defined Benefit Supplement </a:t>
            </a:r>
            <a:r>
              <a:rPr lang="en-US" altLang="en-US"/>
              <a:t>video series on CalSTRS.com. You may also want to discuss this account with your financial representative or tax advisor.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The final piece of the hybrid system is our CalSTRS Pension2 program…</a:t>
            </a:r>
          </a:p>
          <a:p>
            <a:pPr eaLnBrk="1" hangingPunct="1">
              <a:spcBef>
                <a:spcPct val="0"/>
              </a:spcBef>
            </a:pPr>
            <a:r>
              <a:rPr lang="en-US" altLang="en-US" b="1"/>
              <a:t>Click. </a:t>
            </a:r>
          </a:p>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7952F0FB-A57D-40F8-A7ED-D8EC05D084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7EE43390-E554-45BC-BA4B-AEFA87BEB2DA}" type="slidenum">
              <a:rPr lang="en-US" altLang="en-US" sz="1200">
                <a:latin typeface="Arial" panose="020B0604020202020204" pitchFamily="34" charset="0"/>
              </a:rPr>
              <a:pPr eaLnBrk="1" hangingPunct="1">
                <a:spcBef>
                  <a:spcPct val="0"/>
                </a:spcBef>
              </a:pPr>
              <a:t>45</a:t>
            </a:fld>
            <a:endParaRPr lang="en-US" altLang="en-US" sz="120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B854B28-D20B-4E34-9B72-BF7CC0CDE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9DE33AD-4C1C-46FD-9372-7825C5812909}"/>
              </a:ext>
            </a:extLst>
          </p:cNvPr>
          <p:cNvSpPr>
            <a:spLocks noGrp="1"/>
          </p:cNvSpPr>
          <p:nvPr>
            <p:ph type="body" idx="1"/>
          </p:nvPr>
        </p:nvSpPr>
        <p:spPr bwMode="auto">
          <a:xfrm>
            <a:off x="685800" y="4343400"/>
            <a:ext cx="5486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While you have to take your Defined Benefit Supplement funds at retirement, you can roll them over into a CalSTRS Pension2 account if you want to continue to invest them. </a:t>
            </a:r>
          </a:p>
          <a:p>
            <a:pPr eaLnBrk="1" hangingPunct="1">
              <a:spcBef>
                <a:spcPct val="0"/>
              </a:spcBef>
            </a:pPr>
            <a:endParaRPr lang="en-US" altLang="en-US" sz="1100" dirty="0"/>
          </a:p>
          <a:p>
            <a:pPr eaLnBrk="1" hangingPunct="1">
              <a:spcBef>
                <a:spcPct val="0"/>
              </a:spcBef>
            </a:pPr>
            <a:r>
              <a:rPr lang="en-US" altLang="en-US" sz="1100" dirty="0"/>
              <a:t>You can also open a plan to start saving now or roll over funds from your current investments. Our Pension2 representatives are not paid on commission and can offer you nonbiased advice on what accounts may be a good fit for you and if it’s worth rolling over funds from your existing plan. </a:t>
            </a:r>
          </a:p>
          <a:p>
            <a:pPr eaLnBrk="1" hangingPunct="1">
              <a:spcBef>
                <a:spcPct val="0"/>
              </a:spcBef>
            </a:pPr>
            <a:endParaRPr lang="en-US" altLang="en-US" sz="1100" b="1" dirty="0"/>
          </a:p>
          <a:p>
            <a:pPr eaLnBrk="1" hangingPunct="1">
              <a:spcBef>
                <a:spcPct val="0"/>
              </a:spcBef>
            </a:pPr>
            <a:r>
              <a:rPr lang="en-US" altLang="en-US" sz="1100" b="1" dirty="0"/>
              <a:t>Click. </a:t>
            </a:r>
            <a:endParaRPr lang="en-US" altLang="en-US" sz="1100" dirty="0"/>
          </a:p>
          <a:p>
            <a:pPr eaLnBrk="1" hangingPunct="1">
              <a:spcBef>
                <a:spcPct val="0"/>
              </a:spcBef>
            </a:pPr>
            <a:endParaRPr lang="en-US" altLang="en-US" dirty="0"/>
          </a:p>
        </p:txBody>
      </p:sp>
      <p:sp>
        <p:nvSpPr>
          <p:cNvPr id="80900" name="Slide Number Placeholder 3">
            <a:extLst>
              <a:ext uri="{FF2B5EF4-FFF2-40B4-BE49-F238E27FC236}">
                <a16:creationId xmlns:a16="http://schemas.microsoft.com/office/drawing/2014/main" id="{905BA1B9-801A-44EF-A019-C71B9263E6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93A3EE14-9035-4F43-8887-01681A65251E}" type="slidenum">
              <a:rPr lang="en-US" altLang="en-US" sz="1200">
                <a:latin typeface="Arial" panose="020B0604020202020204" pitchFamily="34" charset="0"/>
              </a:rPr>
              <a:pPr eaLnBrk="1" hangingPunct="1">
                <a:spcBef>
                  <a:spcPct val="0"/>
                </a:spcBef>
              </a:pPr>
              <a:t>47</a:t>
            </a:fld>
            <a:endParaRPr lang="en-US" altLang="en-US" sz="1200">
              <a:latin typeface="Arial" panose="020B0604020202020204" pitchFamily="34" charset="0"/>
            </a:endParaRPr>
          </a:p>
        </p:txBody>
      </p:sp>
    </p:spTree>
    <p:extLst>
      <p:ext uri="{BB962C8B-B14F-4D97-AF65-F5344CB8AC3E}">
        <p14:creationId xmlns:p14="http://schemas.microsoft.com/office/powerpoint/2010/main" val="376458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FC994B6-1530-41B8-9C68-0C9CFB2F0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95F611C-93B2-4497-B0F1-FBB4483BA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Use the red Quick Links at the top of the page to easily navigate to your various resources. </a:t>
            </a:r>
          </a:p>
          <a:p>
            <a:pPr eaLnBrk="1" hangingPunct="1">
              <a:spcBef>
                <a:spcPct val="0"/>
              </a:spcBef>
            </a:pPr>
            <a:endParaRPr lang="en-US" altLang="en-US" dirty="0"/>
          </a:p>
          <a:p>
            <a:pPr eaLnBrk="1" hangingPunct="1">
              <a:spcBef>
                <a:spcPct val="0"/>
              </a:spcBef>
            </a:pPr>
            <a:r>
              <a:rPr lang="en-US" altLang="en-US" dirty="0"/>
              <a:t>You can use the publications Quick Link to download or request a copy of the </a:t>
            </a:r>
            <a:r>
              <a:rPr lang="en-US" altLang="en-US" i="1" dirty="0"/>
              <a:t>Your Retirement Guide </a:t>
            </a:r>
            <a:r>
              <a:rPr lang="en-US" altLang="en-US" dirty="0"/>
              <a:t>booklet. The retirement guide provides detailed information about your retirement benefits and the decisions we will be discussing today.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Now that we’ve reviewed your resources, let’s talk more about retirement…</a:t>
            </a:r>
          </a:p>
          <a:p>
            <a:pPr eaLnBrk="1" hangingPunct="1">
              <a:spcBef>
                <a:spcPct val="0"/>
              </a:spcBef>
            </a:pPr>
            <a:r>
              <a:rPr lang="en-US" altLang="en-US" b="1" dirty="0"/>
              <a:t>Click.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53252" name="Slide Number Placeholder 3">
            <a:extLst>
              <a:ext uri="{FF2B5EF4-FFF2-40B4-BE49-F238E27FC236}">
                <a16:creationId xmlns:a16="http://schemas.microsoft.com/office/drawing/2014/main" id="{29500A0E-4566-4A88-828A-72DEAA8FBE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F5B689D9-C139-4D47-9D58-565720725BE6}" type="slidenum">
              <a:rPr lang="en-US" altLang="en-US" sz="1200">
                <a:latin typeface="Arial" panose="020B0604020202020204" pitchFamily="34" charset="0"/>
              </a:rPr>
              <a:pPr eaLnBrk="1" hangingPunct="1">
                <a:spcBef>
                  <a:spcPct val="0"/>
                </a:spcBef>
              </a:pPr>
              <a:t>6</a:t>
            </a:fld>
            <a:endParaRPr lang="en-US" altLang="en-US" sz="1200">
              <a:latin typeface="Arial" panose="020B0604020202020204" pitchFamily="34" charset="0"/>
            </a:endParaRPr>
          </a:p>
        </p:txBody>
      </p:sp>
    </p:spTree>
    <p:extLst>
      <p:ext uri="{BB962C8B-B14F-4D97-AF65-F5344CB8AC3E}">
        <p14:creationId xmlns:p14="http://schemas.microsoft.com/office/powerpoint/2010/main" val="2155420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B854B28-D20B-4E34-9B72-BF7CC0CDE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9DE33AD-4C1C-46FD-9372-7825C5812909}"/>
              </a:ext>
            </a:extLst>
          </p:cNvPr>
          <p:cNvSpPr>
            <a:spLocks noGrp="1"/>
          </p:cNvSpPr>
          <p:nvPr>
            <p:ph type="body" idx="1"/>
          </p:nvPr>
        </p:nvSpPr>
        <p:spPr bwMode="auto">
          <a:xfrm>
            <a:off x="685800" y="4343400"/>
            <a:ext cx="5486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Pension2 offers 403(b), 457(b) and Roth 403(b) plans that often have lower fees and expenses compared to other plans. </a:t>
            </a:r>
          </a:p>
          <a:p>
            <a:pPr eaLnBrk="1" hangingPunct="1">
              <a:spcBef>
                <a:spcPct val="0"/>
              </a:spcBef>
            </a:pPr>
            <a:r>
              <a:rPr lang="en-US" altLang="en-US" sz="1100" dirty="0"/>
              <a:t>There are a variety of investment options – you can chose your own investments or let us do the work for you based on your anticipated distribution date and risk tolerance. </a:t>
            </a:r>
          </a:p>
          <a:p>
            <a:pPr eaLnBrk="1" hangingPunct="1">
              <a:spcBef>
                <a:spcPct val="0"/>
              </a:spcBef>
            </a:pPr>
            <a:r>
              <a:rPr lang="en-US" altLang="en-US" sz="1100" dirty="0"/>
              <a:t>You can learn more, watch educational videos and use a personal wellness plan calculator to estimates your account balance based on various contribution amounts at Pension2.com. </a:t>
            </a:r>
          </a:p>
          <a:p>
            <a:pPr eaLnBrk="1" hangingPunct="1">
              <a:spcBef>
                <a:spcPct val="0"/>
              </a:spcBef>
            </a:pPr>
            <a:r>
              <a:rPr lang="en-US" altLang="en-US" sz="1100" dirty="0"/>
              <a:t>You can also research the fees and expenses of other plans offered by your employer at 403bCompare.com. </a:t>
            </a:r>
          </a:p>
          <a:p>
            <a:pPr eaLnBrk="1" hangingPunct="1">
              <a:spcBef>
                <a:spcPct val="0"/>
              </a:spcBef>
            </a:pPr>
            <a:endParaRPr lang="en-US" altLang="en-US" sz="1100" dirty="0"/>
          </a:p>
          <a:p>
            <a:pPr eaLnBrk="1" hangingPunct="1">
              <a:spcBef>
                <a:spcPct val="0"/>
              </a:spcBef>
            </a:pPr>
            <a:endParaRPr lang="en-US" altLang="en-US" sz="1100" dirty="0"/>
          </a:p>
          <a:p>
            <a:pPr eaLnBrk="1" hangingPunct="1">
              <a:spcBef>
                <a:spcPct val="0"/>
              </a:spcBef>
            </a:pPr>
            <a:r>
              <a:rPr lang="en-US" altLang="en-US" sz="1100" dirty="0"/>
              <a:t>Now that we’ve reviewed the decisions you will need to make, let’s look at what happens once you’re ready to retire…</a:t>
            </a:r>
          </a:p>
          <a:p>
            <a:pPr eaLnBrk="1" hangingPunct="1">
              <a:spcBef>
                <a:spcPct val="0"/>
              </a:spcBef>
            </a:pPr>
            <a:r>
              <a:rPr lang="en-US" altLang="en-US" sz="1100" b="1" dirty="0"/>
              <a:t>Click. </a:t>
            </a:r>
          </a:p>
          <a:p>
            <a:pPr eaLnBrk="1" hangingPunct="1">
              <a:spcBef>
                <a:spcPct val="0"/>
              </a:spcBef>
            </a:pPr>
            <a:endParaRPr lang="en-US" altLang="en-US" dirty="0"/>
          </a:p>
        </p:txBody>
      </p:sp>
      <p:sp>
        <p:nvSpPr>
          <p:cNvPr id="80900" name="Slide Number Placeholder 3">
            <a:extLst>
              <a:ext uri="{FF2B5EF4-FFF2-40B4-BE49-F238E27FC236}">
                <a16:creationId xmlns:a16="http://schemas.microsoft.com/office/drawing/2014/main" id="{905BA1B9-801A-44EF-A019-C71B9263E6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93A3EE14-9035-4F43-8887-01681A65251E}" type="slidenum">
              <a:rPr lang="en-US" altLang="en-US" sz="1200">
                <a:latin typeface="Arial" panose="020B0604020202020204" pitchFamily="34" charset="0"/>
              </a:rPr>
              <a:pPr eaLnBrk="1" hangingPunct="1">
                <a:spcBef>
                  <a:spcPct val="0"/>
                </a:spcBef>
              </a:pPr>
              <a:t>48</a:t>
            </a:fld>
            <a:endParaRPr lang="en-US" altLang="en-US" sz="1200">
              <a:latin typeface="Arial" panose="020B0604020202020204" pitchFamily="34" charset="0"/>
            </a:endParaRPr>
          </a:p>
        </p:txBody>
      </p:sp>
    </p:spTree>
    <p:extLst>
      <p:ext uri="{BB962C8B-B14F-4D97-AF65-F5344CB8AC3E}">
        <p14:creationId xmlns:p14="http://schemas.microsoft.com/office/powerpoint/2010/main" val="2118387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Pension2 is a great way to save more for your future because you can contribute tax-deferred money, there are low and transparent costs, no commissions, load fees or surrender changes, because CalSTRS is a nonprofit organization, we want you to keep all of your hard earned money. There are also flexible investment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have additional questions about Pension2, you can visit Pension2.com or give them a call at 888-394-2060.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you’re interested in learning more about investing or money management, check out our Financial Awareness workshops series…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Now that we’ve reviewed the decisions you will need to make, let’s look at what happens once you’re ready to retire…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Click. </a:t>
            </a:r>
          </a:p>
          <a:p>
            <a:endParaRPr lang="en-US" dirty="0"/>
          </a:p>
        </p:txBody>
      </p:sp>
      <p:sp>
        <p:nvSpPr>
          <p:cNvPr id="4" name="Slide Number Placeholder 3"/>
          <p:cNvSpPr>
            <a:spLocks noGrp="1"/>
          </p:cNvSpPr>
          <p:nvPr>
            <p:ph type="sldNum" sz="quarter" idx="10"/>
          </p:nvPr>
        </p:nvSpPr>
        <p:spPr/>
        <p:txBody>
          <a:bodyPr/>
          <a:lstStyle/>
          <a:p>
            <a:fld id="{43C52478-5E67-4531-874C-906BE756AAD4}" type="slidenum">
              <a:rPr lang="en-US" smtClean="0"/>
              <a:t>49</a:t>
            </a:fld>
            <a:endParaRPr lang="en-US"/>
          </a:p>
        </p:txBody>
      </p:sp>
    </p:spTree>
    <p:extLst>
      <p:ext uri="{BB962C8B-B14F-4D97-AF65-F5344CB8AC3E}">
        <p14:creationId xmlns:p14="http://schemas.microsoft.com/office/powerpoint/2010/main" val="3753151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4E448A0-7F2F-4B69-A54C-02D8E100AB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EA905F94-0AAD-4470-AC21-22C67AB0B0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 must submit a </a:t>
            </a:r>
            <a:r>
              <a:rPr lang="en-US" altLang="en-US" i="1"/>
              <a:t>Service Retirement Application </a:t>
            </a:r>
            <a:r>
              <a:rPr lang="en-US" altLang="en-US"/>
              <a:t>to begin receiving a benefit. You can submit your application as early as six months before your retirement. </a:t>
            </a:r>
          </a:p>
          <a:p>
            <a:pPr eaLnBrk="1" hangingPunct="1">
              <a:spcBef>
                <a:spcPct val="0"/>
              </a:spcBef>
            </a:pPr>
            <a:endParaRPr lang="en-US" altLang="en-US"/>
          </a:p>
          <a:p>
            <a:pPr eaLnBrk="1" hangingPunct="1">
              <a:spcBef>
                <a:spcPct val="0"/>
              </a:spcBef>
            </a:pPr>
            <a:r>
              <a:rPr lang="en-US" altLang="en-US"/>
              <a:t>Applying online through your </a:t>
            </a:r>
            <a:r>
              <a:rPr lang="en-US" altLang="en-US" i="1"/>
              <a:t>m</a:t>
            </a:r>
            <a:r>
              <a:rPr lang="en-US" altLang="en-US"/>
              <a:t>yCalSTRS account is quick and convenient. </a:t>
            </a:r>
            <a:r>
              <a:rPr lang="en-US" altLang="en-US" i="1"/>
              <a:t>my</a:t>
            </a:r>
            <a:r>
              <a:rPr lang="en-US" altLang="en-US"/>
              <a:t>CalSTRS will prepopulate your member information and walk you through the application step-by-step. </a:t>
            </a:r>
          </a:p>
          <a:p>
            <a:pPr eaLnBrk="1" hangingPunct="1">
              <a:spcBef>
                <a:spcPct val="0"/>
              </a:spcBef>
            </a:pPr>
            <a:endParaRPr lang="en-US" altLang="en-US"/>
          </a:p>
          <a:p>
            <a:pPr eaLnBrk="1" hangingPunct="1">
              <a:spcBef>
                <a:spcPct val="0"/>
              </a:spcBef>
            </a:pPr>
            <a:r>
              <a:rPr lang="en-US" altLang="en-US"/>
              <a:t>It’s important to remember that retiring with us is a separate process than resigning with your employer. Your employer will likely have their own process, timeframes and required forms so it’s important to check on that process as well. </a:t>
            </a:r>
          </a:p>
          <a:p>
            <a:pPr eaLnBrk="1" hangingPunct="1">
              <a:spcBef>
                <a:spcPct val="0"/>
              </a:spcBef>
            </a:pPr>
            <a:endParaRPr lang="en-US" altLang="en-US"/>
          </a:p>
          <a:p>
            <a:pPr eaLnBrk="1" hangingPunct="1">
              <a:spcBef>
                <a:spcPct val="0"/>
              </a:spcBef>
            </a:pPr>
            <a:r>
              <a:rPr lang="en-US" altLang="en-US"/>
              <a:t>You will receive your monthly benefit within 45 days of your retirement date or when we receive your application, whichever is later.</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Your Social Security benefit could be impacted by your CalSTRS benefits…</a:t>
            </a:r>
          </a:p>
          <a:p>
            <a:pPr eaLnBrk="1" hangingPunct="1">
              <a:spcBef>
                <a:spcPct val="0"/>
              </a:spcBef>
            </a:pPr>
            <a:r>
              <a:rPr lang="en-US" altLang="en-US" b="1"/>
              <a:t>Click.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ED3EAFF5-8EC7-497C-8D90-B0D8A15CB9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66430BF9-1F0E-401F-A7CC-3EBFF62D75BD}" type="slidenum">
              <a:rPr lang="en-US" altLang="en-US" sz="1200">
                <a:latin typeface="Arial" panose="020B0604020202020204" pitchFamily="34" charset="0"/>
              </a:rPr>
              <a:pPr eaLnBrk="1" hangingPunct="1">
                <a:spcBef>
                  <a:spcPct val="0"/>
                </a:spcBef>
              </a:pPr>
              <a:t>51</a:t>
            </a:fld>
            <a:endParaRPr lang="en-US" altLang="en-US" sz="120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3BEB49C-B5C7-4E11-995F-8EA486CACA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5A46B541-A902-4717-BBC3-FB206E033FC3}"/>
              </a:ext>
            </a:extLst>
          </p:cNvPr>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 a CalSTRS member, you do not contribute to Social Security for your CalSTRS-covered employment. If you anticipate receiving a Social Security benefit from other employment or from a spouse, there are two government rules that can reduce your benefit or leave you with no benefit at all. </a:t>
            </a:r>
          </a:p>
          <a:p>
            <a:pPr eaLnBrk="1" hangingPunct="1">
              <a:spcBef>
                <a:spcPct val="0"/>
              </a:spcBef>
            </a:pPr>
            <a:endParaRPr lang="en-US" altLang="en-US"/>
          </a:p>
          <a:p>
            <a:pPr eaLnBrk="1" hangingPunct="1">
              <a:spcBef>
                <a:spcPct val="0"/>
              </a:spcBef>
            </a:pPr>
            <a:r>
              <a:rPr lang="en-US" altLang="en-US" b="1"/>
              <a:t>Click. </a:t>
            </a:r>
          </a:p>
          <a:p>
            <a:pPr eaLnBrk="1" hangingPunct="1">
              <a:spcBef>
                <a:spcPct val="0"/>
              </a:spcBef>
            </a:pPr>
            <a:r>
              <a:rPr lang="en-US" altLang="en-US"/>
              <a:t>The Windfall Elimination Provision impacts your earned Social Security benefit from employment outside of CalSTRS. The Social Security Administration uses an alternate formula to calculate your benefit. This can reduce your benefit but will not eliminate it.</a:t>
            </a:r>
          </a:p>
          <a:p>
            <a:pPr eaLnBrk="1" hangingPunct="1">
              <a:spcBef>
                <a:spcPct val="0"/>
              </a:spcBef>
            </a:pPr>
            <a:endParaRPr lang="en-US" altLang="en-US"/>
          </a:p>
          <a:p>
            <a:pPr eaLnBrk="1" hangingPunct="1">
              <a:spcBef>
                <a:spcPct val="0"/>
              </a:spcBef>
            </a:pPr>
            <a:r>
              <a:rPr lang="en-US" altLang="en-US" b="1"/>
              <a:t>Click. </a:t>
            </a:r>
          </a:p>
          <a:p>
            <a:pPr eaLnBrk="1" hangingPunct="1">
              <a:spcBef>
                <a:spcPct val="0"/>
              </a:spcBef>
            </a:pPr>
            <a:r>
              <a:rPr lang="en-US" altLang="en-US"/>
              <a:t>The Government Pension Offset impacts your spousal, widow or widower benefit. The Social Security Administration reduces your benefit by two-thirds of your CalSTRS benefit which can eliminate your benefit all together. </a:t>
            </a:r>
          </a:p>
          <a:p>
            <a:pPr eaLnBrk="1" hangingPunct="1">
              <a:spcBef>
                <a:spcPct val="0"/>
              </a:spcBef>
            </a:pPr>
            <a:endParaRPr lang="en-US" altLang="en-US"/>
          </a:p>
          <a:p>
            <a:pPr eaLnBrk="1" hangingPunct="1">
              <a:spcBef>
                <a:spcPct val="0"/>
              </a:spcBef>
            </a:pPr>
            <a:r>
              <a:rPr lang="en-US" altLang="en-US"/>
              <a:t>It’s important to be aware of these rules and contact the Social Security Administration for more information since the estimates on your annual statement don’t reflect these reductions. </a:t>
            </a:r>
          </a:p>
          <a:p>
            <a:pPr eaLnBrk="1" hangingPunct="1">
              <a:spcBef>
                <a:spcPct val="0"/>
              </a:spcBef>
            </a:pPr>
            <a:endParaRPr lang="en-US" altLang="en-US"/>
          </a:p>
          <a:p>
            <a:pPr eaLnBrk="1" hangingPunct="1">
              <a:spcBef>
                <a:spcPct val="0"/>
              </a:spcBef>
            </a:pPr>
            <a:r>
              <a:rPr lang="en-US" altLang="en-US"/>
              <a:t>You CalSTRS retirement benefit is not impacted by Social Security. However, your CalSTRS retirement benefit could be reduced if you return to work…</a:t>
            </a:r>
          </a:p>
          <a:p>
            <a:pPr eaLnBrk="1" hangingPunct="1">
              <a:spcBef>
                <a:spcPct val="0"/>
              </a:spcBef>
            </a:pPr>
            <a:r>
              <a:rPr lang="en-US" altLang="en-US" b="1"/>
              <a:t>Click. </a:t>
            </a:r>
          </a:p>
        </p:txBody>
      </p:sp>
      <p:sp>
        <p:nvSpPr>
          <p:cNvPr id="88068" name="Slide Number Placeholder 3">
            <a:extLst>
              <a:ext uri="{FF2B5EF4-FFF2-40B4-BE49-F238E27FC236}">
                <a16:creationId xmlns:a16="http://schemas.microsoft.com/office/drawing/2014/main" id="{F65BB726-1366-4FB0-B390-BF794A6EE4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1363" indent="-284163" eaLnBrk="0" hangingPunct="0">
              <a:spcBef>
                <a:spcPct val="30000"/>
              </a:spcBef>
              <a:defRPr sz="700">
                <a:solidFill>
                  <a:schemeClr val="tx1"/>
                </a:solidFill>
                <a:latin typeface="Calibri" panose="020F0502020204030204" pitchFamily="34" charset="0"/>
              </a:defRPr>
            </a:lvl2pPr>
            <a:lvl3pPr marL="1141413" indent="-227013" eaLnBrk="0" hangingPunct="0">
              <a:spcBef>
                <a:spcPct val="30000"/>
              </a:spcBef>
              <a:defRPr sz="700">
                <a:solidFill>
                  <a:schemeClr val="tx1"/>
                </a:solidFill>
                <a:latin typeface="Calibri" panose="020F0502020204030204" pitchFamily="34" charset="0"/>
              </a:defRPr>
            </a:lvl3pPr>
            <a:lvl4pPr marL="1598613" indent="-227013" eaLnBrk="0" hangingPunct="0">
              <a:spcBef>
                <a:spcPct val="30000"/>
              </a:spcBef>
              <a:defRPr sz="700">
                <a:solidFill>
                  <a:schemeClr val="tx1"/>
                </a:solidFill>
                <a:latin typeface="Calibri" panose="020F0502020204030204" pitchFamily="34" charset="0"/>
              </a:defRPr>
            </a:lvl4pPr>
            <a:lvl5pPr marL="2055813" indent="-227013" eaLnBrk="0" hangingPunct="0">
              <a:spcBef>
                <a:spcPct val="30000"/>
              </a:spcBef>
              <a:defRPr sz="700">
                <a:solidFill>
                  <a:schemeClr val="tx1"/>
                </a:solidFill>
                <a:latin typeface="Calibri" panose="020F0502020204030204" pitchFamily="34" charset="0"/>
              </a:defRPr>
            </a:lvl5pPr>
            <a:lvl6pPr marL="2513013" indent="-227013" eaLnBrk="0" fontAlgn="base" hangingPunct="0">
              <a:spcBef>
                <a:spcPct val="30000"/>
              </a:spcBef>
              <a:spcAft>
                <a:spcPct val="0"/>
              </a:spcAft>
              <a:defRPr sz="700">
                <a:solidFill>
                  <a:schemeClr val="tx1"/>
                </a:solidFill>
                <a:latin typeface="Calibri" panose="020F0502020204030204" pitchFamily="34" charset="0"/>
              </a:defRPr>
            </a:lvl6pPr>
            <a:lvl7pPr marL="2970213" indent="-227013" eaLnBrk="0" fontAlgn="base" hangingPunct="0">
              <a:spcBef>
                <a:spcPct val="30000"/>
              </a:spcBef>
              <a:spcAft>
                <a:spcPct val="0"/>
              </a:spcAft>
              <a:defRPr sz="700">
                <a:solidFill>
                  <a:schemeClr val="tx1"/>
                </a:solidFill>
                <a:latin typeface="Calibri" panose="020F0502020204030204" pitchFamily="34" charset="0"/>
              </a:defRPr>
            </a:lvl7pPr>
            <a:lvl8pPr marL="3427413" indent="-227013" eaLnBrk="0" fontAlgn="base" hangingPunct="0">
              <a:spcBef>
                <a:spcPct val="30000"/>
              </a:spcBef>
              <a:spcAft>
                <a:spcPct val="0"/>
              </a:spcAft>
              <a:defRPr sz="700">
                <a:solidFill>
                  <a:schemeClr val="tx1"/>
                </a:solidFill>
                <a:latin typeface="Calibri" panose="020F0502020204030204" pitchFamily="34" charset="0"/>
              </a:defRPr>
            </a:lvl8pPr>
            <a:lvl9pPr marL="3884613" indent="-227013"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E041AF17-F06E-45BD-9C47-4FAAF4E7D622}" type="slidenum">
              <a:rPr lang="en-US" altLang="en-US" sz="1200">
                <a:latin typeface="Arial" panose="020B0604020202020204" pitchFamily="34" charset="0"/>
              </a:rPr>
              <a:pPr eaLnBrk="1" hangingPunct="1">
                <a:spcBef>
                  <a:spcPct val="0"/>
                </a:spcBef>
              </a:pPr>
              <a:t>52</a:t>
            </a:fld>
            <a:endParaRPr lang="en-US" altLang="en-US" sz="120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D6D516AC-E295-4D06-8573-AEBF3E86B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1791AEFD-4D49-49FC-B478-4322F78B75CF}"/>
              </a:ext>
            </a:extLst>
          </p:cNvPr>
          <p:cNvSpPr>
            <a:spLocks noGrp="1"/>
          </p:cNvSpPr>
          <p:nvPr>
            <p:ph type="body" idx="1"/>
          </p:nvPr>
        </p:nvSpPr>
        <p:spPr bwMode="auto">
          <a:xfrm>
            <a:off x="685800" y="4343400"/>
            <a:ext cx="5486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 have a separation–from-service requirement where you cannot return to CalSTRS-covered employment for the first 180 calendar days of your retirement. </a:t>
            </a:r>
          </a:p>
          <a:p>
            <a:pPr eaLnBrk="1" hangingPunct="1">
              <a:spcBef>
                <a:spcPct val="0"/>
              </a:spcBef>
            </a:pPr>
            <a:endParaRPr lang="en-US" altLang="en-US"/>
          </a:p>
          <a:p>
            <a:pPr eaLnBrk="1" hangingPunct="1">
              <a:spcBef>
                <a:spcPct val="0"/>
              </a:spcBef>
            </a:pPr>
            <a:r>
              <a:rPr lang="en-US" altLang="en-US" b="1"/>
              <a:t>Click.</a:t>
            </a:r>
          </a:p>
          <a:p>
            <a:pPr eaLnBrk="1" hangingPunct="1">
              <a:spcBef>
                <a:spcPct val="0"/>
              </a:spcBef>
            </a:pPr>
            <a:r>
              <a:rPr lang="en-US" altLang="en-US"/>
              <a:t>If you return to CalSTRS-covered employment within this 180-day period, your benefits will be reduced dollar for dollar by the amount that you earned. </a:t>
            </a:r>
          </a:p>
          <a:p>
            <a:pPr eaLnBrk="1" hangingPunct="1">
              <a:spcBef>
                <a:spcPct val="0"/>
              </a:spcBef>
            </a:pPr>
            <a:endParaRPr lang="en-US" altLang="en-US"/>
          </a:p>
          <a:p>
            <a:pPr eaLnBrk="1" hangingPunct="1">
              <a:spcBef>
                <a:spcPct val="0"/>
              </a:spcBef>
            </a:pPr>
            <a:r>
              <a:rPr lang="en-US" altLang="en-US" b="1"/>
              <a:t>Click. </a:t>
            </a:r>
          </a:p>
          <a:p>
            <a:pPr eaLnBrk="1" hangingPunct="1">
              <a:spcBef>
                <a:spcPct val="0"/>
              </a:spcBef>
            </a:pPr>
            <a:r>
              <a:rPr lang="en-US" altLang="en-US"/>
              <a:t>After that 180-day waiting period you can work in CalSTRS-covered employment up to the annual postretirement earnings limit. If you exceed the annual limit, your benefit will be reduced dollar for dollar by the excess earnings. </a:t>
            </a:r>
          </a:p>
          <a:p>
            <a:pPr eaLnBrk="1" hangingPunct="1">
              <a:spcBef>
                <a:spcPct val="0"/>
              </a:spcBef>
            </a:pPr>
            <a:endParaRPr lang="en-US" altLang="en-US"/>
          </a:p>
          <a:p>
            <a:pPr eaLnBrk="1" hangingPunct="1">
              <a:spcBef>
                <a:spcPct val="0"/>
              </a:spcBef>
            </a:pPr>
            <a:r>
              <a:rPr lang="en-US" altLang="en-US"/>
              <a:t>The limit spans each fiscal year. There is a space for your to note the current limit on your handout for reference. The limit is $__________ for  __________/__________.</a:t>
            </a:r>
          </a:p>
          <a:p>
            <a:pPr eaLnBrk="1" hangingPunct="1">
              <a:spcBef>
                <a:spcPct val="0"/>
              </a:spcBef>
            </a:pPr>
            <a:r>
              <a:rPr lang="en-US" altLang="en-US"/>
              <a:t>The limit only applies to CalSTRS-covered employment. If you return to work, track your gross earnings to avoid exceeding the limit. </a:t>
            </a:r>
          </a:p>
          <a:p>
            <a:pPr eaLnBrk="1" hangingPunct="1">
              <a:spcBef>
                <a:spcPct val="0"/>
              </a:spcBef>
            </a:pPr>
            <a:endParaRPr lang="en-US" altLang="en-US"/>
          </a:p>
          <a:p>
            <a:pPr eaLnBrk="1" hangingPunct="1">
              <a:spcBef>
                <a:spcPct val="0"/>
              </a:spcBef>
            </a:pPr>
            <a:r>
              <a:rPr lang="en-US" altLang="en-US"/>
              <a:t>** One other important piece of information regarding working in retirement: Members who return to CalSTRS-covered employment after the waiting period can begin contributing to a Pension2 account. **</a:t>
            </a:r>
          </a:p>
          <a:p>
            <a:pPr eaLnBrk="1" hangingPunct="1">
              <a:spcBef>
                <a:spcPct val="0"/>
              </a:spcBef>
            </a:pPr>
            <a:endParaRPr lang="en-US" altLang="en-US"/>
          </a:p>
          <a:p>
            <a:pPr eaLnBrk="1" hangingPunct="1">
              <a:spcBef>
                <a:spcPct val="0"/>
              </a:spcBef>
            </a:pPr>
            <a:r>
              <a:rPr lang="en-US" altLang="en-US"/>
              <a:t>Now, let’s talk about protecting your benefits…</a:t>
            </a:r>
          </a:p>
          <a:p>
            <a:pPr eaLnBrk="1" hangingPunct="1">
              <a:spcBef>
                <a:spcPct val="0"/>
              </a:spcBef>
            </a:pPr>
            <a:r>
              <a:rPr lang="en-US" altLang="en-US" b="1"/>
              <a:t>Click. </a:t>
            </a:r>
          </a:p>
        </p:txBody>
      </p:sp>
      <p:sp>
        <p:nvSpPr>
          <p:cNvPr id="89092" name="Slide Number Placeholder 3">
            <a:extLst>
              <a:ext uri="{FF2B5EF4-FFF2-40B4-BE49-F238E27FC236}">
                <a16:creationId xmlns:a16="http://schemas.microsoft.com/office/drawing/2014/main" id="{C50E5369-9E18-40EF-B5EE-AD6011F492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9CF5DE0A-873A-4BB8-BE98-9FD014CF4796}" type="slidenum">
              <a:rPr lang="en-US" altLang="en-US" sz="1200">
                <a:latin typeface="Arial" panose="020B0604020202020204" pitchFamily="34" charset="0"/>
              </a:rPr>
              <a:pPr eaLnBrk="1" hangingPunct="1">
                <a:spcBef>
                  <a:spcPct val="0"/>
                </a:spcBef>
              </a:pPr>
              <a:t>53</a:t>
            </a:fld>
            <a:endParaRPr lang="en-US" altLang="en-US" sz="120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30201FAA-DB06-4199-A262-308B403E52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FED947E8-7037-4FE9-B3E5-799DC02D3E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 will receive an annual benefit adjustment each September after the one-year anniversary of your retirement. </a:t>
            </a:r>
          </a:p>
          <a:p>
            <a:pPr eaLnBrk="1" hangingPunct="1">
              <a:spcBef>
                <a:spcPct val="0"/>
              </a:spcBef>
            </a:pPr>
            <a:endParaRPr lang="en-US" altLang="en-US" dirty="0"/>
          </a:p>
          <a:p>
            <a:pPr eaLnBrk="1" hangingPunct="1">
              <a:spcBef>
                <a:spcPct val="0"/>
              </a:spcBef>
            </a:pPr>
            <a:r>
              <a:rPr lang="en-US" altLang="en-US" dirty="0"/>
              <a:t>This annual benefit adjustment is an increase equal to 2% of your initial retirement benefit. </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If Jake were to retire at 63 with his Member-Only Benefit of $3375 we would multiply that amount by 2% to get an annual benefit adjustment of $68. Jake’s benefit will increase by $68 each September for the rest of his life.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The annual benefit adjustment is not a cost-of-living adjustment since it’s not based on inflation or compounded. One of the ways we protect your benefits from inflation is through a supplemental benefit…</a:t>
            </a:r>
          </a:p>
          <a:p>
            <a:pPr eaLnBrk="1" hangingPunct="1">
              <a:spcBef>
                <a:spcPct val="0"/>
              </a:spcBef>
            </a:pPr>
            <a:r>
              <a:rPr lang="en-US" altLang="en-US" b="1" dirty="0"/>
              <a:t>Click.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90116" name="Slide Number Placeholder 3">
            <a:extLst>
              <a:ext uri="{FF2B5EF4-FFF2-40B4-BE49-F238E27FC236}">
                <a16:creationId xmlns:a16="http://schemas.microsoft.com/office/drawing/2014/main" id="{B5908FE3-B2C8-412B-813F-7658A24BB2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F498F7B3-73BE-46BB-9960-D6EE2781F645}" type="slidenum">
              <a:rPr lang="en-US" altLang="en-US" sz="1200">
                <a:latin typeface="Arial" panose="020B0604020202020204" pitchFamily="34" charset="0"/>
              </a:rPr>
              <a:pPr eaLnBrk="1" hangingPunct="1">
                <a:spcBef>
                  <a:spcPct val="0"/>
                </a:spcBef>
              </a:pPr>
              <a:t>55</a:t>
            </a:fld>
            <a:endParaRPr lang="en-US" altLang="en-US" sz="120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1AF2E50-0E47-431B-88E1-90F5D8FF54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E608D9BF-6028-4CD1-BA40-A5F3BEFC86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Inflation and rising prices can erode the purchasing power of your benefit. </a:t>
            </a:r>
          </a:p>
          <a:p>
            <a:pPr eaLnBrk="1" hangingPunct="1">
              <a:spcBef>
                <a:spcPct val="0"/>
              </a:spcBef>
            </a:pPr>
            <a:endParaRPr lang="en-US" altLang="en-US" dirty="0"/>
          </a:p>
          <a:p>
            <a:pPr eaLnBrk="1" hangingPunct="1">
              <a:spcBef>
                <a:spcPct val="0"/>
              </a:spcBef>
            </a:pPr>
            <a:r>
              <a:rPr lang="en-US" altLang="en-US" dirty="0"/>
              <a:t>Your annual benefit adjustment can help alleviate some of this but might not be enough as time goes on…</a:t>
            </a:r>
          </a:p>
          <a:p>
            <a:pPr eaLnBrk="1" hangingPunct="1">
              <a:spcBef>
                <a:spcPct val="0"/>
              </a:spcBef>
            </a:pPr>
            <a:endParaRPr lang="en-US" altLang="en-US" dirty="0"/>
          </a:p>
          <a:p>
            <a:pPr eaLnBrk="1" hangingPunct="1">
              <a:spcBef>
                <a:spcPct val="0"/>
              </a:spcBef>
            </a:pPr>
            <a:r>
              <a:rPr lang="en-US" altLang="en-US" b="1" dirty="0"/>
              <a:t>Click. </a:t>
            </a:r>
          </a:p>
        </p:txBody>
      </p:sp>
      <p:sp>
        <p:nvSpPr>
          <p:cNvPr id="91140" name="Slide Number Placeholder 3">
            <a:extLst>
              <a:ext uri="{FF2B5EF4-FFF2-40B4-BE49-F238E27FC236}">
                <a16:creationId xmlns:a16="http://schemas.microsoft.com/office/drawing/2014/main" id="{629714FA-1D17-4CA0-A620-64D55BE906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38DF9CE2-AA16-409A-861F-D9F2F9A587D2}" type="slidenum">
              <a:rPr lang="en-US" altLang="en-US" sz="1200">
                <a:latin typeface="Arial" panose="020B0604020202020204" pitchFamily="34" charset="0"/>
              </a:rPr>
              <a:pPr eaLnBrk="1" hangingPunct="1">
                <a:spcBef>
                  <a:spcPct val="0"/>
                </a:spcBef>
              </a:pPr>
              <a:t>56</a:t>
            </a:fld>
            <a:endParaRPr lang="en-US" altLang="en-US" sz="1200">
              <a:latin typeface="Arial" panose="020B0604020202020204" pitchFamily="34" charset="0"/>
            </a:endParaRPr>
          </a:p>
        </p:txBody>
      </p:sp>
    </p:spTree>
    <p:extLst>
      <p:ext uri="{BB962C8B-B14F-4D97-AF65-F5344CB8AC3E}">
        <p14:creationId xmlns:p14="http://schemas.microsoft.com/office/powerpoint/2010/main" val="3614524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1AF2E50-0E47-431B-88E1-90F5D8FF54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E608D9BF-6028-4CD1-BA40-A5F3BEFC86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the purchasing power of your current benefit ever falls below 85% of the purchasing power of your initial benefit, before annual benefit adjustments, we will issue you a supplemental benefit to restore your benefit to the 85% purchasing power mark. </a:t>
            </a:r>
          </a:p>
          <a:p>
            <a:pPr eaLnBrk="1" hangingPunct="1">
              <a:spcBef>
                <a:spcPct val="0"/>
              </a:spcBef>
            </a:pPr>
            <a:endParaRPr lang="en-US" altLang="en-US" dirty="0"/>
          </a:p>
          <a:p>
            <a:pPr eaLnBrk="1" hangingPunct="1">
              <a:spcBef>
                <a:spcPct val="0"/>
              </a:spcBef>
            </a:pPr>
            <a:r>
              <a:rPr lang="en-US" altLang="en-US" dirty="0"/>
              <a:t>You can learn more about purchasing power protection and the calculation in the </a:t>
            </a:r>
            <a:r>
              <a:rPr lang="en-US" altLang="en-US" i="1" dirty="0"/>
              <a:t>Benefit Improvement </a:t>
            </a:r>
            <a:r>
              <a:rPr lang="en-US" altLang="en-US" dirty="0"/>
              <a:t>booklet on CalSTRS.com.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You can also learn more about inflation and protecting income in our Financial Awareness Workshop series…</a:t>
            </a:r>
          </a:p>
          <a:p>
            <a:pPr eaLnBrk="1" hangingPunct="1">
              <a:spcBef>
                <a:spcPct val="0"/>
              </a:spcBef>
            </a:pPr>
            <a:r>
              <a:rPr lang="en-US" altLang="en-US" b="1" dirty="0"/>
              <a:t>Click. </a:t>
            </a:r>
          </a:p>
          <a:p>
            <a:pPr eaLnBrk="1" hangingPunct="1">
              <a:spcBef>
                <a:spcPct val="0"/>
              </a:spcBef>
            </a:pPr>
            <a:endParaRPr lang="en-US" altLang="en-US" dirty="0"/>
          </a:p>
        </p:txBody>
      </p:sp>
      <p:sp>
        <p:nvSpPr>
          <p:cNvPr id="91140" name="Slide Number Placeholder 3">
            <a:extLst>
              <a:ext uri="{FF2B5EF4-FFF2-40B4-BE49-F238E27FC236}">
                <a16:creationId xmlns:a16="http://schemas.microsoft.com/office/drawing/2014/main" id="{629714FA-1D17-4CA0-A620-64D55BE906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38DF9CE2-AA16-409A-861F-D9F2F9A587D2}" type="slidenum">
              <a:rPr lang="en-US" altLang="en-US" sz="1200">
                <a:latin typeface="Arial" panose="020B0604020202020204" pitchFamily="34" charset="0"/>
              </a:rPr>
              <a:pPr eaLnBrk="1" hangingPunct="1">
                <a:spcBef>
                  <a:spcPct val="0"/>
                </a:spcBef>
              </a:pPr>
              <a:t>57</a:t>
            </a:fld>
            <a:endParaRPr lang="en-US" altLang="en-US" sz="120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9F287CA0-0A23-4B3E-8F61-A4319C31FD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ED489A67-CE6A-4351-B35C-91D9175D9B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are three separate workshops in the series that can be beneficial at any time throughout your career.  </a:t>
            </a:r>
          </a:p>
          <a:p>
            <a:pPr eaLnBrk="1" hangingPunct="1">
              <a:spcBef>
                <a:spcPct val="0"/>
              </a:spcBef>
            </a:pPr>
            <a:endParaRPr lang="en-US" altLang="en-US" b="1" dirty="0"/>
          </a:p>
          <a:p>
            <a:pPr eaLnBrk="1" hangingPunct="1">
              <a:spcBef>
                <a:spcPct val="0"/>
              </a:spcBef>
            </a:pPr>
            <a:r>
              <a:rPr lang="en-US" altLang="en-US" dirty="0"/>
              <a:t>Save for Your Future focuses on creating budgets, saving and investing, and managing credit and debt. </a:t>
            </a:r>
          </a:p>
          <a:p>
            <a:pPr eaLnBrk="1" hangingPunct="1">
              <a:spcBef>
                <a:spcPct val="0"/>
              </a:spcBef>
            </a:pPr>
            <a:endParaRPr lang="en-US" altLang="en-US" b="1" dirty="0"/>
          </a:p>
          <a:p>
            <a:pPr eaLnBrk="1" hangingPunct="1">
              <a:spcBef>
                <a:spcPct val="0"/>
              </a:spcBef>
            </a:pPr>
            <a:r>
              <a:rPr lang="en-US" altLang="en-US" dirty="0"/>
              <a:t>Plan for Your Future focuses on reaching the retirement lifestyle you want by planning your expenses and income and how to overcome obstacles.</a:t>
            </a:r>
          </a:p>
          <a:p>
            <a:pPr eaLnBrk="1" hangingPunct="1">
              <a:spcBef>
                <a:spcPct val="0"/>
              </a:spcBef>
            </a:pPr>
            <a:endParaRPr lang="en-US" altLang="en-US" b="1" dirty="0"/>
          </a:p>
          <a:p>
            <a:pPr eaLnBrk="1" hangingPunct="1">
              <a:spcBef>
                <a:spcPct val="0"/>
              </a:spcBef>
            </a:pPr>
            <a:r>
              <a:rPr lang="en-US" altLang="en-US" dirty="0"/>
              <a:t>Protect your Future focuses on retirement distributions and maximizing and protecting your additional income sources.</a:t>
            </a:r>
          </a:p>
          <a:p>
            <a:pPr eaLnBrk="1" hangingPunct="1">
              <a:spcBef>
                <a:spcPct val="0"/>
              </a:spcBef>
            </a:pPr>
            <a:endParaRPr lang="en-US" altLang="en-US" dirty="0"/>
          </a:p>
          <a:p>
            <a:pPr eaLnBrk="1" hangingPunct="1">
              <a:spcBef>
                <a:spcPct val="0"/>
              </a:spcBef>
            </a:pPr>
            <a:r>
              <a:rPr lang="en-US" altLang="en-US" dirty="0"/>
              <a:t>You can find and register for a workshop near you at CalSTRS.com/workshops.</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Once you’re closer to retirement, contact your local CalSTRS office or visit </a:t>
            </a:r>
            <a:r>
              <a:rPr lang="en-US" altLang="en-US" i="1" dirty="0" err="1"/>
              <a:t>my</a:t>
            </a:r>
            <a:r>
              <a:rPr lang="en-US" altLang="en-US" dirty="0" err="1"/>
              <a:t>CalsTRS</a:t>
            </a:r>
            <a:r>
              <a:rPr lang="en-US" altLang="en-US" dirty="0"/>
              <a:t> to schedule a CalSTRS and Your Retirement session…</a:t>
            </a:r>
          </a:p>
          <a:p>
            <a:pPr eaLnBrk="1" hangingPunct="1">
              <a:spcBef>
                <a:spcPct val="0"/>
              </a:spcBef>
            </a:pPr>
            <a:r>
              <a:rPr lang="en-US" altLang="en-US" b="1" dirty="0"/>
              <a:t>Click. </a:t>
            </a:r>
          </a:p>
          <a:p>
            <a:pPr eaLnBrk="1" hangingPunct="1">
              <a:spcBef>
                <a:spcPct val="0"/>
              </a:spcBef>
            </a:pPr>
            <a:endParaRPr lang="en-US" altLang="en-US" dirty="0"/>
          </a:p>
        </p:txBody>
      </p:sp>
      <p:sp>
        <p:nvSpPr>
          <p:cNvPr id="92164" name="Slide Number Placeholder 3">
            <a:extLst>
              <a:ext uri="{FF2B5EF4-FFF2-40B4-BE49-F238E27FC236}">
                <a16:creationId xmlns:a16="http://schemas.microsoft.com/office/drawing/2014/main" id="{5418A272-D9EB-43EF-B1F1-66ADE3F676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3AAC1C2C-E2E7-4DD2-96B7-26FD257EC93E}" type="slidenum">
              <a:rPr lang="en-US" altLang="en-US" sz="1200">
                <a:latin typeface="Arial" panose="020B0604020202020204" pitchFamily="34" charset="0"/>
              </a:rPr>
              <a:pPr eaLnBrk="1" hangingPunct="1">
                <a:spcBef>
                  <a:spcPct val="0"/>
                </a:spcBef>
              </a:pPr>
              <a:t>59</a:t>
            </a:fld>
            <a:endParaRPr lang="en-US" altLang="en-US" sz="120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B589AB25-C935-4828-A5BE-AD126AFDBF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EE31C4BA-24AE-427A-B941-5C6F5198D4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CalSTRS benefits specialist will provide personalized estimates including how electing an option would impact your benefit and review the application process and some of the other considerations we’ve touched on today. </a:t>
            </a:r>
          </a:p>
          <a:p>
            <a:pPr eaLnBrk="1" hangingPunct="1">
              <a:spcBef>
                <a:spcPct val="0"/>
              </a:spcBef>
            </a:pPr>
            <a:endParaRPr lang="en-US" altLang="en-US"/>
          </a:p>
          <a:p>
            <a:pPr eaLnBrk="1" hangingPunct="1">
              <a:spcBef>
                <a:spcPct val="0"/>
              </a:spcBef>
            </a:pPr>
            <a:r>
              <a:rPr lang="en-US" altLang="en-US"/>
              <a:t>Keep in mind these small group setting consist of no more than 10 educators. Learning in this setting allows you to benefit from the questions your peers are asking that you might not have considered or thought of yourself. </a:t>
            </a:r>
          </a:p>
          <a:p>
            <a:pPr eaLnBrk="1" hangingPunct="1">
              <a:spcBef>
                <a:spcPct val="0"/>
              </a:spcBef>
            </a:pPr>
            <a:endParaRPr lang="en-US" altLang="en-US"/>
          </a:p>
          <a:p>
            <a:pPr eaLnBrk="1" hangingPunct="1">
              <a:spcBef>
                <a:spcPct val="0"/>
              </a:spcBef>
            </a:pPr>
            <a:r>
              <a:rPr lang="en-US" altLang="en-US"/>
              <a:t>Attend a session when you’re ready to retire or interested in electing an option. In the meantime you’re </a:t>
            </a:r>
            <a:r>
              <a:rPr lang="en-US" altLang="en-US" i="1"/>
              <a:t>Retirement Progress Report </a:t>
            </a:r>
            <a:r>
              <a:rPr lang="en-US" altLang="en-US"/>
              <a:t>will contain personalized Defined Benefit and Defined Benefit Supplement estimates once you reach age 45. You can also use the </a:t>
            </a:r>
            <a:r>
              <a:rPr lang="en-US" altLang="en-US" i="1"/>
              <a:t>Retirement Benefits Calculator </a:t>
            </a:r>
            <a:r>
              <a:rPr lang="en-US" altLang="en-US"/>
              <a:t>on CalSTRS.com to generate estimates for additional scenarios.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Remember, CalSTRS.com and </a:t>
            </a:r>
            <a:r>
              <a:rPr lang="en-US" altLang="en-US" i="1"/>
              <a:t>my</a:t>
            </a:r>
            <a:r>
              <a:rPr lang="en-US" altLang="en-US"/>
              <a:t>CalsTRS are your greatest resources and are available to you 24/7…</a:t>
            </a:r>
          </a:p>
          <a:p>
            <a:pPr eaLnBrk="1" hangingPunct="1">
              <a:spcBef>
                <a:spcPct val="0"/>
              </a:spcBef>
            </a:pPr>
            <a:r>
              <a:rPr lang="en-US" altLang="en-US" b="1"/>
              <a:t>Click. </a:t>
            </a:r>
          </a:p>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ABAF0DAC-10EF-4B46-BA7C-DCA09C3586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891EA916-1AC2-4B2C-85B9-D05678AF3584}" type="slidenum">
              <a:rPr lang="en-US" altLang="en-US" sz="1200">
                <a:latin typeface="Arial" panose="020B0604020202020204" pitchFamily="34" charset="0"/>
              </a:rPr>
              <a:pPr eaLnBrk="1" hangingPunct="1">
                <a:spcBef>
                  <a:spcPct val="0"/>
                </a:spcBef>
              </a:pPr>
              <a:t>60</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E78E8C8-4B45-40EF-A738-27357B0771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54FB191-DF51-4B11-AE8F-5DC6BD972B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err="1"/>
              <a:t>my</a:t>
            </a:r>
            <a:r>
              <a:rPr lang="en-US" altLang="en-US" dirty="0" err="1"/>
              <a:t>CalSTRS</a:t>
            </a:r>
            <a:r>
              <a:rPr lang="en-US" altLang="en-US" dirty="0"/>
              <a:t> provides online access to your CalSTRS accounts and information 24/7. </a:t>
            </a:r>
          </a:p>
          <a:p>
            <a:pPr eaLnBrk="1" hangingPunct="1">
              <a:spcBef>
                <a:spcPct val="0"/>
              </a:spcBef>
            </a:pPr>
            <a:endParaRPr lang="en-US" altLang="en-US" dirty="0"/>
          </a:p>
          <a:p>
            <a:pPr eaLnBrk="1" hangingPunct="1">
              <a:spcBef>
                <a:spcPct val="0"/>
              </a:spcBef>
            </a:pPr>
            <a:r>
              <a:rPr lang="en-US" altLang="en-US" dirty="0"/>
              <a:t>Register for an account and update your contact information and preferences for receiving information from us if you haven’t done so already. With the environment in mind, we default to electronic communication but you can always request to receive hard copies of information by mail. </a:t>
            </a:r>
          </a:p>
          <a:p>
            <a:pPr eaLnBrk="1" hangingPunct="1">
              <a:spcBef>
                <a:spcPct val="0"/>
              </a:spcBef>
            </a:pPr>
            <a:endParaRPr lang="en-US" altLang="en-US" dirty="0"/>
          </a:p>
          <a:p>
            <a:pPr eaLnBrk="1" hangingPunct="1">
              <a:spcBef>
                <a:spcPct val="0"/>
              </a:spcBef>
            </a:pPr>
            <a:r>
              <a:rPr lang="en-US" altLang="en-US" dirty="0"/>
              <a:t>With </a:t>
            </a:r>
            <a:r>
              <a:rPr lang="en-US" altLang="en-US" i="1" dirty="0" err="1"/>
              <a:t>my</a:t>
            </a:r>
            <a:r>
              <a:rPr lang="en-US" altLang="en-US" dirty="0" err="1"/>
              <a:t>CalSTRS</a:t>
            </a:r>
            <a:r>
              <a:rPr lang="en-US" altLang="en-US" dirty="0"/>
              <a:t> you can also submit forms and send and receive online messages with a CalSTRS representative. The nice thing about this feature is that the electronic copies are archived in your account for future reference if you need them. </a:t>
            </a:r>
          </a:p>
          <a:p>
            <a:pPr eaLnBrk="1" hangingPunct="1">
              <a:spcBef>
                <a:spcPct val="0"/>
              </a:spcBef>
            </a:pPr>
            <a:endParaRPr lang="en-US" altLang="en-US" dirty="0"/>
          </a:p>
          <a:p>
            <a:pPr eaLnBrk="1" hangingPunct="1">
              <a:spcBef>
                <a:spcPct val="0"/>
              </a:spcBef>
            </a:pPr>
            <a:r>
              <a:rPr lang="en-US" altLang="en-US" dirty="0"/>
              <a:t>Another valuable resource is CalSTRS.com…</a:t>
            </a:r>
          </a:p>
          <a:p>
            <a:pPr eaLnBrk="1" hangingPunct="1">
              <a:spcBef>
                <a:spcPct val="0"/>
              </a:spcBef>
            </a:pPr>
            <a:r>
              <a:rPr lang="en-US" altLang="en-US" b="1" dirty="0"/>
              <a:t>Click. </a:t>
            </a:r>
          </a:p>
        </p:txBody>
      </p:sp>
      <p:sp>
        <p:nvSpPr>
          <p:cNvPr id="54276" name="Slide Number Placeholder 3">
            <a:extLst>
              <a:ext uri="{FF2B5EF4-FFF2-40B4-BE49-F238E27FC236}">
                <a16:creationId xmlns:a16="http://schemas.microsoft.com/office/drawing/2014/main" id="{B660E556-6AC5-4F79-80DD-A6E9A54D36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5350C4C9-AE9F-480D-982A-42B3459AACF8}" type="slidenum">
              <a:rPr lang="en-US" altLang="en-US" sz="1200">
                <a:latin typeface="Arial" panose="020B0604020202020204" pitchFamily="34" charset="0"/>
              </a:rPr>
              <a:pPr eaLnBrk="1" hangingPunct="1">
                <a:spcBef>
                  <a:spcPct val="0"/>
                </a:spcBef>
              </a:pPr>
              <a:t>7</a:t>
            </a:fld>
            <a:endParaRPr lang="en-US" altLang="en-US" sz="120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3C2D8A7-DDB1-44D7-8AA4-0E7875E407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37CB4EB8-DA0A-40AA-BD0E-0F54A3ACB6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 can’t find information you’re looking for send us an online message through </a:t>
            </a:r>
            <a:r>
              <a:rPr lang="en-US" altLang="en-US" i="1"/>
              <a:t>my</a:t>
            </a:r>
            <a:r>
              <a:rPr lang="en-US" altLang="en-US"/>
              <a:t>CalSTRS or call us at 800-228-5453, weekdays from 7 a.m. to 6 p.m.</a:t>
            </a:r>
          </a:p>
          <a:p>
            <a:pPr eaLnBrk="1" hangingPunct="1">
              <a:spcBef>
                <a:spcPct val="0"/>
              </a:spcBef>
            </a:pPr>
            <a:endParaRPr lang="en-US" altLang="en-US"/>
          </a:p>
          <a:p>
            <a:pPr eaLnBrk="1" hangingPunct="1">
              <a:spcBef>
                <a:spcPct val="0"/>
              </a:spcBef>
            </a:pPr>
            <a:r>
              <a:rPr lang="en-US" altLang="en-US"/>
              <a:t>Are there any questions?</a:t>
            </a:r>
          </a:p>
          <a:p>
            <a:pPr eaLnBrk="1" hangingPunct="1">
              <a:spcBef>
                <a:spcPct val="0"/>
              </a:spcBef>
            </a:pPr>
            <a:endParaRPr lang="en-US" altLang="en-US"/>
          </a:p>
          <a:p>
            <a:pPr eaLnBrk="1" hangingPunct="1">
              <a:spcBef>
                <a:spcPct val="0"/>
              </a:spcBef>
            </a:pPr>
            <a:r>
              <a:rPr lang="en-US" altLang="en-US"/>
              <a:t>(Provide time for questions)</a:t>
            </a:r>
          </a:p>
          <a:p>
            <a:pPr eaLnBrk="1" hangingPunct="1">
              <a:spcBef>
                <a:spcPct val="0"/>
              </a:spcBef>
            </a:pPr>
            <a:endParaRPr lang="en-US" altLang="en-US"/>
          </a:p>
          <a:p>
            <a:pPr eaLnBrk="1" hangingPunct="1">
              <a:spcBef>
                <a:spcPct val="0"/>
              </a:spcBef>
            </a:pPr>
            <a:r>
              <a:rPr lang="en-US" altLang="en-US"/>
              <a:t>Thanks for attending! We welcome your feedback. Please look for a short survey in your email inbox about today’s session in the next few weeks. </a:t>
            </a:r>
          </a:p>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6EEA9605-CA6B-4DE9-BFE8-37C5B4C379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5F3A311F-9D55-41A2-964B-5E72C51B498F}" type="slidenum">
              <a:rPr lang="en-US" altLang="en-US" sz="1200">
                <a:latin typeface="Arial" panose="020B0604020202020204" pitchFamily="34" charset="0"/>
              </a:rPr>
              <a:pPr eaLnBrk="1" hangingPunct="1">
                <a:spcBef>
                  <a:spcPct val="0"/>
                </a:spcBef>
              </a:pPr>
              <a:t>61</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A40356D-913C-41F6-AD1D-80816CF3B2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FAF172C8-B76F-45B4-84B9-F3717BF5D7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Your </a:t>
            </a:r>
            <a:r>
              <a:rPr lang="en-US" altLang="en-US" i="1" dirty="0"/>
              <a:t>Retirement Progress Report </a:t>
            </a:r>
            <a:r>
              <a:rPr lang="en-US" altLang="en-US" dirty="0"/>
              <a:t>is your annual statement that summarizes your information for the prior school year. </a:t>
            </a:r>
          </a:p>
          <a:p>
            <a:pPr eaLnBrk="1" hangingPunct="1">
              <a:spcBef>
                <a:spcPct val="0"/>
              </a:spcBef>
            </a:pPr>
            <a:endParaRPr lang="en-US" altLang="en-US" dirty="0"/>
          </a:p>
          <a:p>
            <a:pPr eaLnBrk="1" hangingPunct="1">
              <a:spcBef>
                <a:spcPct val="0"/>
              </a:spcBef>
            </a:pPr>
            <a:r>
              <a:rPr lang="en-US" altLang="en-US" dirty="0"/>
              <a:t>It includes information about your membership and benefits, service credit and account balances and even information reported by your employer. </a:t>
            </a:r>
          </a:p>
          <a:p>
            <a:pPr eaLnBrk="1" hangingPunct="1">
              <a:spcBef>
                <a:spcPct val="0"/>
              </a:spcBef>
            </a:pPr>
            <a:endParaRPr lang="en-US" altLang="en-US" dirty="0"/>
          </a:p>
          <a:p>
            <a:pPr eaLnBrk="1" hangingPunct="1">
              <a:spcBef>
                <a:spcPct val="0"/>
              </a:spcBef>
            </a:pPr>
            <a:r>
              <a:rPr lang="en-US" altLang="en-US" dirty="0"/>
              <a:t>Since we use information reported by your employer to calculate your benefit, it’s important to review your report each year and contact your employer directly regarding any discrepancies so they can be corrected. </a:t>
            </a:r>
          </a:p>
          <a:p>
            <a:pPr eaLnBrk="1" hangingPunct="1">
              <a:spcBef>
                <a:spcPct val="0"/>
              </a:spcBef>
            </a:pPr>
            <a:endParaRPr lang="en-US" altLang="en-US" dirty="0"/>
          </a:p>
          <a:p>
            <a:pPr eaLnBrk="1" hangingPunct="1">
              <a:spcBef>
                <a:spcPct val="0"/>
              </a:spcBef>
            </a:pPr>
            <a:r>
              <a:rPr lang="en-US" altLang="en-US" dirty="0"/>
              <a:t>Your report will include personalized estimates based on information on file beginning at age 45.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Your </a:t>
            </a:r>
            <a:r>
              <a:rPr lang="en-US" altLang="en-US" i="1" dirty="0"/>
              <a:t>Retirement Progress Report </a:t>
            </a:r>
            <a:r>
              <a:rPr lang="en-US" altLang="en-US" dirty="0"/>
              <a:t>is available on </a:t>
            </a:r>
            <a:r>
              <a:rPr lang="en-US" altLang="en-US" i="1" dirty="0" err="1"/>
              <a:t>my</a:t>
            </a:r>
            <a:r>
              <a:rPr lang="en-US" altLang="en-US" dirty="0" err="1"/>
              <a:t>CalSTRS</a:t>
            </a:r>
            <a:r>
              <a:rPr lang="en-US" altLang="en-US" dirty="0"/>
              <a:t> each September…</a:t>
            </a:r>
          </a:p>
          <a:p>
            <a:pPr eaLnBrk="1" hangingPunct="1">
              <a:spcBef>
                <a:spcPct val="0"/>
              </a:spcBef>
            </a:pPr>
            <a:r>
              <a:rPr lang="en-US" altLang="en-US" b="1" dirty="0"/>
              <a:t>Click. </a:t>
            </a:r>
          </a:p>
        </p:txBody>
      </p:sp>
      <p:sp>
        <p:nvSpPr>
          <p:cNvPr id="55300" name="Slide Number Placeholder 3">
            <a:extLst>
              <a:ext uri="{FF2B5EF4-FFF2-40B4-BE49-F238E27FC236}">
                <a16:creationId xmlns:a16="http://schemas.microsoft.com/office/drawing/2014/main" id="{B3D8E008-82DD-46FC-85BF-11DD4F0563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BEA94879-95BA-48C9-AE1D-87BCA4544556}" type="slidenum">
              <a:rPr lang="en-US" altLang="en-US" sz="1200">
                <a:latin typeface="Arial" panose="020B0604020202020204" pitchFamily="34" charset="0"/>
              </a:rPr>
              <a:pPr eaLnBrk="1" hangingPunct="1">
                <a:spcBef>
                  <a:spcPct val="0"/>
                </a:spcBef>
              </a:pPr>
              <a:t>8</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4AA0108-23C6-47E3-AE0E-8B260518EC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A0871D4-B164-4EC0-A5FC-35A102780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minimum requirements for a service retirement benefit are age 55 with five years of service credit.</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If you’re a CalSTRS 2% at 60 member, you can retire as early as age 50 with 30 years of service credit.</a:t>
            </a:r>
          </a:p>
          <a:p>
            <a:pPr eaLnBrk="1" hangingPunct="1">
              <a:spcBef>
                <a:spcPct val="0"/>
              </a:spcBef>
            </a:pPr>
            <a:endParaRPr lang="en-US" altLang="en-US" dirty="0"/>
          </a:p>
          <a:p>
            <a:pPr eaLnBrk="1" hangingPunct="1">
              <a:spcBef>
                <a:spcPct val="0"/>
              </a:spcBef>
            </a:pPr>
            <a:r>
              <a:rPr lang="en-US" altLang="en-US" b="1" dirty="0"/>
              <a:t>Click. </a:t>
            </a:r>
          </a:p>
          <a:p>
            <a:pPr eaLnBrk="1" hangingPunct="1">
              <a:spcBef>
                <a:spcPct val="0"/>
              </a:spcBef>
            </a:pPr>
            <a:r>
              <a:rPr lang="en-US" altLang="en-US" dirty="0"/>
              <a:t>If you have fewer than five years of service credit you can retire at age 55 if you retire concurrently with certain other public retirement systems in California such as CalPERS. </a:t>
            </a:r>
          </a:p>
          <a:p>
            <a:pPr eaLnBrk="1" hangingPunct="1">
              <a:spcBef>
                <a:spcPct val="0"/>
              </a:spcBef>
            </a:pPr>
            <a:endParaRPr lang="en-US" altLang="en-US" dirty="0"/>
          </a:p>
          <a:p>
            <a:pPr eaLnBrk="1" hangingPunct="1">
              <a:spcBef>
                <a:spcPct val="0"/>
              </a:spcBef>
            </a:pPr>
            <a:r>
              <a:rPr lang="en-US" altLang="en-US" dirty="0"/>
              <a:t>You can read more about concurrent retirement and eligibility in the retirement guide. </a:t>
            </a:r>
          </a:p>
          <a:p>
            <a:pPr eaLnBrk="1" hangingPunct="1">
              <a:spcBef>
                <a:spcPct val="0"/>
              </a:spcBef>
            </a:pPr>
            <a:endParaRPr lang="en-US" altLang="en-US" dirty="0"/>
          </a:p>
          <a:p>
            <a:pPr eaLnBrk="1" hangingPunct="1">
              <a:spcBef>
                <a:spcPct val="0"/>
              </a:spcBef>
            </a:pPr>
            <a:r>
              <a:rPr lang="en-US" altLang="en-US" dirty="0"/>
              <a:t>Once you’re eligible to retire, your retirement date can be as early as the day following your last day of work or paid leave…</a:t>
            </a:r>
          </a:p>
          <a:p>
            <a:pPr eaLnBrk="1" hangingPunct="1">
              <a:spcBef>
                <a:spcPct val="0"/>
              </a:spcBef>
            </a:pPr>
            <a:r>
              <a:rPr lang="en-US" altLang="en-US" b="1" dirty="0"/>
              <a:t>Click. </a:t>
            </a:r>
          </a:p>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3650B8BD-F212-42F8-ACDE-24966897A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FE0A717D-010F-42C7-AA86-71BC54672472}" type="slidenum">
              <a:rPr lang="en-US" altLang="en-US" sz="1200">
                <a:latin typeface="Arial" panose="020B0604020202020204" pitchFamily="34" charset="0"/>
              </a:rPr>
              <a:pPr eaLnBrk="1" hangingPunct="1">
                <a:spcBef>
                  <a:spcPct val="0"/>
                </a:spcBef>
              </a:pPr>
              <a:t>10</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1D191522-68E7-4C25-B8CB-F990256A5F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2B1549C1-4623-4D67-8949-550014290A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are several other factors that may help you determine when to retire. </a:t>
            </a:r>
          </a:p>
          <a:p>
            <a:pPr eaLnBrk="1" hangingPunct="1">
              <a:spcBef>
                <a:spcPct val="0"/>
              </a:spcBef>
            </a:pPr>
            <a:endParaRPr lang="en-US" altLang="en-US" dirty="0"/>
          </a:p>
          <a:p>
            <a:pPr eaLnBrk="1" hangingPunct="1">
              <a:spcBef>
                <a:spcPct val="0"/>
              </a:spcBef>
            </a:pPr>
            <a:r>
              <a:rPr lang="en-US" altLang="en-US" dirty="0"/>
              <a:t>CalSTRS does not offer health benefits. As an active member, your health benefits are offered through your employer. In retirement, you will be responsible for your own coverage.</a:t>
            </a:r>
          </a:p>
          <a:p>
            <a:pPr eaLnBrk="1" hangingPunct="1">
              <a:spcBef>
                <a:spcPct val="0"/>
              </a:spcBef>
            </a:pPr>
            <a:endParaRPr lang="en-US" altLang="en-US" dirty="0"/>
          </a:p>
          <a:p>
            <a:pPr eaLnBrk="1" hangingPunct="1">
              <a:spcBef>
                <a:spcPct val="0"/>
              </a:spcBef>
            </a:pPr>
            <a:r>
              <a:rPr lang="en-US" altLang="en-US" dirty="0"/>
              <a:t>Your employer is required to let you stay on their plan at your own cost but some employers offer special benefit packages to retirees. Check with your employer about what health benefit coverage is available to you in retirement so you can plan ahead for any additional costs.</a:t>
            </a:r>
          </a:p>
          <a:p>
            <a:pPr eaLnBrk="1" hangingPunct="1">
              <a:spcBef>
                <a:spcPct val="0"/>
              </a:spcBef>
            </a:pPr>
            <a:endParaRPr lang="en-US" altLang="en-US" dirty="0"/>
          </a:p>
          <a:p>
            <a:pPr eaLnBrk="1" hangingPunct="1">
              <a:spcBef>
                <a:spcPct val="0"/>
              </a:spcBef>
            </a:pPr>
            <a:r>
              <a:rPr lang="en-US" altLang="en-US" dirty="0"/>
              <a:t>Your employer may offer special health care packages or incentives if you retire at a certain time or within a designated period. Check with you employer about this as well. </a:t>
            </a:r>
          </a:p>
          <a:p>
            <a:pPr eaLnBrk="1" hangingPunct="1">
              <a:spcBef>
                <a:spcPct val="0"/>
              </a:spcBef>
            </a:pPr>
            <a:endParaRPr lang="en-US" altLang="en-US" dirty="0"/>
          </a:p>
          <a:p>
            <a:pPr eaLnBrk="1" hangingPunct="1">
              <a:spcBef>
                <a:spcPct val="0"/>
              </a:spcBef>
            </a:pPr>
            <a:r>
              <a:rPr lang="en-US" altLang="en-US" dirty="0"/>
              <a:t>Your retirement date can determine the amount of your retirement benefit.  Let’s take a look at your retirement benefits…</a:t>
            </a:r>
          </a:p>
          <a:p>
            <a:pPr eaLnBrk="1" hangingPunct="1">
              <a:spcBef>
                <a:spcPct val="0"/>
              </a:spcBef>
            </a:pPr>
            <a:r>
              <a:rPr lang="en-US" altLang="en-US" b="1" dirty="0"/>
              <a:t>Click.</a:t>
            </a:r>
          </a:p>
          <a:p>
            <a:pPr eaLnBrk="1" hangingPunct="1">
              <a:spcBef>
                <a:spcPct val="0"/>
              </a:spcBef>
            </a:pPr>
            <a:endParaRPr lang="en-US" altLang="en-US" dirty="0"/>
          </a:p>
          <a:p>
            <a:pPr eaLnBrk="1" hangingPunct="1">
              <a:spcBef>
                <a:spcPct val="0"/>
              </a:spcBef>
            </a:pPr>
            <a:endParaRPr lang="en-US" altLang="en-US" dirty="0"/>
          </a:p>
        </p:txBody>
      </p:sp>
      <p:sp>
        <p:nvSpPr>
          <p:cNvPr id="57348" name="Slide Number Placeholder 3">
            <a:extLst>
              <a:ext uri="{FF2B5EF4-FFF2-40B4-BE49-F238E27FC236}">
                <a16:creationId xmlns:a16="http://schemas.microsoft.com/office/drawing/2014/main" id="{0630999B-98DE-4940-B661-E24D8EE17E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D7C8B8A9-D247-4FA6-94F0-EC42E0757EE8}" type="slidenum">
              <a:rPr lang="en-US" altLang="en-US" sz="1200">
                <a:latin typeface="Arial" panose="020B0604020202020204" pitchFamily="34" charset="0"/>
              </a:rPr>
              <a:pPr eaLnBrk="1" hangingPunct="1">
                <a:spcBef>
                  <a:spcPct val="0"/>
                </a:spcBef>
              </a:pPr>
              <a:t>11</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76A0DB9-90B2-4300-A390-E2A49DE76D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A4060AB-9C5D-4B10-A9E1-BA1CA201A0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Keep in mind CalSTRS is a hybrid system with three different programs. </a:t>
            </a:r>
          </a:p>
          <a:p>
            <a:pPr eaLnBrk="1" hangingPunct="1">
              <a:spcBef>
                <a:spcPct val="0"/>
              </a:spcBef>
            </a:pPr>
            <a:endParaRPr lang="en-US" altLang="en-US"/>
          </a:p>
          <a:p>
            <a:pPr eaLnBrk="1" hangingPunct="1">
              <a:spcBef>
                <a:spcPct val="0"/>
              </a:spcBef>
            </a:pPr>
            <a:r>
              <a:rPr lang="en-US" altLang="en-US"/>
              <a:t>Your membership automatically includes the Defined Benefit and the Defined Benefit Supplement programs. </a:t>
            </a:r>
          </a:p>
          <a:p>
            <a:pPr eaLnBrk="1" hangingPunct="1">
              <a:spcBef>
                <a:spcPct val="0"/>
              </a:spcBef>
            </a:pPr>
            <a:endParaRPr lang="en-US" altLang="en-US"/>
          </a:p>
          <a:p>
            <a:pPr eaLnBrk="1" hangingPunct="1">
              <a:spcBef>
                <a:spcPct val="0"/>
              </a:spcBef>
            </a:pPr>
            <a:r>
              <a:rPr lang="en-US" altLang="en-US"/>
              <a:t>Our Pension2 program is an optional program if you want to set aside additional investments for retirement.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Your monthly retirement benefit comes from the Defined Benefit Program….</a:t>
            </a:r>
          </a:p>
          <a:p>
            <a:pPr eaLnBrk="1" hangingPunct="1">
              <a:spcBef>
                <a:spcPct val="0"/>
              </a:spcBef>
            </a:pPr>
            <a:r>
              <a:rPr lang="en-US" altLang="en-US" b="1"/>
              <a:t>Click. </a:t>
            </a:r>
          </a:p>
        </p:txBody>
      </p:sp>
      <p:sp>
        <p:nvSpPr>
          <p:cNvPr id="58372" name="Slide Number Placeholder 3">
            <a:extLst>
              <a:ext uri="{FF2B5EF4-FFF2-40B4-BE49-F238E27FC236}">
                <a16:creationId xmlns:a16="http://schemas.microsoft.com/office/drawing/2014/main" id="{BA02B46B-39B9-4960-87F1-A4050E679B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700">
                <a:solidFill>
                  <a:schemeClr val="tx1"/>
                </a:solidFill>
                <a:latin typeface="Calibri" panose="020F0502020204030204" pitchFamily="34" charset="0"/>
              </a:defRPr>
            </a:lvl1pPr>
            <a:lvl2pPr marL="742950" indent="-285750" eaLnBrk="0" hangingPunct="0">
              <a:spcBef>
                <a:spcPct val="30000"/>
              </a:spcBef>
              <a:defRPr sz="700">
                <a:solidFill>
                  <a:schemeClr val="tx1"/>
                </a:solidFill>
                <a:latin typeface="Calibri" panose="020F0502020204030204" pitchFamily="34" charset="0"/>
              </a:defRPr>
            </a:lvl2pPr>
            <a:lvl3pPr marL="1143000" indent="-228600" eaLnBrk="0" hangingPunct="0">
              <a:spcBef>
                <a:spcPct val="30000"/>
              </a:spcBef>
              <a:defRPr sz="700">
                <a:solidFill>
                  <a:schemeClr val="tx1"/>
                </a:solidFill>
                <a:latin typeface="Calibri" panose="020F0502020204030204" pitchFamily="34" charset="0"/>
              </a:defRPr>
            </a:lvl3pPr>
            <a:lvl4pPr marL="1600200" indent="-228600" eaLnBrk="0" hangingPunct="0">
              <a:spcBef>
                <a:spcPct val="30000"/>
              </a:spcBef>
              <a:defRPr sz="700">
                <a:solidFill>
                  <a:schemeClr val="tx1"/>
                </a:solidFill>
                <a:latin typeface="Calibri" panose="020F0502020204030204" pitchFamily="34" charset="0"/>
              </a:defRPr>
            </a:lvl4pPr>
            <a:lvl5pPr marL="2057400" indent="-228600" eaLnBrk="0" hangingPunct="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eaLnBrk="1" hangingPunct="1">
              <a:spcBef>
                <a:spcPct val="0"/>
              </a:spcBef>
            </a:pPr>
            <a:fld id="{0F7EC695-29D0-4E21-ACAD-4990CC884EEA}" type="slidenum">
              <a:rPr lang="en-US" altLang="en-US" sz="1200">
                <a:latin typeface="Arial" panose="020B0604020202020204" pitchFamily="34" charset="0"/>
              </a:rPr>
              <a:pPr eaLnBrk="1" hangingPunct="1">
                <a:spcBef>
                  <a:spcPct val="0"/>
                </a:spcBef>
              </a:pPr>
              <a:t>13</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9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3CA1-4DB4-ED4E-A7EC-DB316B21A0BE}"/>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47C35B-78F6-AD40-92C3-73694FB37BA0}"/>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99A816-BAD4-954D-A8A1-252387818F34}"/>
              </a:ext>
            </a:extLst>
          </p:cNvPr>
          <p:cNvSpPr>
            <a:spLocks noGrp="1"/>
          </p:cNvSpPr>
          <p:nvPr>
            <p:ph type="dt" sz="half" idx="10"/>
          </p:nvPr>
        </p:nvSpPr>
        <p:spPr>
          <a:xfrm>
            <a:off x="1006475" y="7627938"/>
            <a:ext cx="3290888" cy="438150"/>
          </a:xfrm>
          <a:prstGeom prst="rect">
            <a:avLst/>
          </a:prstGeom>
        </p:spPr>
        <p:txBody>
          <a:bodyPr/>
          <a:lstStyle/>
          <a:p>
            <a:fld id="{5315F616-30C8-6C44-A087-50D1DEABA353}" type="datetimeFigureOut">
              <a:rPr lang="en-US" smtClean="0"/>
              <a:t>12/26/2019</a:t>
            </a:fld>
            <a:endParaRPr lang="en-US"/>
          </a:p>
        </p:txBody>
      </p:sp>
      <p:sp>
        <p:nvSpPr>
          <p:cNvPr id="5" name="Footer Placeholder 4">
            <a:extLst>
              <a:ext uri="{FF2B5EF4-FFF2-40B4-BE49-F238E27FC236}">
                <a16:creationId xmlns:a16="http://schemas.microsoft.com/office/drawing/2014/main" id="{F5155CE8-8254-7B45-8136-D601DE9BE635}"/>
              </a:ext>
            </a:extLst>
          </p:cNvPr>
          <p:cNvSpPr>
            <a:spLocks noGrp="1"/>
          </p:cNvSpPr>
          <p:nvPr>
            <p:ph type="ftr" sz="quarter" idx="11"/>
          </p:nvPr>
        </p:nvSpPr>
        <p:spPr>
          <a:xfrm>
            <a:off x="4846638" y="7627938"/>
            <a:ext cx="4937125" cy="4381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5CA1C5-3249-3D4E-B8EF-7D21459938B5}"/>
              </a:ext>
            </a:extLst>
          </p:cNvPr>
          <p:cNvSpPr>
            <a:spLocks noGrp="1"/>
          </p:cNvSpPr>
          <p:nvPr>
            <p:ph type="sldNum" sz="quarter" idx="12"/>
          </p:nvPr>
        </p:nvSpPr>
        <p:spPr>
          <a:xfrm>
            <a:off x="10333038" y="7627938"/>
            <a:ext cx="3290887" cy="438150"/>
          </a:xfrm>
          <a:prstGeom prst="rect">
            <a:avLst/>
          </a:prstGeom>
        </p:spPr>
        <p:txBody>
          <a:bodyPr/>
          <a:lstStyle/>
          <a:p>
            <a:fld id="{7CCE9116-50D4-A64D-A2A3-F47FD4455223}" type="slidenum">
              <a:rPr lang="en-US" smtClean="0"/>
              <a:t>‹#›</a:t>
            </a:fld>
            <a:endParaRPr lang="en-US"/>
          </a:p>
        </p:txBody>
      </p:sp>
    </p:spTree>
    <p:extLst>
      <p:ext uri="{BB962C8B-B14F-4D97-AF65-F5344CB8AC3E}">
        <p14:creationId xmlns:p14="http://schemas.microsoft.com/office/powerpoint/2010/main" val="166711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030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17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498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75531D-57E8-D14A-BDC0-5CDCBCCA1DFA}"/>
              </a:ext>
            </a:extLst>
          </p:cNvPr>
          <p:cNvPicPr>
            <a:picLocks noChangeAspect="1"/>
          </p:cNvPicPr>
          <p:nvPr userDrawn="1"/>
        </p:nvPicPr>
        <p:blipFill>
          <a:blip r:embed="rId3"/>
          <a:stretch>
            <a:fillRect/>
          </a:stretch>
        </p:blipFill>
        <p:spPr>
          <a:xfrm>
            <a:off x="0" y="0"/>
            <a:ext cx="14630400" cy="8229600"/>
          </a:xfrm>
          <a:prstGeom prst="rect">
            <a:avLst/>
          </a:prstGeom>
        </p:spPr>
      </p:pic>
    </p:spTree>
    <p:extLst>
      <p:ext uri="{BB962C8B-B14F-4D97-AF65-F5344CB8AC3E}">
        <p14:creationId xmlns:p14="http://schemas.microsoft.com/office/powerpoint/2010/main" val="189636750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72B54F-EA79-1D46-BCFE-3B8B828B9349}"/>
              </a:ext>
            </a:extLst>
          </p:cNvPr>
          <p:cNvPicPr>
            <a:picLocks noChangeAspect="1"/>
          </p:cNvPicPr>
          <p:nvPr userDrawn="1"/>
        </p:nvPicPr>
        <p:blipFill>
          <a:blip r:embed="rId4"/>
          <a:stretch>
            <a:fillRect/>
          </a:stretch>
        </p:blipFill>
        <p:spPr>
          <a:xfrm>
            <a:off x="0" y="0"/>
            <a:ext cx="14630400" cy="8229600"/>
          </a:xfrm>
          <a:prstGeom prst="rect">
            <a:avLst/>
          </a:prstGeom>
        </p:spPr>
      </p:pic>
    </p:spTree>
    <p:extLst>
      <p:ext uri="{BB962C8B-B14F-4D97-AF65-F5344CB8AC3E}">
        <p14:creationId xmlns:p14="http://schemas.microsoft.com/office/powerpoint/2010/main" val="2950710566"/>
      </p:ext>
    </p:extLst>
  </p:cSld>
  <p:clrMap bg1="lt1" tx1="dk1" bg2="lt2" tx2="dk2" accent1="accent1" accent2="accent2" accent3="accent3" accent4="accent4" accent5="accent5" accent6="accent6" hlink="hlink" folHlink="folHlink"/>
  <p:sldLayoutIdLst>
    <p:sldLayoutId id="2147483663"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8C7F1A-E831-B74B-A1FF-2F456ECF2DAE}"/>
              </a:ext>
            </a:extLst>
          </p:cNvPr>
          <p:cNvPicPr>
            <a:picLocks noChangeAspect="1"/>
          </p:cNvPicPr>
          <p:nvPr userDrawn="1"/>
        </p:nvPicPr>
        <p:blipFill>
          <a:blip r:embed="rId4"/>
          <a:stretch>
            <a:fillRect/>
          </a:stretch>
        </p:blipFill>
        <p:spPr>
          <a:xfrm>
            <a:off x="0" y="0"/>
            <a:ext cx="14630400" cy="8229600"/>
          </a:xfrm>
          <a:prstGeom prst="rect">
            <a:avLst/>
          </a:prstGeom>
        </p:spPr>
      </p:pic>
    </p:spTree>
    <p:extLst>
      <p:ext uri="{BB962C8B-B14F-4D97-AF65-F5344CB8AC3E}">
        <p14:creationId xmlns:p14="http://schemas.microsoft.com/office/powerpoint/2010/main" val="304816887"/>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D97F26-D237-4C47-8881-72C1ECFCE4EA}"/>
              </a:ext>
            </a:extLst>
          </p:cNvPr>
          <p:cNvSpPr txBox="1">
            <a:spLocks/>
          </p:cNvSpPr>
          <p:nvPr/>
        </p:nvSpPr>
        <p:spPr>
          <a:xfrm>
            <a:off x="2115674" y="3449637"/>
            <a:ext cx="10399052" cy="1330325"/>
          </a:xfrm>
          <a:prstGeom prst="rect">
            <a:avLst/>
          </a:prstGeom>
          <a:ln w="38100">
            <a:solidFill>
              <a:sysClr val="window" lastClr="FFFFFF"/>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My Retirement Decisions</a:t>
            </a:r>
          </a:p>
        </p:txBody>
      </p:sp>
      <p:pic>
        <p:nvPicPr>
          <p:cNvPr id="4" name="Picture 3">
            <a:extLst>
              <a:ext uri="{FF2B5EF4-FFF2-40B4-BE49-F238E27FC236}">
                <a16:creationId xmlns:a16="http://schemas.microsoft.com/office/drawing/2014/main" id="{DF675C5D-3A73-496A-8126-E8EEDE0A91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5199" y="803662"/>
            <a:ext cx="4199267" cy="142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1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B135-A8A0-4DAD-8CC7-B14AEDA6D8CC}"/>
              </a:ext>
            </a:extLst>
          </p:cNvPr>
          <p:cNvSpPr>
            <a:spLocks noGrp="1"/>
          </p:cNvSpPr>
          <p:nvPr>
            <p:ph type="title"/>
          </p:nvPr>
        </p:nvSpPr>
        <p:spPr>
          <a:xfrm>
            <a:off x="535940" y="302262"/>
            <a:ext cx="10995660" cy="746768"/>
          </a:xfrm>
        </p:spPr>
        <p:txBody>
          <a:bodyPr/>
          <a:lstStyle/>
          <a:p>
            <a:pPr defTabSz="1111370">
              <a:defRPr/>
            </a:pPr>
            <a:r>
              <a:rPr lang="en-US" sz="6000" b="1" dirty="0">
                <a:solidFill>
                  <a:schemeClr val="bg1"/>
                </a:solidFill>
                <a:latin typeface="+mn-lt"/>
              </a:rPr>
              <a:t>Service Retirement Eligibility</a:t>
            </a:r>
          </a:p>
        </p:txBody>
      </p:sp>
      <p:grpSp>
        <p:nvGrpSpPr>
          <p:cNvPr id="10243" name="Group 4">
            <a:extLst>
              <a:ext uri="{FF2B5EF4-FFF2-40B4-BE49-F238E27FC236}">
                <a16:creationId xmlns:a16="http://schemas.microsoft.com/office/drawing/2014/main" id="{FC72F8C1-E227-4B50-8D3E-C96116E7706B}"/>
              </a:ext>
            </a:extLst>
          </p:cNvPr>
          <p:cNvGrpSpPr>
            <a:grpSpLocks/>
          </p:cNvGrpSpPr>
          <p:nvPr/>
        </p:nvGrpSpPr>
        <p:grpSpPr bwMode="auto">
          <a:xfrm>
            <a:off x="259018" y="1892302"/>
            <a:ext cx="8704229" cy="2067560"/>
            <a:chOff x="267195" y="1638959"/>
            <a:chExt cx="4874821" cy="1722342"/>
          </a:xfrm>
        </p:grpSpPr>
        <p:sp>
          <p:nvSpPr>
            <p:cNvPr id="6" name="Straight Connector 5">
              <a:extLst>
                <a:ext uri="{FF2B5EF4-FFF2-40B4-BE49-F238E27FC236}">
                  <a16:creationId xmlns:a16="http://schemas.microsoft.com/office/drawing/2014/main" id="{F7473844-6CEF-473A-AA3C-748DE26CF80A}"/>
                </a:ext>
              </a:extLst>
            </p:cNvPr>
            <p:cNvSpPr/>
            <p:nvPr/>
          </p:nvSpPr>
          <p:spPr>
            <a:xfrm>
              <a:off x="267195" y="2180629"/>
              <a:ext cx="4874821" cy="6347"/>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CA1CDF13-1B23-492D-B8BB-D47439595AED}"/>
                </a:ext>
              </a:extLst>
            </p:cNvPr>
            <p:cNvSpPr/>
            <p:nvPr/>
          </p:nvSpPr>
          <p:spPr>
            <a:xfrm>
              <a:off x="267195" y="1638959"/>
              <a:ext cx="4244635" cy="541670"/>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t>Minimum Requirements</a:t>
              </a:r>
            </a:p>
          </p:txBody>
        </p:sp>
        <p:sp>
          <p:nvSpPr>
            <p:cNvPr id="8" name="Freeform 7">
              <a:extLst>
                <a:ext uri="{FF2B5EF4-FFF2-40B4-BE49-F238E27FC236}">
                  <a16:creationId xmlns:a16="http://schemas.microsoft.com/office/drawing/2014/main" id="{2F5FE97E-12F4-429D-9457-46B601240DE4}"/>
                </a:ext>
              </a:extLst>
            </p:cNvPr>
            <p:cNvSpPr/>
            <p:nvPr/>
          </p:nvSpPr>
          <p:spPr>
            <a:xfrm>
              <a:off x="267195" y="2282192"/>
              <a:ext cx="4874821" cy="1079109"/>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lnSpc>
                  <a:spcPct val="90000"/>
                </a:lnSpc>
                <a:spcAft>
                  <a:spcPct val="15000"/>
                </a:spcAft>
                <a:buFont typeface="Wingdings" panose="05000000000000000000" pitchFamily="2" charset="2"/>
                <a:buChar char="Ø"/>
                <a:defRPr/>
              </a:pPr>
              <a:r>
                <a:rPr lang="en-US" sz="3600" dirty="0"/>
                <a:t>Age 55 with five years of service credit</a:t>
              </a:r>
            </a:p>
          </p:txBody>
        </p:sp>
      </p:grpSp>
      <p:grpSp>
        <p:nvGrpSpPr>
          <p:cNvPr id="9" name="Group 8">
            <a:extLst>
              <a:ext uri="{FF2B5EF4-FFF2-40B4-BE49-F238E27FC236}">
                <a16:creationId xmlns:a16="http://schemas.microsoft.com/office/drawing/2014/main" id="{FC2D6AB3-2273-430D-AC2B-B8827935CB32}"/>
              </a:ext>
            </a:extLst>
          </p:cNvPr>
          <p:cNvGrpSpPr>
            <a:grpSpLocks/>
          </p:cNvGrpSpPr>
          <p:nvPr/>
        </p:nvGrpSpPr>
        <p:grpSpPr bwMode="auto">
          <a:xfrm>
            <a:off x="259018" y="3749040"/>
            <a:ext cx="8704229" cy="1950720"/>
            <a:chOff x="267196" y="3441205"/>
            <a:chExt cx="4874820" cy="1623992"/>
          </a:xfrm>
        </p:grpSpPr>
        <p:sp>
          <p:nvSpPr>
            <p:cNvPr id="10" name="Straight Connector 9">
              <a:extLst>
                <a:ext uri="{FF2B5EF4-FFF2-40B4-BE49-F238E27FC236}">
                  <a16:creationId xmlns:a16="http://schemas.microsoft.com/office/drawing/2014/main" id="{8A475232-3F31-4978-9F1B-F1A1F3C0055E}"/>
                </a:ext>
              </a:extLst>
            </p:cNvPr>
            <p:cNvSpPr/>
            <p:nvPr/>
          </p:nvSpPr>
          <p:spPr>
            <a:xfrm>
              <a:off x="267196" y="3984651"/>
              <a:ext cx="4874820" cy="0"/>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id="{AB42513A-E7B2-4487-BBE4-C534437C9F33}"/>
                </a:ext>
              </a:extLst>
            </p:cNvPr>
            <p:cNvSpPr/>
            <p:nvPr/>
          </p:nvSpPr>
          <p:spPr>
            <a:xfrm>
              <a:off x="267196" y="3441205"/>
              <a:ext cx="4244634" cy="541331"/>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t>Early Retirement</a:t>
              </a:r>
            </a:p>
          </p:txBody>
        </p:sp>
        <p:sp>
          <p:nvSpPr>
            <p:cNvPr id="12" name="Freeform 11">
              <a:extLst>
                <a:ext uri="{FF2B5EF4-FFF2-40B4-BE49-F238E27FC236}">
                  <a16:creationId xmlns:a16="http://schemas.microsoft.com/office/drawing/2014/main" id="{EB3DDD1B-FF3D-4103-919B-8BC1B64F12BB}"/>
                </a:ext>
              </a:extLst>
            </p:cNvPr>
            <p:cNvSpPr/>
            <p:nvPr/>
          </p:nvSpPr>
          <p:spPr>
            <a:xfrm>
              <a:off x="267196" y="3984651"/>
              <a:ext cx="4674811" cy="1080546"/>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lnSpc>
                  <a:spcPct val="90000"/>
                </a:lnSpc>
                <a:spcAft>
                  <a:spcPct val="15000"/>
                </a:spcAft>
                <a:buFont typeface="Wingdings" panose="05000000000000000000" pitchFamily="2" charset="2"/>
                <a:buChar char="Ø"/>
                <a:defRPr/>
              </a:pPr>
              <a:r>
                <a:rPr lang="en-US" sz="3600" dirty="0"/>
                <a:t>Age 50 with 30 years of service credit (CalSTRS 2% at 60 only)</a:t>
              </a:r>
            </a:p>
          </p:txBody>
        </p:sp>
      </p:grpSp>
      <p:grpSp>
        <p:nvGrpSpPr>
          <p:cNvPr id="13" name="Group 12">
            <a:extLst>
              <a:ext uri="{FF2B5EF4-FFF2-40B4-BE49-F238E27FC236}">
                <a16:creationId xmlns:a16="http://schemas.microsoft.com/office/drawing/2014/main" id="{34646196-8494-480A-BBD4-1FC7C835FC37}"/>
              </a:ext>
            </a:extLst>
          </p:cNvPr>
          <p:cNvGrpSpPr>
            <a:grpSpLocks/>
          </p:cNvGrpSpPr>
          <p:nvPr/>
        </p:nvGrpSpPr>
        <p:grpSpPr bwMode="auto">
          <a:xfrm>
            <a:off x="259018" y="5554981"/>
            <a:ext cx="8704229" cy="1930400"/>
            <a:chOff x="267196" y="4990962"/>
            <a:chExt cx="4874820" cy="1609731"/>
          </a:xfrm>
        </p:grpSpPr>
        <p:sp>
          <p:nvSpPr>
            <p:cNvPr id="14" name="Straight Connector 13">
              <a:extLst>
                <a:ext uri="{FF2B5EF4-FFF2-40B4-BE49-F238E27FC236}">
                  <a16:creationId xmlns:a16="http://schemas.microsoft.com/office/drawing/2014/main" id="{3A1414EB-7AFD-403A-86FA-9F3EA06826CE}"/>
                </a:ext>
              </a:extLst>
            </p:cNvPr>
            <p:cNvSpPr/>
            <p:nvPr/>
          </p:nvSpPr>
          <p:spPr>
            <a:xfrm>
              <a:off x="267196" y="5520479"/>
              <a:ext cx="4874820" cy="16945"/>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id="{20271660-C941-468B-819F-832BFFEE7AAB}"/>
                </a:ext>
              </a:extLst>
            </p:cNvPr>
            <p:cNvSpPr/>
            <p:nvPr/>
          </p:nvSpPr>
          <p:spPr>
            <a:xfrm>
              <a:off x="267196" y="4990962"/>
              <a:ext cx="4244634" cy="540106"/>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t>Concurrent Retirement</a:t>
              </a:r>
            </a:p>
          </p:txBody>
        </p:sp>
        <p:sp>
          <p:nvSpPr>
            <p:cNvPr id="16" name="Freeform 15">
              <a:extLst>
                <a:ext uri="{FF2B5EF4-FFF2-40B4-BE49-F238E27FC236}">
                  <a16:creationId xmlns:a16="http://schemas.microsoft.com/office/drawing/2014/main" id="{0DCD968A-77C5-4A05-898B-D0F4ECA7C666}"/>
                </a:ext>
              </a:extLst>
            </p:cNvPr>
            <p:cNvSpPr/>
            <p:nvPr/>
          </p:nvSpPr>
          <p:spPr>
            <a:xfrm>
              <a:off x="267196" y="5520479"/>
              <a:ext cx="4674811" cy="1080214"/>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lnSpc>
                  <a:spcPct val="90000"/>
                </a:lnSpc>
                <a:spcAft>
                  <a:spcPct val="15000"/>
                </a:spcAft>
                <a:buFont typeface="Wingdings" panose="05000000000000000000" pitchFamily="2" charset="2"/>
                <a:buChar char="Ø"/>
                <a:defRPr/>
              </a:pPr>
              <a:r>
                <a:rPr lang="en-US" sz="3600" dirty="0"/>
                <a:t>Age 55 with fewer than five years of service credit if retiring for service with a concurrent retirement system</a:t>
              </a:r>
            </a:p>
          </p:txBody>
        </p:sp>
      </p:grpSp>
      <p:sp>
        <p:nvSpPr>
          <p:cNvPr id="10246" name="Content Placeholder 2">
            <a:extLst>
              <a:ext uri="{FF2B5EF4-FFF2-40B4-BE49-F238E27FC236}">
                <a16:creationId xmlns:a16="http://schemas.microsoft.com/office/drawing/2014/main" id="{FE61E473-47AF-414D-BA0E-97F203D6CD50}"/>
              </a:ext>
            </a:extLst>
          </p:cNvPr>
          <p:cNvSpPr txBox="1">
            <a:spLocks/>
          </p:cNvSpPr>
          <p:nvPr/>
        </p:nvSpPr>
        <p:spPr bwMode="auto">
          <a:xfrm>
            <a:off x="9376750" y="2067507"/>
            <a:ext cx="835659" cy="92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0247" name="Content Placeholder 2">
            <a:extLst>
              <a:ext uri="{FF2B5EF4-FFF2-40B4-BE49-F238E27FC236}">
                <a16:creationId xmlns:a16="http://schemas.microsoft.com/office/drawing/2014/main" id="{7FE97F13-97FB-4771-B0E1-FD9FE1B4A291}"/>
              </a:ext>
            </a:extLst>
          </p:cNvPr>
          <p:cNvSpPr txBox="1">
            <a:spLocks/>
          </p:cNvSpPr>
          <p:nvPr/>
        </p:nvSpPr>
        <p:spPr bwMode="auto">
          <a:xfrm>
            <a:off x="10150678" y="2072640"/>
            <a:ext cx="439467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See the </a:t>
            </a:r>
            <a:r>
              <a:rPr lang="en-US" altLang="en-US" sz="4000" i="1" dirty="0">
                <a:latin typeface="+mn-lt"/>
              </a:rPr>
              <a:t>Your Retirement Guide </a:t>
            </a:r>
            <a:r>
              <a:rPr lang="en-US" altLang="en-US" sz="4000" dirty="0">
                <a:latin typeface="+mn-lt"/>
              </a:rPr>
              <a:t>booklet</a:t>
            </a:r>
            <a:r>
              <a:rPr lang="en-US" altLang="en-US" sz="4000" i="1" dirty="0">
                <a:latin typeface="+mn-lt"/>
              </a:rPr>
              <a:t> </a:t>
            </a:r>
            <a:r>
              <a:rPr lang="en-US" altLang="en-US" sz="4000" dirty="0">
                <a:latin typeface="+mn-lt"/>
              </a:rPr>
              <a:t>to learn more.</a:t>
            </a:r>
            <a:endParaRPr lang="en-US" altLang="en-US" sz="4000" i="1" dirty="0">
              <a:latin typeface="+mn-lt"/>
            </a:endParaRPr>
          </a:p>
        </p:txBody>
      </p:sp>
      <p:sp>
        <p:nvSpPr>
          <p:cNvPr id="19" name="TextBox 18">
            <a:extLst>
              <a:ext uri="{FF2B5EF4-FFF2-40B4-BE49-F238E27FC236}">
                <a16:creationId xmlns:a16="http://schemas.microsoft.com/office/drawing/2014/main" id="{647F450C-AD77-4423-A240-D37AF8AB01BC}"/>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2E00D-B253-4BB2-8BA7-298174D92C2C}"/>
              </a:ext>
            </a:extLst>
          </p:cNvPr>
          <p:cNvSpPr>
            <a:spLocks noGrp="1"/>
          </p:cNvSpPr>
          <p:nvPr>
            <p:ph type="title"/>
          </p:nvPr>
        </p:nvSpPr>
        <p:spPr>
          <a:xfrm>
            <a:off x="549562" y="243983"/>
            <a:ext cx="10768678" cy="693419"/>
          </a:xfrm>
        </p:spPr>
        <p:txBody>
          <a:bodyPr>
            <a:noAutofit/>
          </a:bodyPr>
          <a:lstStyle/>
          <a:p>
            <a:pPr defTabSz="1111370">
              <a:defRPr/>
            </a:pPr>
            <a:r>
              <a:rPr lang="en-US" sz="6600" b="1" dirty="0">
                <a:solidFill>
                  <a:schemeClr val="bg1"/>
                </a:solidFill>
                <a:latin typeface="+mn-lt"/>
              </a:rPr>
              <a:t>Retirement Decisions</a:t>
            </a:r>
          </a:p>
        </p:txBody>
      </p:sp>
      <p:graphicFrame>
        <p:nvGraphicFramePr>
          <p:cNvPr id="8" name="Diagram 7">
            <a:extLst>
              <a:ext uri="{FF2B5EF4-FFF2-40B4-BE49-F238E27FC236}">
                <a16:creationId xmlns:a16="http://schemas.microsoft.com/office/drawing/2014/main" id="{A294BBBD-9A48-4E7B-BC79-9FFE1E8A1112}"/>
              </a:ext>
            </a:extLst>
          </p:cNvPr>
          <p:cNvGraphicFramePr/>
          <p:nvPr>
            <p:extLst>
              <p:ext uri="{D42A27DB-BD31-4B8C-83A1-F6EECF244321}">
                <p14:modId xmlns:p14="http://schemas.microsoft.com/office/powerpoint/2010/main" val="2589065617"/>
              </p:ext>
            </p:extLst>
          </p:nvPr>
        </p:nvGraphicFramePr>
        <p:xfrm>
          <a:off x="6974958" y="1754372"/>
          <a:ext cx="7804299" cy="6358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9CF93DD0-CDA5-4CC7-93CC-BF4D47C7EB63}"/>
              </a:ext>
            </a:extLst>
          </p:cNvPr>
          <p:cNvSpPr txBox="1">
            <a:spLocks/>
          </p:cNvSpPr>
          <p:nvPr/>
        </p:nvSpPr>
        <p:spPr>
          <a:xfrm>
            <a:off x="549563" y="4488184"/>
            <a:ext cx="756920" cy="1016000"/>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11269" name="Content Placeholder 2">
            <a:extLst>
              <a:ext uri="{FF2B5EF4-FFF2-40B4-BE49-F238E27FC236}">
                <a16:creationId xmlns:a16="http://schemas.microsoft.com/office/drawing/2014/main" id="{F4AC7F53-92A0-420D-92E5-EC86D861665A}"/>
              </a:ext>
            </a:extLst>
          </p:cNvPr>
          <p:cNvSpPr txBox="1">
            <a:spLocks/>
          </p:cNvSpPr>
          <p:nvPr/>
        </p:nvSpPr>
        <p:spPr bwMode="auto">
          <a:xfrm>
            <a:off x="1545243" y="4437385"/>
            <a:ext cx="5529579" cy="14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3600">
                <a:latin typeface="+mn-lt"/>
              </a:rPr>
              <a:t>Verify your last day of work and retirement date with your employer.</a:t>
            </a:r>
            <a:endParaRPr lang="en-US" altLang="en-US" sz="3600" i="1">
              <a:latin typeface="+mn-lt"/>
            </a:endParaRPr>
          </a:p>
        </p:txBody>
      </p:sp>
      <p:sp>
        <p:nvSpPr>
          <p:cNvPr id="7" name="Content Placeholder 2">
            <a:extLst>
              <a:ext uri="{FF2B5EF4-FFF2-40B4-BE49-F238E27FC236}">
                <a16:creationId xmlns:a16="http://schemas.microsoft.com/office/drawing/2014/main" id="{458BAB24-6576-4933-A2F5-3B55C8DFDDFC}"/>
              </a:ext>
            </a:extLst>
          </p:cNvPr>
          <p:cNvSpPr txBox="1">
            <a:spLocks/>
          </p:cNvSpPr>
          <p:nvPr/>
        </p:nvSpPr>
        <p:spPr>
          <a:xfrm>
            <a:off x="549562" y="2388112"/>
            <a:ext cx="871219" cy="1016000"/>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11271" name="Content Placeholder 2">
            <a:extLst>
              <a:ext uri="{FF2B5EF4-FFF2-40B4-BE49-F238E27FC236}">
                <a16:creationId xmlns:a16="http://schemas.microsoft.com/office/drawing/2014/main" id="{EA803EAE-783F-4E18-B17F-866B599619A4}"/>
              </a:ext>
            </a:extLst>
          </p:cNvPr>
          <p:cNvSpPr txBox="1">
            <a:spLocks/>
          </p:cNvSpPr>
          <p:nvPr/>
        </p:nvSpPr>
        <p:spPr bwMode="auto">
          <a:xfrm>
            <a:off x="1552862" y="2354585"/>
            <a:ext cx="552196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3600">
                <a:latin typeface="+mn-lt"/>
              </a:rPr>
              <a:t>Check with your employer about health benefits and retirement incentives.</a:t>
            </a:r>
            <a:endParaRPr lang="en-US" altLang="en-US" sz="3600" i="1">
              <a:latin typeface="+mn-lt"/>
            </a:endParaRPr>
          </a:p>
        </p:txBody>
      </p:sp>
      <p:sp>
        <p:nvSpPr>
          <p:cNvPr id="10" name="TextBox 9">
            <a:extLst>
              <a:ext uri="{FF2B5EF4-FFF2-40B4-BE49-F238E27FC236}">
                <a16:creationId xmlns:a16="http://schemas.microsoft.com/office/drawing/2014/main" id="{334D1A0A-BE67-4FE1-90D9-C07E9E315885}"/>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D094B28-00AB-4F77-8C1D-EB802879E662}"/>
              </a:ext>
            </a:extLst>
          </p:cNvPr>
          <p:cNvSpPr txBox="1">
            <a:spLocks/>
          </p:cNvSpPr>
          <p:nvPr/>
        </p:nvSpPr>
        <p:spPr>
          <a:xfrm>
            <a:off x="1062993" y="3134395"/>
            <a:ext cx="12504414" cy="1960809"/>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436B9F"/>
                </a:solidFill>
                <a:effectLst/>
                <a:uLnTx/>
                <a:uFillTx/>
                <a:latin typeface="+mn-lt"/>
                <a:ea typeface="+mj-ea"/>
                <a:cs typeface="+mj-cs"/>
              </a:rPr>
              <a:t>Section 3:</a:t>
            </a:r>
            <a:br>
              <a:rPr kumimoji="0" lang="en-US" sz="8000" b="1" i="0" u="none" strike="noStrike" kern="1200" cap="none" spc="0" normalizeH="0" baseline="0" noProof="0" dirty="0">
                <a:ln>
                  <a:noFill/>
                </a:ln>
                <a:solidFill>
                  <a:srgbClr val="436B9F"/>
                </a:solidFill>
                <a:effectLst/>
                <a:uLnTx/>
                <a:uFillTx/>
                <a:latin typeface="+mn-lt"/>
                <a:ea typeface="+mj-ea"/>
                <a:cs typeface="+mj-cs"/>
              </a:rPr>
            </a:br>
            <a:r>
              <a:rPr lang="en-US" sz="8000" b="1" dirty="0">
                <a:solidFill>
                  <a:srgbClr val="436B9F"/>
                </a:solidFill>
                <a:latin typeface="+mn-lt"/>
              </a:rPr>
              <a:t>CalSTRS Hybrid System</a:t>
            </a:r>
            <a:endParaRPr kumimoji="0" lang="en-US" sz="8000" b="1" i="0" u="none" strike="noStrike" kern="1200" cap="none" spc="0" normalizeH="0" baseline="0" noProof="0" dirty="0">
              <a:ln>
                <a:noFill/>
              </a:ln>
              <a:solidFill>
                <a:srgbClr val="436B9F"/>
              </a:solidFill>
              <a:effectLst/>
              <a:uLnTx/>
              <a:uFillTx/>
              <a:latin typeface="+mn-lt"/>
              <a:ea typeface="+mj-ea"/>
              <a:cs typeface="+mj-cs"/>
            </a:endParaRPr>
          </a:p>
        </p:txBody>
      </p:sp>
    </p:spTree>
    <p:extLst>
      <p:ext uri="{BB962C8B-B14F-4D97-AF65-F5344CB8AC3E}">
        <p14:creationId xmlns:p14="http://schemas.microsoft.com/office/powerpoint/2010/main" val="155372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a:extLst>
              <a:ext uri="{FF2B5EF4-FFF2-40B4-BE49-F238E27FC236}">
                <a16:creationId xmlns:a16="http://schemas.microsoft.com/office/drawing/2014/main" id="{06AC5658-402E-4463-B2FE-53C86C979D60}"/>
              </a:ext>
            </a:extLst>
          </p:cNvPr>
          <p:cNvSpPr txBox="1">
            <a:spLocks/>
          </p:cNvSpPr>
          <p:nvPr/>
        </p:nvSpPr>
        <p:spPr bwMode="auto">
          <a:xfrm>
            <a:off x="6677658" y="4950465"/>
            <a:ext cx="7101840" cy="156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n-US" altLang="en-US" sz="4000" b="1" dirty="0"/>
              <a:t>Optional:</a:t>
            </a:r>
          </a:p>
          <a:p>
            <a:pPr lvl="1" eaLnBrk="1" hangingPunct="1">
              <a:lnSpc>
                <a:spcPct val="110000"/>
              </a:lnSpc>
              <a:spcBef>
                <a:spcPct val="0"/>
              </a:spcBef>
              <a:buFont typeface="Wingdings" panose="05000000000000000000" pitchFamily="2" charset="2"/>
              <a:buChar char="Ø"/>
            </a:pPr>
            <a:r>
              <a:rPr lang="en-US" altLang="en-US" sz="4000" dirty="0"/>
              <a:t> CalSTRS Pension2</a:t>
            </a:r>
          </a:p>
        </p:txBody>
      </p:sp>
      <p:sp>
        <p:nvSpPr>
          <p:cNvPr id="32" name="Title 1">
            <a:extLst>
              <a:ext uri="{FF2B5EF4-FFF2-40B4-BE49-F238E27FC236}">
                <a16:creationId xmlns:a16="http://schemas.microsoft.com/office/drawing/2014/main" id="{B33704EA-32DA-481E-ABDC-B7323477B9C4}"/>
              </a:ext>
            </a:extLst>
          </p:cNvPr>
          <p:cNvSpPr txBox="1">
            <a:spLocks/>
          </p:cNvSpPr>
          <p:nvPr/>
        </p:nvSpPr>
        <p:spPr>
          <a:xfrm>
            <a:off x="568961" y="284481"/>
            <a:ext cx="11724639" cy="860437"/>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CalSTRS Hybrid System</a:t>
            </a:r>
          </a:p>
        </p:txBody>
      </p:sp>
      <p:sp>
        <p:nvSpPr>
          <p:cNvPr id="12292" name="Content Placeholder 3">
            <a:extLst>
              <a:ext uri="{FF2B5EF4-FFF2-40B4-BE49-F238E27FC236}">
                <a16:creationId xmlns:a16="http://schemas.microsoft.com/office/drawing/2014/main" id="{68ADACD1-F764-4A15-8F6B-0BD9CFA205B8}"/>
              </a:ext>
            </a:extLst>
          </p:cNvPr>
          <p:cNvSpPr txBox="1">
            <a:spLocks/>
          </p:cNvSpPr>
          <p:nvPr/>
        </p:nvSpPr>
        <p:spPr bwMode="auto">
          <a:xfrm>
            <a:off x="6677659" y="2105665"/>
            <a:ext cx="7363461" cy="280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FontTx/>
              <a:buNone/>
            </a:pPr>
            <a:r>
              <a:rPr lang="en-US" altLang="en-US" sz="4000" b="1" dirty="0"/>
              <a:t>Membership includes:</a:t>
            </a:r>
          </a:p>
          <a:p>
            <a:pPr lvl="1" eaLnBrk="1" hangingPunct="1">
              <a:lnSpc>
                <a:spcPct val="90000"/>
              </a:lnSpc>
              <a:buFont typeface="Wingdings" panose="05000000000000000000" pitchFamily="2" charset="2"/>
              <a:buChar char="Ø"/>
            </a:pPr>
            <a:r>
              <a:rPr lang="en-US" altLang="en-US" sz="4000" dirty="0"/>
              <a:t> Defined Benefit Program</a:t>
            </a:r>
          </a:p>
          <a:p>
            <a:pPr lvl="1" eaLnBrk="1" hangingPunct="1">
              <a:lnSpc>
                <a:spcPct val="90000"/>
              </a:lnSpc>
              <a:buFont typeface="Wingdings" panose="05000000000000000000" pitchFamily="2" charset="2"/>
              <a:buChar char="Ø"/>
            </a:pPr>
            <a:r>
              <a:rPr lang="en-US" altLang="en-US" sz="4000" dirty="0"/>
              <a:t> Defined Benefit Supplement Program</a:t>
            </a:r>
          </a:p>
          <a:p>
            <a:pPr eaLnBrk="1" hangingPunct="1">
              <a:lnSpc>
                <a:spcPct val="90000"/>
              </a:lnSpc>
              <a:buFontTx/>
              <a:buNone/>
            </a:pPr>
            <a:endParaRPr lang="en-US" altLang="en-US" sz="4000" dirty="0">
              <a:solidFill>
                <a:srgbClr val="404040"/>
              </a:solidFill>
            </a:endParaRPr>
          </a:p>
          <a:p>
            <a:pPr eaLnBrk="1" hangingPunct="1">
              <a:lnSpc>
                <a:spcPct val="90000"/>
              </a:lnSpc>
              <a:buFontTx/>
              <a:buNone/>
            </a:pPr>
            <a:endParaRPr lang="en-US" altLang="en-US" sz="4000" dirty="0">
              <a:solidFill>
                <a:srgbClr val="404040"/>
              </a:solidFill>
            </a:endParaRPr>
          </a:p>
        </p:txBody>
      </p:sp>
      <p:pic>
        <p:nvPicPr>
          <p:cNvPr id="12293" name="Picture 2">
            <a:extLst>
              <a:ext uri="{FF2B5EF4-FFF2-40B4-BE49-F238E27FC236}">
                <a16:creationId xmlns:a16="http://schemas.microsoft.com/office/drawing/2014/main" id="{8E9ECE8D-BF31-4CDF-9776-83A7F590559B}"/>
              </a:ext>
            </a:extLst>
          </p:cNvPr>
          <p:cNvPicPr>
            <a:picLocks noChangeAspect="1" noChangeArrowheads="1"/>
          </p:cNvPicPr>
          <p:nvPr/>
        </p:nvPicPr>
        <p:blipFill>
          <a:blip r:embed="rId3"/>
          <a:stretch>
            <a:fillRect/>
          </a:stretch>
        </p:blipFill>
        <p:spPr bwMode="auto">
          <a:xfrm>
            <a:off x="487681" y="1943723"/>
            <a:ext cx="5532120" cy="526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8430FF2-55C0-497C-A7D1-810A769393E9}"/>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D094B28-00AB-4F77-8C1D-EB802879E662}"/>
              </a:ext>
            </a:extLst>
          </p:cNvPr>
          <p:cNvSpPr txBox="1">
            <a:spLocks/>
          </p:cNvSpPr>
          <p:nvPr/>
        </p:nvSpPr>
        <p:spPr>
          <a:xfrm>
            <a:off x="1509298" y="2916947"/>
            <a:ext cx="11611804" cy="1960809"/>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436B9F"/>
                </a:solidFill>
                <a:effectLst/>
                <a:uLnTx/>
                <a:uFillTx/>
                <a:latin typeface="+mn-lt"/>
                <a:ea typeface="+mj-ea"/>
                <a:cs typeface="+mj-cs"/>
              </a:rPr>
              <a:t>Section 4:</a:t>
            </a:r>
            <a:br>
              <a:rPr kumimoji="0" lang="en-US" sz="8000" b="1" i="0" u="none" strike="noStrike" kern="1200" cap="none" spc="0" normalizeH="0" baseline="0" noProof="0" dirty="0">
                <a:ln>
                  <a:noFill/>
                </a:ln>
                <a:solidFill>
                  <a:srgbClr val="436B9F"/>
                </a:solidFill>
                <a:effectLst/>
                <a:uLnTx/>
                <a:uFillTx/>
                <a:latin typeface="+mn-lt"/>
                <a:ea typeface="+mj-ea"/>
                <a:cs typeface="+mj-cs"/>
              </a:rPr>
            </a:br>
            <a:r>
              <a:rPr kumimoji="0" lang="en-US" sz="8000" b="1" i="0" u="none" strike="noStrike" kern="1200" cap="none" spc="0" normalizeH="0" baseline="0" noProof="0" dirty="0">
                <a:ln>
                  <a:noFill/>
                </a:ln>
                <a:solidFill>
                  <a:srgbClr val="436B9F"/>
                </a:solidFill>
                <a:effectLst/>
                <a:uLnTx/>
                <a:uFillTx/>
                <a:latin typeface="+mn-lt"/>
                <a:ea typeface="+mj-ea"/>
                <a:cs typeface="+mj-cs"/>
              </a:rPr>
              <a:t>Retirement Benefits</a:t>
            </a:r>
          </a:p>
        </p:txBody>
      </p:sp>
    </p:spTree>
    <p:extLst>
      <p:ext uri="{BB962C8B-B14F-4D97-AF65-F5344CB8AC3E}">
        <p14:creationId xmlns:p14="http://schemas.microsoft.com/office/powerpoint/2010/main" val="2892059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BA5BDF-74AA-4EED-ACC0-98421BE2D8B5}"/>
              </a:ext>
            </a:extLst>
          </p:cNvPr>
          <p:cNvSpPr txBox="1">
            <a:spLocks/>
          </p:cNvSpPr>
          <p:nvPr/>
        </p:nvSpPr>
        <p:spPr>
          <a:xfrm>
            <a:off x="439417" y="273065"/>
            <a:ext cx="9895429" cy="864856"/>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The Retirement Formula</a:t>
            </a:r>
          </a:p>
        </p:txBody>
      </p:sp>
      <p:cxnSp>
        <p:nvCxnSpPr>
          <p:cNvPr id="17" name="Straight Connector 16">
            <a:extLst>
              <a:ext uri="{FF2B5EF4-FFF2-40B4-BE49-F238E27FC236}">
                <a16:creationId xmlns:a16="http://schemas.microsoft.com/office/drawing/2014/main" id="{7F4FDC8F-E7CF-4518-B1B5-3BDCF4ACA877}"/>
              </a:ext>
            </a:extLst>
          </p:cNvPr>
          <p:cNvCxnSpPr>
            <a:cxnSpLocks/>
          </p:cNvCxnSpPr>
          <p:nvPr/>
        </p:nvCxnSpPr>
        <p:spPr>
          <a:xfrm>
            <a:off x="5326912" y="6746240"/>
            <a:ext cx="9006310"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1" name="Freeform 20">
            <a:extLst>
              <a:ext uri="{FF2B5EF4-FFF2-40B4-BE49-F238E27FC236}">
                <a16:creationId xmlns:a16="http://schemas.microsoft.com/office/drawing/2014/main" id="{110A949F-BE9C-4C83-A5A3-0F7942727A11}"/>
              </a:ext>
            </a:extLst>
          </p:cNvPr>
          <p:cNvSpPr/>
          <p:nvPr/>
        </p:nvSpPr>
        <p:spPr>
          <a:xfrm>
            <a:off x="5433237" y="3500121"/>
            <a:ext cx="3408505"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600" b="1" dirty="0">
                <a:cs typeface="Arial" panose="020B0604020202020204" pitchFamily="34" charset="0"/>
              </a:rPr>
              <a:t>Age Factor</a:t>
            </a:r>
          </a:p>
        </p:txBody>
      </p:sp>
      <p:sp>
        <p:nvSpPr>
          <p:cNvPr id="23" name="Freeform 22">
            <a:extLst>
              <a:ext uri="{FF2B5EF4-FFF2-40B4-BE49-F238E27FC236}">
                <a16:creationId xmlns:a16="http://schemas.microsoft.com/office/drawing/2014/main" id="{93327652-7F00-4D11-BA77-550592785E86}"/>
              </a:ext>
            </a:extLst>
          </p:cNvPr>
          <p:cNvSpPr/>
          <p:nvPr/>
        </p:nvSpPr>
        <p:spPr>
          <a:xfrm>
            <a:off x="5404050" y="5052061"/>
            <a:ext cx="3618031"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3600" b="1" dirty="0">
                <a:cs typeface="Arial" panose="020B0604020202020204" pitchFamily="34" charset="0"/>
              </a:rPr>
              <a:t>Final Compensation</a:t>
            </a:r>
          </a:p>
        </p:txBody>
      </p:sp>
      <p:sp>
        <p:nvSpPr>
          <p:cNvPr id="25" name="Multiply 24">
            <a:extLst>
              <a:ext uri="{FF2B5EF4-FFF2-40B4-BE49-F238E27FC236}">
                <a16:creationId xmlns:a16="http://schemas.microsoft.com/office/drawing/2014/main" id="{73B6CF8A-4507-4B91-9BFE-0CD5E26047B0}"/>
              </a:ext>
            </a:extLst>
          </p:cNvPr>
          <p:cNvSpPr/>
          <p:nvPr/>
        </p:nvSpPr>
        <p:spPr>
          <a:xfrm>
            <a:off x="6944360" y="4693920"/>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p>
        </p:txBody>
      </p:sp>
      <p:grpSp>
        <p:nvGrpSpPr>
          <p:cNvPr id="26" name="Group 26">
            <a:extLst>
              <a:ext uri="{FF2B5EF4-FFF2-40B4-BE49-F238E27FC236}">
                <a16:creationId xmlns:a16="http://schemas.microsoft.com/office/drawing/2014/main" id="{5547EB87-B666-4D68-8D52-C1F014E9D19A}"/>
              </a:ext>
            </a:extLst>
          </p:cNvPr>
          <p:cNvGrpSpPr>
            <a:grpSpLocks/>
          </p:cNvGrpSpPr>
          <p:nvPr/>
        </p:nvGrpSpPr>
        <p:grpSpPr bwMode="auto">
          <a:xfrm>
            <a:off x="6308173" y="6918960"/>
            <a:ext cx="7315200" cy="1097280"/>
            <a:chOff x="0" y="1862"/>
            <a:chExt cx="1833829" cy="1229469"/>
          </a:xfrm>
          <a:solidFill>
            <a:srgbClr val="436B9F"/>
          </a:solidFill>
        </p:grpSpPr>
        <p:sp>
          <p:nvSpPr>
            <p:cNvPr id="27" name="Rounded Rectangle 26">
              <a:extLst>
                <a:ext uri="{FF2B5EF4-FFF2-40B4-BE49-F238E27FC236}">
                  <a16:creationId xmlns:a16="http://schemas.microsoft.com/office/drawing/2014/main" id="{9F93B6D2-8E73-494F-B346-CB1F1160A458}"/>
                </a:ext>
              </a:extLst>
            </p:cNvPr>
            <p:cNvSpPr/>
            <p:nvPr/>
          </p:nvSpPr>
          <p:spPr>
            <a:xfrm>
              <a:off x="0" y="1862"/>
              <a:ext cx="1833829" cy="1229469"/>
            </a:xfrm>
            <a:prstGeom prst="roundRect">
              <a:avLst/>
            </a:prstGeom>
            <a:grp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a:extLst>
                <a:ext uri="{FF2B5EF4-FFF2-40B4-BE49-F238E27FC236}">
                  <a16:creationId xmlns:a16="http://schemas.microsoft.com/office/drawing/2014/main" id="{AB669E9E-84CB-43FA-AEE5-090716A4774C}"/>
                </a:ext>
              </a:extLst>
            </p:cNvPr>
            <p:cNvSpPr/>
            <p:nvPr/>
          </p:nvSpPr>
          <p:spPr>
            <a:xfrm>
              <a:off x="59854" y="61628"/>
              <a:ext cx="1714121" cy="1109937"/>
            </a:xfrm>
            <a:prstGeom prst="rect">
              <a:avLst/>
            </a:prstGeom>
            <a:grpFill/>
            <a:ln>
              <a:solidFill>
                <a:srgbClr val="436B9F"/>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600" b="1" dirty="0">
                  <a:cs typeface="Arial" panose="020B0604020202020204" pitchFamily="34" charset="0"/>
                </a:rPr>
                <a:t>Monthly Retirement Benefit </a:t>
              </a:r>
            </a:p>
          </p:txBody>
        </p:sp>
      </p:grpSp>
      <p:sp>
        <p:nvSpPr>
          <p:cNvPr id="29" name="Content Placeholder 2">
            <a:extLst>
              <a:ext uri="{FF2B5EF4-FFF2-40B4-BE49-F238E27FC236}">
                <a16:creationId xmlns:a16="http://schemas.microsoft.com/office/drawing/2014/main" id="{0E3F4DE5-AE43-4BFE-8D73-5D3D359F7468}"/>
              </a:ext>
            </a:extLst>
          </p:cNvPr>
          <p:cNvSpPr txBox="1">
            <a:spLocks/>
          </p:cNvSpPr>
          <p:nvPr/>
        </p:nvSpPr>
        <p:spPr>
          <a:xfrm>
            <a:off x="-11169" y="2098043"/>
            <a:ext cx="661025" cy="1016000"/>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4000" dirty="0">
                <a:solidFill>
                  <a:schemeClr val="tx1"/>
                </a:solidFill>
                <a:latin typeface="+mn-lt"/>
                <a:sym typeface="Wingdings" pitchFamily="2" charset="2"/>
              </a:rPr>
              <a:t></a:t>
            </a:r>
            <a:endParaRPr lang="en-US" altLang="en-US" sz="4000" dirty="0">
              <a:solidFill>
                <a:schemeClr val="tx1"/>
              </a:solidFill>
              <a:latin typeface="+mn-lt"/>
            </a:endParaRPr>
          </a:p>
        </p:txBody>
      </p:sp>
      <p:sp>
        <p:nvSpPr>
          <p:cNvPr id="14" name="Freeform 13">
            <a:extLst>
              <a:ext uri="{FF2B5EF4-FFF2-40B4-BE49-F238E27FC236}">
                <a16:creationId xmlns:a16="http://schemas.microsoft.com/office/drawing/2014/main" id="{CFDA7979-9A28-4C8A-A0AA-27D3E22EE38E}"/>
              </a:ext>
            </a:extLst>
          </p:cNvPr>
          <p:cNvSpPr/>
          <p:nvPr/>
        </p:nvSpPr>
        <p:spPr>
          <a:xfrm>
            <a:off x="8644270" y="2100581"/>
            <a:ext cx="5688952"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600" b="1" dirty="0">
                <a:cs typeface="Arial" panose="020B0604020202020204" pitchFamily="34" charset="0"/>
              </a:rPr>
              <a:t>Time worked and contributed</a:t>
            </a:r>
          </a:p>
        </p:txBody>
      </p:sp>
      <p:sp>
        <p:nvSpPr>
          <p:cNvPr id="13322" name="Content Placeholder 2">
            <a:extLst>
              <a:ext uri="{FF2B5EF4-FFF2-40B4-BE49-F238E27FC236}">
                <a16:creationId xmlns:a16="http://schemas.microsoft.com/office/drawing/2014/main" id="{CFEA9353-37E7-4DED-9CC8-76E25442D21A}"/>
              </a:ext>
            </a:extLst>
          </p:cNvPr>
          <p:cNvSpPr txBox="1">
            <a:spLocks/>
          </p:cNvSpPr>
          <p:nvPr/>
        </p:nvSpPr>
        <p:spPr bwMode="auto">
          <a:xfrm>
            <a:off x="795481" y="2113810"/>
            <a:ext cx="4191180" cy="227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Review the </a:t>
            </a:r>
            <a:r>
              <a:rPr lang="en-US" altLang="en-US" sz="4000" i="1" dirty="0">
                <a:latin typeface="+mn-lt"/>
              </a:rPr>
              <a:t>Understanding the Formula </a:t>
            </a:r>
            <a:r>
              <a:rPr lang="en-US" altLang="en-US" sz="4000" dirty="0">
                <a:latin typeface="+mn-lt"/>
              </a:rPr>
              <a:t>fact sheet and video at CalSTRS.com.</a:t>
            </a:r>
            <a:endParaRPr lang="en-US" altLang="en-US" sz="4000" i="1" dirty="0">
              <a:latin typeface="+mn-lt"/>
            </a:endParaRPr>
          </a:p>
        </p:txBody>
      </p:sp>
      <p:sp>
        <p:nvSpPr>
          <p:cNvPr id="19" name="Freeform 18">
            <a:extLst>
              <a:ext uri="{FF2B5EF4-FFF2-40B4-BE49-F238E27FC236}">
                <a16:creationId xmlns:a16="http://schemas.microsoft.com/office/drawing/2014/main" id="{3D7A2094-13FE-4386-8643-169AA50643E9}"/>
              </a:ext>
            </a:extLst>
          </p:cNvPr>
          <p:cNvSpPr/>
          <p:nvPr/>
        </p:nvSpPr>
        <p:spPr>
          <a:xfrm>
            <a:off x="5433237" y="1953262"/>
            <a:ext cx="3408505" cy="1475739"/>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600" b="1" dirty="0">
                <a:cs typeface="Arial" panose="020B0604020202020204" pitchFamily="34" charset="0"/>
              </a:rPr>
              <a:t>Service Credit</a:t>
            </a:r>
          </a:p>
        </p:txBody>
      </p:sp>
      <p:sp>
        <p:nvSpPr>
          <p:cNvPr id="24" name="Multiply 23">
            <a:extLst>
              <a:ext uri="{FF2B5EF4-FFF2-40B4-BE49-F238E27FC236}">
                <a16:creationId xmlns:a16="http://schemas.microsoft.com/office/drawing/2014/main" id="{068FCE28-9511-4925-AA7E-F0B5580AE00D}"/>
              </a:ext>
            </a:extLst>
          </p:cNvPr>
          <p:cNvSpPr/>
          <p:nvPr/>
        </p:nvSpPr>
        <p:spPr>
          <a:xfrm>
            <a:off x="6944360" y="3139440"/>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p>
        </p:txBody>
      </p:sp>
      <p:sp>
        <p:nvSpPr>
          <p:cNvPr id="18" name="TextBox 17">
            <a:extLst>
              <a:ext uri="{FF2B5EF4-FFF2-40B4-BE49-F238E27FC236}">
                <a16:creationId xmlns:a16="http://schemas.microsoft.com/office/drawing/2014/main" id="{194173A2-6756-4085-A03D-192E4D4A590D}"/>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20E583-BBD3-451C-986B-B691A471E5D7}"/>
              </a:ext>
            </a:extLst>
          </p:cNvPr>
          <p:cNvSpPr>
            <a:spLocks noGrp="1"/>
          </p:cNvSpPr>
          <p:nvPr>
            <p:ph type="title"/>
          </p:nvPr>
        </p:nvSpPr>
        <p:spPr>
          <a:xfrm>
            <a:off x="595442" y="275737"/>
            <a:ext cx="7527831" cy="861059"/>
          </a:xfrm>
        </p:spPr>
        <p:txBody>
          <a:bodyPr>
            <a:noAutofit/>
          </a:bodyPr>
          <a:lstStyle/>
          <a:p>
            <a:pPr defTabSz="1111370">
              <a:defRPr/>
            </a:pPr>
            <a:r>
              <a:rPr lang="en-US" sz="6600" b="1" dirty="0">
                <a:solidFill>
                  <a:schemeClr val="bg1"/>
                </a:solidFill>
                <a:latin typeface="+mn-lt"/>
              </a:rPr>
              <a:t>Service Credit</a:t>
            </a:r>
          </a:p>
        </p:txBody>
      </p:sp>
      <p:sp>
        <p:nvSpPr>
          <p:cNvPr id="5" name="Content Placeholder 2">
            <a:extLst>
              <a:ext uri="{FF2B5EF4-FFF2-40B4-BE49-F238E27FC236}">
                <a16:creationId xmlns:a16="http://schemas.microsoft.com/office/drawing/2014/main" id="{0D3CF776-D95C-4F55-8624-142AB765CB69}"/>
              </a:ext>
            </a:extLst>
          </p:cNvPr>
          <p:cNvSpPr>
            <a:spLocks noGrp="1"/>
          </p:cNvSpPr>
          <p:nvPr>
            <p:ph idx="1"/>
          </p:nvPr>
        </p:nvSpPr>
        <p:spPr>
          <a:xfrm>
            <a:off x="9699798" y="2227581"/>
            <a:ext cx="4279899" cy="2115821"/>
          </a:xfrm>
        </p:spPr>
        <p:txBody>
          <a:bodyPr>
            <a:noAutofit/>
          </a:bodyPr>
          <a:lstStyle/>
          <a:p>
            <a:pPr marL="0" indent="0" defTabSz="1111370">
              <a:buNone/>
              <a:defRPr/>
            </a:pPr>
            <a:r>
              <a:rPr lang="en-US" sz="4000" dirty="0"/>
              <a:t>Track your service credit balance on your </a:t>
            </a:r>
            <a:r>
              <a:rPr lang="en-US" sz="4000" i="1" dirty="0"/>
              <a:t>Retirement Progress Report </a:t>
            </a:r>
            <a:r>
              <a:rPr lang="en-US" sz="4000" dirty="0"/>
              <a:t>each fall</a:t>
            </a:r>
            <a:r>
              <a:rPr lang="en-US" sz="4000" i="1" dirty="0"/>
              <a:t>.</a:t>
            </a:r>
          </a:p>
        </p:txBody>
      </p:sp>
      <p:sp>
        <p:nvSpPr>
          <p:cNvPr id="14340" name="Content Placeholder 2">
            <a:extLst>
              <a:ext uri="{FF2B5EF4-FFF2-40B4-BE49-F238E27FC236}">
                <a16:creationId xmlns:a16="http://schemas.microsoft.com/office/drawing/2014/main" id="{A65162C8-76ED-4C6F-8419-077431F3F804}"/>
              </a:ext>
            </a:extLst>
          </p:cNvPr>
          <p:cNvSpPr txBox="1">
            <a:spLocks/>
          </p:cNvSpPr>
          <p:nvPr/>
        </p:nvSpPr>
        <p:spPr bwMode="auto">
          <a:xfrm>
            <a:off x="8855222" y="2159772"/>
            <a:ext cx="8356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7" name="Freeform 6">
            <a:extLst>
              <a:ext uri="{FF2B5EF4-FFF2-40B4-BE49-F238E27FC236}">
                <a16:creationId xmlns:a16="http://schemas.microsoft.com/office/drawing/2014/main" id="{70CA0081-7DD1-4BE2-AAD9-FFE754551A17}"/>
              </a:ext>
            </a:extLst>
          </p:cNvPr>
          <p:cNvSpPr/>
          <p:nvPr/>
        </p:nvSpPr>
        <p:spPr>
          <a:xfrm>
            <a:off x="487680" y="6243320"/>
            <a:ext cx="2194560" cy="164592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defRPr/>
            </a:pPr>
            <a:r>
              <a:rPr lang="en-US" sz="3840" b="1" dirty="0">
                <a:cs typeface="Arial" panose="020B0604020202020204" pitchFamily="34" charset="0"/>
              </a:rPr>
              <a:t>50% Time</a:t>
            </a:r>
          </a:p>
        </p:txBody>
      </p:sp>
      <p:sp>
        <p:nvSpPr>
          <p:cNvPr id="8" name="Right Arrow 7">
            <a:extLst>
              <a:ext uri="{FF2B5EF4-FFF2-40B4-BE49-F238E27FC236}">
                <a16:creationId xmlns:a16="http://schemas.microsoft.com/office/drawing/2014/main" id="{89CF7F1B-994B-4F74-B71D-44BCBC09A35E}"/>
              </a:ext>
            </a:extLst>
          </p:cNvPr>
          <p:cNvSpPr/>
          <p:nvPr/>
        </p:nvSpPr>
        <p:spPr>
          <a:xfrm>
            <a:off x="3141981" y="6746240"/>
            <a:ext cx="1341120" cy="640080"/>
          </a:xfrm>
          <a:prstGeom prst="rightArrow">
            <a:avLst/>
          </a:prstGeom>
          <a:solidFill>
            <a:srgbClr val="4D4D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p>
        </p:txBody>
      </p:sp>
      <p:sp>
        <p:nvSpPr>
          <p:cNvPr id="9" name="Freeform 8">
            <a:extLst>
              <a:ext uri="{FF2B5EF4-FFF2-40B4-BE49-F238E27FC236}">
                <a16:creationId xmlns:a16="http://schemas.microsoft.com/office/drawing/2014/main" id="{3267ADE4-29BC-4945-AA17-7E36C5B36277}"/>
              </a:ext>
            </a:extLst>
          </p:cNvPr>
          <p:cNvSpPr/>
          <p:nvPr/>
        </p:nvSpPr>
        <p:spPr>
          <a:xfrm>
            <a:off x="487680" y="4282440"/>
            <a:ext cx="2194560" cy="164592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defRPr/>
            </a:pPr>
            <a:r>
              <a:rPr lang="en-US" sz="3840" b="1" dirty="0">
                <a:cs typeface="Arial" panose="020B0604020202020204" pitchFamily="34" charset="0"/>
              </a:rPr>
              <a:t>75% Time</a:t>
            </a:r>
          </a:p>
        </p:txBody>
      </p:sp>
      <p:sp>
        <p:nvSpPr>
          <p:cNvPr id="10" name="Right Arrow 9">
            <a:extLst>
              <a:ext uri="{FF2B5EF4-FFF2-40B4-BE49-F238E27FC236}">
                <a16:creationId xmlns:a16="http://schemas.microsoft.com/office/drawing/2014/main" id="{4B68F03F-194E-4457-A844-6B0735A08D6D}"/>
              </a:ext>
            </a:extLst>
          </p:cNvPr>
          <p:cNvSpPr/>
          <p:nvPr/>
        </p:nvSpPr>
        <p:spPr>
          <a:xfrm>
            <a:off x="3141981" y="4785360"/>
            <a:ext cx="1341120" cy="640080"/>
          </a:xfrm>
          <a:prstGeom prst="rightArrow">
            <a:avLst/>
          </a:prstGeom>
          <a:solidFill>
            <a:srgbClr val="4D4D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p>
        </p:txBody>
      </p:sp>
      <p:sp>
        <p:nvSpPr>
          <p:cNvPr id="11" name="Freeform 10">
            <a:extLst>
              <a:ext uri="{FF2B5EF4-FFF2-40B4-BE49-F238E27FC236}">
                <a16:creationId xmlns:a16="http://schemas.microsoft.com/office/drawing/2014/main" id="{3281E7FB-06CA-4803-AF5D-8C5C8CF57FB8}"/>
              </a:ext>
            </a:extLst>
          </p:cNvPr>
          <p:cNvSpPr/>
          <p:nvPr/>
        </p:nvSpPr>
        <p:spPr>
          <a:xfrm>
            <a:off x="487680" y="2227581"/>
            <a:ext cx="2194560" cy="164592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defRPr/>
            </a:pPr>
            <a:r>
              <a:rPr lang="en-US" sz="3840" b="1" dirty="0">
                <a:cs typeface="Arial" panose="020B0604020202020204" pitchFamily="34" charset="0"/>
              </a:rPr>
              <a:t>Full Time</a:t>
            </a:r>
          </a:p>
        </p:txBody>
      </p:sp>
      <p:sp>
        <p:nvSpPr>
          <p:cNvPr id="12" name="Right Arrow 11">
            <a:extLst>
              <a:ext uri="{FF2B5EF4-FFF2-40B4-BE49-F238E27FC236}">
                <a16:creationId xmlns:a16="http://schemas.microsoft.com/office/drawing/2014/main" id="{381D690E-6F3B-463E-A58B-C75028310014}"/>
              </a:ext>
            </a:extLst>
          </p:cNvPr>
          <p:cNvSpPr/>
          <p:nvPr/>
        </p:nvSpPr>
        <p:spPr>
          <a:xfrm>
            <a:off x="3141981" y="2730501"/>
            <a:ext cx="1341120" cy="640080"/>
          </a:xfrm>
          <a:prstGeom prst="rightArrow">
            <a:avLst/>
          </a:prstGeom>
          <a:solidFill>
            <a:srgbClr val="4D4D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p>
        </p:txBody>
      </p:sp>
      <p:grpSp>
        <p:nvGrpSpPr>
          <p:cNvPr id="13" name="Group 30">
            <a:extLst>
              <a:ext uri="{FF2B5EF4-FFF2-40B4-BE49-F238E27FC236}">
                <a16:creationId xmlns:a16="http://schemas.microsoft.com/office/drawing/2014/main" id="{9D2C3499-1BA2-421C-AE81-D87CA9144898}"/>
              </a:ext>
            </a:extLst>
          </p:cNvPr>
          <p:cNvGrpSpPr>
            <a:grpSpLocks/>
          </p:cNvGrpSpPr>
          <p:nvPr/>
        </p:nvGrpSpPr>
        <p:grpSpPr bwMode="auto">
          <a:xfrm>
            <a:off x="5226069" y="2160750"/>
            <a:ext cx="1918352" cy="1712053"/>
            <a:chOff x="2971800" y="4874567"/>
            <a:chExt cx="1390650" cy="1371600"/>
          </a:xfrm>
          <a:solidFill>
            <a:srgbClr val="336699"/>
          </a:solidFill>
        </p:grpSpPr>
        <p:sp>
          <p:nvSpPr>
            <p:cNvPr id="14" name="Oval 13">
              <a:extLst>
                <a:ext uri="{FF2B5EF4-FFF2-40B4-BE49-F238E27FC236}">
                  <a16:creationId xmlns:a16="http://schemas.microsoft.com/office/drawing/2014/main" id="{BF3D5152-ECD3-406E-A8D0-A03D3B3B06FC}"/>
                </a:ext>
              </a:extLst>
            </p:cNvPr>
            <p:cNvSpPr/>
            <p:nvPr/>
          </p:nvSpPr>
          <p:spPr>
            <a:xfrm>
              <a:off x="2971800" y="4874567"/>
              <a:ext cx="1371600" cy="1371600"/>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p>
          </p:txBody>
        </p:sp>
        <p:sp>
          <p:nvSpPr>
            <p:cNvPr id="15" name="TextBox 32">
              <a:extLst>
                <a:ext uri="{FF2B5EF4-FFF2-40B4-BE49-F238E27FC236}">
                  <a16:creationId xmlns:a16="http://schemas.microsoft.com/office/drawing/2014/main" id="{8D54997D-109D-4EA1-A2E1-06A0582E9C50}"/>
                </a:ext>
              </a:extLst>
            </p:cNvPr>
            <p:cNvSpPr txBox="1">
              <a:spLocks noChangeArrowheads="1"/>
            </p:cNvSpPr>
            <p:nvPr/>
          </p:nvSpPr>
          <p:spPr bwMode="auto">
            <a:xfrm>
              <a:off x="2990850" y="5329534"/>
              <a:ext cx="1371600" cy="547392"/>
            </a:xfrm>
            <a:prstGeom prst="rect">
              <a:avLst/>
            </a:prstGeom>
            <a:noFill/>
            <a:ln w="9525">
              <a:noFill/>
              <a:miter lim="800000"/>
              <a:headEnd/>
              <a:tailEnd/>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3840" b="1" dirty="0">
                  <a:solidFill>
                    <a:schemeClr val="bg1"/>
                  </a:solidFill>
                </a:rPr>
                <a:t>1.000</a:t>
              </a:r>
            </a:p>
          </p:txBody>
        </p:sp>
      </p:grpSp>
      <p:grpSp>
        <p:nvGrpSpPr>
          <p:cNvPr id="16" name="Group 15">
            <a:extLst>
              <a:ext uri="{FF2B5EF4-FFF2-40B4-BE49-F238E27FC236}">
                <a16:creationId xmlns:a16="http://schemas.microsoft.com/office/drawing/2014/main" id="{4AF6BAF1-9B9E-43F0-906C-215B8EBDA6DA}"/>
              </a:ext>
            </a:extLst>
          </p:cNvPr>
          <p:cNvGrpSpPr/>
          <p:nvPr/>
        </p:nvGrpSpPr>
        <p:grpSpPr>
          <a:xfrm>
            <a:off x="5388863" y="6290915"/>
            <a:ext cx="1806955" cy="1683951"/>
            <a:chOff x="7164387" y="4896495"/>
            <a:chExt cx="1390650" cy="1371600"/>
          </a:xfrm>
          <a:solidFill>
            <a:srgbClr val="336699"/>
          </a:solidFill>
        </p:grpSpPr>
        <p:sp>
          <p:nvSpPr>
            <p:cNvPr id="17" name="Pie 16">
              <a:extLst>
                <a:ext uri="{FF2B5EF4-FFF2-40B4-BE49-F238E27FC236}">
                  <a16:creationId xmlns:a16="http://schemas.microsoft.com/office/drawing/2014/main" id="{E3A9291F-BC8B-4016-A659-B471572EF163}"/>
                </a:ext>
              </a:extLst>
            </p:cNvPr>
            <p:cNvSpPr/>
            <p:nvPr/>
          </p:nvSpPr>
          <p:spPr>
            <a:xfrm>
              <a:off x="7183437" y="4896495"/>
              <a:ext cx="1371600" cy="1371600"/>
            </a:xfrm>
            <a:prstGeom prst="pie">
              <a:avLst>
                <a:gd name="adj1" fmla="val 70512"/>
                <a:gd name="adj2" fmla="val 10779915"/>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solidFill>
                  <a:schemeClr val="tx1"/>
                </a:solidFill>
              </a:endParaRPr>
            </a:p>
          </p:txBody>
        </p:sp>
        <p:sp>
          <p:nvSpPr>
            <p:cNvPr id="18" name="TextBox 36">
              <a:extLst>
                <a:ext uri="{FF2B5EF4-FFF2-40B4-BE49-F238E27FC236}">
                  <a16:creationId xmlns:a16="http://schemas.microsoft.com/office/drawing/2014/main" id="{09DFFF8A-348F-4DA0-B268-DBAED1B4224F}"/>
                </a:ext>
              </a:extLst>
            </p:cNvPr>
            <p:cNvSpPr txBox="1">
              <a:spLocks noChangeArrowheads="1"/>
            </p:cNvSpPr>
            <p:nvPr/>
          </p:nvSpPr>
          <p:spPr bwMode="auto">
            <a:xfrm>
              <a:off x="7164387" y="5575946"/>
              <a:ext cx="1371599" cy="556527"/>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3840" b="1" dirty="0">
                  <a:solidFill>
                    <a:schemeClr val="bg1"/>
                  </a:solidFill>
                </a:rPr>
                <a:t>0.500</a:t>
              </a:r>
            </a:p>
          </p:txBody>
        </p:sp>
      </p:grpSp>
      <p:grpSp>
        <p:nvGrpSpPr>
          <p:cNvPr id="19" name="Group 18">
            <a:extLst>
              <a:ext uri="{FF2B5EF4-FFF2-40B4-BE49-F238E27FC236}">
                <a16:creationId xmlns:a16="http://schemas.microsoft.com/office/drawing/2014/main" id="{9613B936-F14E-4AA4-87FA-AC1D00FC2176}"/>
              </a:ext>
            </a:extLst>
          </p:cNvPr>
          <p:cNvGrpSpPr/>
          <p:nvPr/>
        </p:nvGrpSpPr>
        <p:grpSpPr>
          <a:xfrm>
            <a:off x="5263896" y="4167443"/>
            <a:ext cx="1931923" cy="1801527"/>
            <a:chOff x="7183437" y="3256607"/>
            <a:chExt cx="1371600" cy="1371600"/>
          </a:xfrm>
          <a:solidFill>
            <a:srgbClr val="336699"/>
          </a:solidFill>
        </p:grpSpPr>
        <p:sp>
          <p:nvSpPr>
            <p:cNvPr id="20" name="Pie 19">
              <a:extLst>
                <a:ext uri="{FF2B5EF4-FFF2-40B4-BE49-F238E27FC236}">
                  <a16:creationId xmlns:a16="http://schemas.microsoft.com/office/drawing/2014/main" id="{6F567688-6E94-489F-862C-E39E33C863FF}"/>
                </a:ext>
              </a:extLst>
            </p:cNvPr>
            <p:cNvSpPr/>
            <p:nvPr/>
          </p:nvSpPr>
          <p:spPr>
            <a:xfrm>
              <a:off x="7183437" y="3256607"/>
              <a:ext cx="1371600" cy="1371600"/>
            </a:xfrm>
            <a:prstGeom prst="pi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solidFill>
                  <a:schemeClr val="tx1"/>
                </a:solidFill>
              </a:endParaRPr>
            </a:p>
          </p:txBody>
        </p:sp>
        <p:sp>
          <p:nvSpPr>
            <p:cNvPr id="21" name="TextBox 34">
              <a:extLst>
                <a:ext uri="{FF2B5EF4-FFF2-40B4-BE49-F238E27FC236}">
                  <a16:creationId xmlns:a16="http://schemas.microsoft.com/office/drawing/2014/main" id="{60CA54D9-07DA-4E2D-91E8-C599D8EC4818}"/>
                </a:ext>
              </a:extLst>
            </p:cNvPr>
            <p:cNvSpPr txBox="1">
              <a:spLocks noChangeArrowheads="1"/>
            </p:cNvSpPr>
            <p:nvPr/>
          </p:nvSpPr>
          <p:spPr bwMode="auto">
            <a:xfrm>
              <a:off x="7183437" y="3943200"/>
              <a:ext cx="1371600" cy="520206"/>
            </a:xfrm>
            <a:prstGeom prst="rect">
              <a:avLst/>
            </a:prstGeom>
            <a:noFill/>
            <a:ln w="9525">
              <a:noFill/>
              <a:miter lim="800000"/>
              <a:headEnd/>
              <a:tailEnd/>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3840" b="1" dirty="0">
                  <a:solidFill>
                    <a:schemeClr val="bg1"/>
                  </a:solidFill>
                </a:rPr>
                <a:t>0.750</a:t>
              </a:r>
            </a:p>
          </p:txBody>
        </p:sp>
      </p:grpSp>
      <p:grpSp>
        <p:nvGrpSpPr>
          <p:cNvPr id="22" name="Group 21">
            <a:extLst>
              <a:ext uri="{FF2B5EF4-FFF2-40B4-BE49-F238E27FC236}">
                <a16:creationId xmlns:a16="http://schemas.microsoft.com/office/drawing/2014/main" id="{C56B14AA-AE69-4B65-988D-B5B9399F9AE1}"/>
              </a:ext>
            </a:extLst>
          </p:cNvPr>
          <p:cNvGrpSpPr/>
          <p:nvPr/>
        </p:nvGrpSpPr>
        <p:grpSpPr>
          <a:xfrm>
            <a:off x="1584960" y="1874647"/>
            <a:ext cx="3843424" cy="1571624"/>
            <a:chOff x="609599" y="4728653"/>
            <a:chExt cx="2194560" cy="1309687"/>
          </a:xfrm>
          <a:solidFill>
            <a:schemeClr val="bg1">
              <a:lumMod val="50000"/>
            </a:schemeClr>
          </a:solidFill>
        </p:grpSpPr>
        <p:sp>
          <p:nvSpPr>
            <p:cNvPr id="23" name="Freeform 22">
              <a:extLst>
                <a:ext uri="{FF2B5EF4-FFF2-40B4-BE49-F238E27FC236}">
                  <a16:creationId xmlns:a16="http://schemas.microsoft.com/office/drawing/2014/main" id="{AE86A3F0-2B6C-4CAE-A786-F84E8FBA8921}"/>
                </a:ext>
              </a:extLst>
            </p:cNvPr>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24" name="TextBox 23">
              <a:extLst>
                <a:ext uri="{FF2B5EF4-FFF2-40B4-BE49-F238E27FC236}">
                  <a16:creationId xmlns:a16="http://schemas.microsoft.com/office/drawing/2014/main" id="{971645C6-7481-4A52-BDE9-C62B95A2727E}"/>
                </a:ext>
              </a:extLst>
            </p:cNvPr>
            <p:cNvSpPr txBox="1"/>
            <p:nvPr/>
          </p:nvSpPr>
          <p:spPr>
            <a:xfrm>
              <a:off x="703519" y="4967072"/>
              <a:ext cx="2006719" cy="979755"/>
            </a:xfrm>
            <a:prstGeom prst="rect">
              <a:avLst/>
            </a:prstGeom>
            <a:grpFill/>
            <a:ln>
              <a:solidFill>
                <a:schemeClr val="bg1">
                  <a:lumMod val="50000"/>
                </a:schemeClr>
              </a:solidFill>
            </a:ln>
          </p:spPr>
          <p:txBody>
            <a:bodyPr>
              <a:spAutoFit/>
            </a:bodyPr>
            <a:lstStyle/>
            <a:p>
              <a:pPr algn="ctr">
                <a:defRPr/>
              </a:pPr>
              <a:r>
                <a:rPr lang="en-US" sz="3520" b="1" dirty="0">
                  <a:solidFill>
                    <a:schemeClr val="bg1"/>
                  </a:solidFill>
                </a:rPr>
                <a:t>Unused Sick Leave Days</a:t>
              </a:r>
            </a:p>
          </p:txBody>
        </p:sp>
      </p:grpSp>
      <p:grpSp>
        <p:nvGrpSpPr>
          <p:cNvPr id="25" name="Group 24">
            <a:extLst>
              <a:ext uri="{FF2B5EF4-FFF2-40B4-BE49-F238E27FC236}">
                <a16:creationId xmlns:a16="http://schemas.microsoft.com/office/drawing/2014/main" id="{135010F9-DD40-4F30-BBFB-6E17681AB1D8}"/>
              </a:ext>
            </a:extLst>
          </p:cNvPr>
          <p:cNvGrpSpPr/>
          <p:nvPr/>
        </p:nvGrpSpPr>
        <p:grpSpPr>
          <a:xfrm>
            <a:off x="1624480" y="4419369"/>
            <a:ext cx="3764384" cy="1507683"/>
            <a:chOff x="609599" y="4728653"/>
            <a:chExt cx="2194560" cy="1309687"/>
          </a:xfrm>
          <a:solidFill>
            <a:schemeClr val="bg1">
              <a:lumMod val="50000"/>
            </a:schemeClr>
          </a:solidFill>
        </p:grpSpPr>
        <p:sp>
          <p:nvSpPr>
            <p:cNvPr id="26" name="Freeform 25">
              <a:extLst>
                <a:ext uri="{FF2B5EF4-FFF2-40B4-BE49-F238E27FC236}">
                  <a16:creationId xmlns:a16="http://schemas.microsoft.com/office/drawing/2014/main" id="{DFF9339B-FAC6-4611-9232-291F953BCA35}"/>
                </a:ext>
              </a:extLst>
            </p:cNvPr>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27" name="TextBox 26">
              <a:extLst>
                <a:ext uri="{FF2B5EF4-FFF2-40B4-BE49-F238E27FC236}">
                  <a16:creationId xmlns:a16="http://schemas.microsoft.com/office/drawing/2014/main" id="{A39B7D87-9FAE-44D5-9A35-2ACC2888E5AA}"/>
                </a:ext>
              </a:extLst>
            </p:cNvPr>
            <p:cNvSpPr txBox="1"/>
            <p:nvPr/>
          </p:nvSpPr>
          <p:spPr>
            <a:xfrm>
              <a:off x="653912" y="4825977"/>
              <a:ext cx="2070393" cy="1021307"/>
            </a:xfrm>
            <a:prstGeom prst="rect">
              <a:avLst/>
            </a:prstGeom>
            <a:grpFill/>
            <a:ln>
              <a:solidFill>
                <a:schemeClr val="bg1">
                  <a:lumMod val="50000"/>
                </a:schemeClr>
              </a:solidFill>
            </a:ln>
          </p:spPr>
          <p:txBody>
            <a:bodyPr>
              <a:spAutoFit/>
            </a:bodyPr>
            <a:lstStyle/>
            <a:p>
              <a:pPr algn="ctr">
                <a:defRPr/>
              </a:pPr>
              <a:r>
                <a:rPr lang="en-US" sz="3520" b="1" dirty="0">
                  <a:solidFill>
                    <a:schemeClr val="bg1"/>
                  </a:solidFill>
                </a:rPr>
                <a:t>Number of Contract Days</a:t>
              </a:r>
            </a:p>
          </p:txBody>
        </p:sp>
      </p:grpSp>
      <p:grpSp>
        <p:nvGrpSpPr>
          <p:cNvPr id="28" name="Group 27">
            <a:extLst>
              <a:ext uri="{FF2B5EF4-FFF2-40B4-BE49-F238E27FC236}">
                <a16:creationId xmlns:a16="http://schemas.microsoft.com/office/drawing/2014/main" id="{CE94F728-F1C1-4B73-AAA8-8F186FD6AAB8}"/>
              </a:ext>
            </a:extLst>
          </p:cNvPr>
          <p:cNvGrpSpPr/>
          <p:nvPr/>
        </p:nvGrpSpPr>
        <p:grpSpPr>
          <a:xfrm>
            <a:off x="1584960" y="6403241"/>
            <a:ext cx="3803904" cy="1571624"/>
            <a:chOff x="5401495" y="5281090"/>
            <a:chExt cx="2377440" cy="1309687"/>
          </a:xfrm>
          <a:solidFill>
            <a:schemeClr val="bg1">
              <a:lumMod val="50000"/>
            </a:schemeClr>
          </a:solidFill>
        </p:grpSpPr>
        <p:sp>
          <p:nvSpPr>
            <p:cNvPr id="29" name="Freeform 28">
              <a:extLst>
                <a:ext uri="{FF2B5EF4-FFF2-40B4-BE49-F238E27FC236}">
                  <a16:creationId xmlns:a16="http://schemas.microsoft.com/office/drawing/2014/main" id="{E8086479-974D-4121-AB07-1097333636D2}"/>
                </a:ext>
              </a:extLst>
            </p:cNvPr>
            <p:cNvSpPr/>
            <p:nvPr/>
          </p:nvSpPr>
          <p:spPr>
            <a:xfrm>
              <a:off x="5401495" y="5281090"/>
              <a:ext cx="237744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30" name="TextBox 29">
              <a:extLst>
                <a:ext uri="{FF2B5EF4-FFF2-40B4-BE49-F238E27FC236}">
                  <a16:creationId xmlns:a16="http://schemas.microsoft.com/office/drawing/2014/main" id="{1C3B3C0C-AA42-48AC-8278-C6F5CB13A7B5}"/>
                </a:ext>
              </a:extLst>
            </p:cNvPr>
            <p:cNvSpPr txBox="1"/>
            <p:nvPr/>
          </p:nvSpPr>
          <p:spPr>
            <a:xfrm>
              <a:off x="5503242" y="5335769"/>
              <a:ext cx="2173946" cy="979755"/>
            </a:xfrm>
            <a:prstGeom prst="rect">
              <a:avLst/>
            </a:prstGeom>
            <a:grpFill/>
            <a:ln>
              <a:solidFill>
                <a:schemeClr val="bg1">
                  <a:lumMod val="50000"/>
                </a:schemeClr>
              </a:solidFill>
            </a:ln>
          </p:spPr>
          <p:txBody>
            <a:bodyPr>
              <a:spAutoFit/>
            </a:bodyPr>
            <a:lstStyle/>
            <a:p>
              <a:pPr algn="ctr">
                <a:defRPr/>
              </a:pPr>
              <a:r>
                <a:rPr lang="en-US" sz="3520" b="1" dirty="0">
                  <a:solidFill>
                    <a:schemeClr val="bg1"/>
                  </a:solidFill>
                </a:rPr>
                <a:t>Additional Service Credit</a:t>
              </a:r>
            </a:p>
          </p:txBody>
        </p:sp>
      </p:grpSp>
      <p:sp>
        <p:nvSpPr>
          <p:cNvPr id="31" name="Division 30">
            <a:extLst>
              <a:ext uri="{FF2B5EF4-FFF2-40B4-BE49-F238E27FC236}">
                <a16:creationId xmlns:a16="http://schemas.microsoft.com/office/drawing/2014/main" id="{2001F3E0-1008-404E-AFC0-6ED27FFAA411}"/>
              </a:ext>
            </a:extLst>
          </p:cNvPr>
          <p:cNvSpPr/>
          <p:nvPr/>
        </p:nvSpPr>
        <p:spPr>
          <a:xfrm>
            <a:off x="2921000" y="3441701"/>
            <a:ext cx="1097280" cy="822960"/>
          </a:xfrm>
          <a:prstGeom prst="mathDivide">
            <a:avLst/>
          </a:prstGeom>
          <a:solidFill>
            <a:srgbClr val="4D4D4D"/>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p>
        </p:txBody>
      </p:sp>
      <p:cxnSp>
        <p:nvCxnSpPr>
          <p:cNvPr id="32" name="Straight Connector 31">
            <a:extLst>
              <a:ext uri="{FF2B5EF4-FFF2-40B4-BE49-F238E27FC236}">
                <a16:creationId xmlns:a16="http://schemas.microsoft.com/office/drawing/2014/main" id="{24F3DE87-739A-4B5E-B874-E49B655568D3}"/>
              </a:ext>
            </a:extLst>
          </p:cNvPr>
          <p:cNvCxnSpPr/>
          <p:nvPr/>
        </p:nvCxnSpPr>
        <p:spPr>
          <a:xfrm>
            <a:off x="1109982" y="6233160"/>
            <a:ext cx="4719320"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06966EDE-1C3D-4AC4-86D2-74C96FC2C3F4}"/>
              </a:ext>
            </a:extLst>
          </p:cNvPr>
          <p:cNvGrpSpPr/>
          <p:nvPr/>
        </p:nvGrpSpPr>
        <p:grpSpPr>
          <a:xfrm>
            <a:off x="1624480" y="1900216"/>
            <a:ext cx="3803904" cy="1571625"/>
            <a:chOff x="609599" y="4728651"/>
            <a:chExt cx="2194560" cy="1309687"/>
          </a:xfrm>
          <a:solidFill>
            <a:srgbClr val="436B9F"/>
          </a:solidFill>
        </p:grpSpPr>
        <p:sp>
          <p:nvSpPr>
            <p:cNvPr id="34" name="Freeform 33">
              <a:extLst>
                <a:ext uri="{FF2B5EF4-FFF2-40B4-BE49-F238E27FC236}">
                  <a16:creationId xmlns:a16="http://schemas.microsoft.com/office/drawing/2014/main" id="{E4A6AC04-F542-4E1C-A44C-BAC54F9184E8}"/>
                </a:ext>
              </a:extLst>
            </p:cNvPr>
            <p:cNvSpPr/>
            <p:nvPr/>
          </p:nvSpPr>
          <p:spPr>
            <a:xfrm>
              <a:off x="609599" y="4728651"/>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35" name="TextBox 34">
              <a:extLst>
                <a:ext uri="{FF2B5EF4-FFF2-40B4-BE49-F238E27FC236}">
                  <a16:creationId xmlns:a16="http://schemas.microsoft.com/office/drawing/2014/main" id="{27497DA9-F642-4279-8AC7-5C52BC340981}"/>
                </a:ext>
              </a:extLst>
            </p:cNvPr>
            <p:cNvSpPr txBox="1"/>
            <p:nvPr/>
          </p:nvSpPr>
          <p:spPr>
            <a:xfrm>
              <a:off x="703519" y="5026744"/>
              <a:ext cx="2006719" cy="733534"/>
            </a:xfrm>
            <a:prstGeom prst="rect">
              <a:avLst/>
            </a:prstGeom>
            <a:grpFill/>
            <a:ln>
              <a:solidFill>
                <a:srgbClr val="436B9F"/>
              </a:solidFill>
            </a:ln>
          </p:spPr>
          <p:txBody>
            <a:bodyPr>
              <a:spAutoFit/>
            </a:bodyPr>
            <a:lstStyle/>
            <a:p>
              <a:pPr algn="ctr">
                <a:defRPr/>
              </a:pPr>
              <a:r>
                <a:rPr lang="en-US" sz="5120" b="1" dirty="0">
                  <a:solidFill>
                    <a:schemeClr val="bg1"/>
                  </a:solidFill>
                </a:rPr>
                <a:t>100</a:t>
              </a:r>
            </a:p>
          </p:txBody>
        </p:sp>
      </p:grpSp>
      <p:grpSp>
        <p:nvGrpSpPr>
          <p:cNvPr id="36" name="Group 35">
            <a:extLst>
              <a:ext uri="{FF2B5EF4-FFF2-40B4-BE49-F238E27FC236}">
                <a16:creationId xmlns:a16="http://schemas.microsoft.com/office/drawing/2014/main" id="{00212EEA-BE88-47C1-BFEC-DE9C8F7D7E3C}"/>
              </a:ext>
            </a:extLst>
          </p:cNvPr>
          <p:cNvGrpSpPr/>
          <p:nvPr/>
        </p:nvGrpSpPr>
        <p:grpSpPr>
          <a:xfrm>
            <a:off x="1647611" y="4315065"/>
            <a:ext cx="3803904" cy="1560914"/>
            <a:chOff x="2553328" y="4901738"/>
            <a:chExt cx="2194560" cy="1309687"/>
          </a:xfrm>
          <a:solidFill>
            <a:srgbClr val="436B9F"/>
          </a:solidFill>
        </p:grpSpPr>
        <p:sp>
          <p:nvSpPr>
            <p:cNvPr id="37" name="Freeform 36">
              <a:extLst>
                <a:ext uri="{FF2B5EF4-FFF2-40B4-BE49-F238E27FC236}">
                  <a16:creationId xmlns:a16="http://schemas.microsoft.com/office/drawing/2014/main" id="{81F6A3C6-DC43-436E-B6BF-6CD7E98387B1}"/>
                </a:ext>
              </a:extLst>
            </p:cNvPr>
            <p:cNvSpPr/>
            <p:nvPr/>
          </p:nvSpPr>
          <p:spPr>
            <a:xfrm>
              <a:off x="2553328" y="4901738"/>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38" name="TextBox 37">
              <a:extLst>
                <a:ext uri="{FF2B5EF4-FFF2-40B4-BE49-F238E27FC236}">
                  <a16:creationId xmlns:a16="http://schemas.microsoft.com/office/drawing/2014/main" id="{25C29A89-4D87-4003-8A99-EFCD428D93FF}"/>
                </a:ext>
              </a:extLst>
            </p:cNvPr>
            <p:cNvSpPr txBox="1"/>
            <p:nvPr/>
          </p:nvSpPr>
          <p:spPr>
            <a:xfrm>
              <a:off x="2560575" y="5172968"/>
              <a:ext cx="2006719" cy="738567"/>
            </a:xfrm>
            <a:prstGeom prst="rect">
              <a:avLst/>
            </a:prstGeom>
            <a:grpFill/>
            <a:ln>
              <a:solidFill>
                <a:srgbClr val="436B9F"/>
              </a:solidFill>
            </a:ln>
          </p:spPr>
          <p:txBody>
            <a:bodyPr>
              <a:spAutoFit/>
            </a:bodyPr>
            <a:lstStyle/>
            <a:p>
              <a:pPr algn="ctr">
                <a:defRPr/>
              </a:pPr>
              <a:r>
                <a:rPr lang="en-US" sz="5120" b="1" dirty="0">
                  <a:solidFill>
                    <a:schemeClr val="bg1"/>
                  </a:solidFill>
                </a:rPr>
                <a:t>180</a:t>
              </a:r>
            </a:p>
          </p:txBody>
        </p:sp>
      </p:grpSp>
      <p:grpSp>
        <p:nvGrpSpPr>
          <p:cNvPr id="39" name="Group 38">
            <a:extLst>
              <a:ext uri="{FF2B5EF4-FFF2-40B4-BE49-F238E27FC236}">
                <a16:creationId xmlns:a16="http://schemas.microsoft.com/office/drawing/2014/main" id="{BC023C02-8B92-40B5-B7F0-256AF12FAFB1}"/>
              </a:ext>
            </a:extLst>
          </p:cNvPr>
          <p:cNvGrpSpPr/>
          <p:nvPr/>
        </p:nvGrpSpPr>
        <p:grpSpPr>
          <a:xfrm>
            <a:off x="1676363" y="6392332"/>
            <a:ext cx="3803904" cy="1571625"/>
            <a:chOff x="5401495" y="5281090"/>
            <a:chExt cx="2377440" cy="1309687"/>
          </a:xfrm>
          <a:solidFill>
            <a:srgbClr val="436B9F"/>
          </a:solidFill>
        </p:grpSpPr>
        <p:sp>
          <p:nvSpPr>
            <p:cNvPr id="40" name="Freeform 39">
              <a:extLst>
                <a:ext uri="{FF2B5EF4-FFF2-40B4-BE49-F238E27FC236}">
                  <a16:creationId xmlns:a16="http://schemas.microsoft.com/office/drawing/2014/main" id="{4A55EC37-7469-4D47-9FC0-4F4AC837F925}"/>
                </a:ext>
              </a:extLst>
            </p:cNvPr>
            <p:cNvSpPr/>
            <p:nvPr/>
          </p:nvSpPr>
          <p:spPr>
            <a:xfrm>
              <a:off x="5401495" y="5281090"/>
              <a:ext cx="237744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41" name="TextBox 40">
              <a:extLst>
                <a:ext uri="{FF2B5EF4-FFF2-40B4-BE49-F238E27FC236}">
                  <a16:creationId xmlns:a16="http://schemas.microsoft.com/office/drawing/2014/main" id="{AE5B6C55-21DB-4C61-BFD5-D8752A08B648}"/>
                </a:ext>
              </a:extLst>
            </p:cNvPr>
            <p:cNvSpPr txBox="1"/>
            <p:nvPr/>
          </p:nvSpPr>
          <p:spPr>
            <a:xfrm>
              <a:off x="5503242" y="5579179"/>
              <a:ext cx="2173946" cy="733534"/>
            </a:xfrm>
            <a:prstGeom prst="rect">
              <a:avLst/>
            </a:prstGeom>
            <a:grpFill/>
            <a:ln>
              <a:solidFill>
                <a:srgbClr val="436B9F"/>
              </a:solidFill>
            </a:ln>
          </p:spPr>
          <p:txBody>
            <a:bodyPr>
              <a:spAutoFit/>
            </a:bodyPr>
            <a:lstStyle/>
            <a:p>
              <a:pPr algn="ctr">
                <a:defRPr/>
              </a:pPr>
              <a:r>
                <a:rPr lang="en-US" sz="5120" b="1" dirty="0">
                  <a:solidFill>
                    <a:schemeClr val="bg1"/>
                  </a:solidFill>
                </a:rPr>
                <a:t>0.556</a:t>
              </a:r>
            </a:p>
          </p:txBody>
        </p:sp>
      </p:grpSp>
      <p:sp>
        <p:nvSpPr>
          <p:cNvPr id="43" name="TextBox 42">
            <a:extLst>
              <a:ext uri="{FF2B5EF4-FFF2-40B4-BE49-F238E27FC236}">
                <a16:creationId xmlns:a16="http://schemas.microsoft.com/office/drawing/2014/main" id="{DE111589-9F45-4CFA-90A5-F539AC5C0980}"/>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4340"/>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340" grpId="0"/>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3CAFF6-5CEB-4E95-B646-9C1708E0AD39}"/>
              </a:ext>
            </a:extLst>
          </p:cNvPr>
          <p:cNvSpPr txBox="1">
            <a:spLocks/>
          </p:cNvSpPr>
          <p:nvPr/>
        </p:nvSpPr>
        <p:spPr>
          <a:xfrm>
            <a:off x="363222" y="171453"/>
            <a:ext cx="10924538" cy="1066800"/>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The Retirement Formula</a:t>
            </a:r>
          </a:p>
        </p:txBody>
      </p:sp>
      <p:cxnSp>
        <p:nvCxnSpPr>
          <p:cNvPr id="17" name="Straight Connector 16">
            <a:extLst>
              <a:ext uri="{FF2B5EF4-FFF2-40B4-BE49-F238E27FC236}">
                <a16:creationId xmlns:a16="http://schemas.microsoft.com/office/drawing/2014/main" id="{E64C9805-D8F5-4119-AA23-42761C962CD3}"/>
              </a:ext>
            </a:extLst>
          </p:cNvPr>
          <p:cNvCxnSpPr>
            <a:cxnSpLocks/>
          </p:cNvCxnSpPr>
          <p:nvPr/>
        </p:nvCxnSpPr>
        <p:spPr>
          <a:xfrm>
            <a:off x="5337544" y="6624320"/>
            <a:ext cx="8995678"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8" name="Freeform 17">
            <a:extLst>
              <a:ext uri="{FF2B5EF4-FFF2-40B4-BE49-F238E27FC236}">
                <a16:creationId xmlns:a16="http://schemas.microsoft.com/office/drawing/2014/main" id="{3B004E53-53F8-4D94-8B65-AAD2DE089BB2}"/>
              </a:ext>
            </a:extLst>
          </p:cNvPr>
          <p:cNvSpPr/>
          <p:nvPr/>
        </p:nvSpPr>
        <p:spPr>
          <a:xfrm>
            <a:off x="8654902" y="1978661"/>
            <a:ext cx="5678320"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600" b="1" dirty="0">
                <a:cs typeface="Arial" panose="020B0604020202020204" pitchFamily="34" charset="0"/>
              </a:rPr>
              <a:t>Time worked and contributed</a:t>
            </a:r>
          </a:p>
        </p:txBody>
      </p:sp>
      <p:sp>
        <p:nvSpPr>
          <p:cNvPr id="19" name="Freeform 18">
            <a:extLst>
              <a:ext uri="{FF2B5EF4-FFF2-40B4-BE49-F238E27FC236}">
                <a16:creationId xmlns:a16="http://schemas.microsoft.com/office/drawing/2014/main" id="{36952F6A-E2EF-4B03-8179-B72281253670}"/>
              </a:ext>
            </a:extLst>
          </p:cNvPr>
          <p:cNvSpPr/>
          <p:nvPr/>
        </p:nvSpPr>
        <p:spPr>
          <a:xfrm>
            <a:off x="5443871" y="1831342"/>
            <a:ext cx="3397872" cy="1475739"/>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600" b="1" dirty="0">
                <a:cs typeface="Arial" panose="020B0604020202020204" pitchFamily="34" charset="0"/>
              </a:rPr>
              <a:t>Service Credit</a:t>
            </a:r>
          </a:p>
        </p:txBody>
      </p:sp>
      <p:sp>
        <p:nvSpPr>
          <p:cNvPr id="20" name="Freeform 19">
            <a:extLst>
              <a:ext uri="{FF2B5EF4-FFF2-40B4-BE49-F238E27FC236}">
                <a16:creationId xmlns:a16="http://schemas.microsoft.com/office/drawing/2014/main" id="{62F29A4B-0752-482F-948D-33AC810D8F88}"/>
              </a:ext>
            </a:extLst>
          </p:cNvPr>
          <p:cNvSpPr/>
          <p:nvPr/>
        </p:nvSpPr>
        <p:spPr>
          <a:xfrm>
            <a:off x="8654902" y="3528061"/>
            <a:ext cx="5678320"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600" b="1" dirty="0">
                <a:cs typeface="Arial" panose="020B0604020202020204" pitchFamily="34" charset="0"/>
              </a:rPr>
              <a:t>Percentage based on age at retirement</a:t>
            </a:r>
          </a:p>
        </p:txBody>
      </p:sp>
      <p:sp>
        <p:nvSpPr>
          <p:cNvPr id="21" name="Freeform 20">
            <a:extLst>
              <a:ext uri="{FF2B5EF4-FFF2-40B4-BE49-F238E27FC236}">
                <a16:creationId xmlns:a16="http://schemas.microsoft.com/office/drawing/2014/main" id="{458E7577-FB82-4947-9D26-8DD999D0B65C}"/>
              </a:ext>
            </a:extLst>
          </p:cNvPr>
          <p:cNvSpPr/>
          <p:nvPr/>
        </p:nvSpPr>
        <p:spPr>
          <a:xfrm>
            <a:off x="5443871" y="3378201"/>
            <a:ext cx="3397872"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600" b="1" dirty="0">
                <a:cs typeface="Arial" panose="020B0604020202020204" pitchFamily="34" charset="0"/>
              </a:rPr>
              <a:t>Age Factor</a:t>
            </a:r>
          </a:p>
        </p:txBody>
      </p:sp>
      <p:sp>
        <p:nvSpPr>
          <p:cNvPr id="23" name="Freeform 22">
            <a:extLst>
              <a:ext uri="{FF2B5EF4-FFF2-40B4-BE49-F238E27FC236}">
                <a16:creationId xmlns:a16="http://schemas.microsoft.com/office/drawing/2014/main" id="{42AB0813-2A9F-4414-B9A7-E44630527FA6}"/>
              </a:ext>
            </a:extLst>
          </p:cNvPr>
          <p:cNvSpPr/>
          <p:nvPr/>
        </p:nvSpPr>
        <p:spPr>
          <a:xfrm>
            <a:off x="5415337" y="4930141"/>
            <a:ext cx="3606744"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3600" b="1" dirty="0">
                <a:cs typeface="Arial" panose="020B0604020202020204" pitchFamily="34" charset="0"/>
              </a:rPr>
              <a:t>Final Compensation</a:t>
            </a:r>
          </a:p>
        </p:txBody>
      </p:sp>
      <p:sp>
        <p:nvSpPr>
          <p:cNvPr id="24" name="Multiply 23">
            <a:extLst>
              <a:ext uri="{FF2B5EF4-FFF2-40B4-BE49-F238E27FC236}">
                <a16:creationId xmlns:a16="http://schemas.microsoft.com/office/drawing/2014/main" id="{725E7250-3536-4D28-A76E-969CC3369287}"/>
              </a:ext>
            </a:extLst>
          </p:cNvPr>
          <p:cNvSpPr/>
          <p:nvPr/>
        </p:nvSpPr>
        <p:spPr>
          <a:xfrm>
            <a:off x="6944360" y="3017520"/>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p>
        </p:txBody>
      </p:sp>
      <p:sp>
        <p:nvSpPr>
          <p:cNvPr id="25" name="Multiply 24">
            <a:extLst>
              <a:ext uri="{FF2B5EF4-FFF2-40B4-BE49-F238E27FC236}">
                <a16:creationId xmlns:a16="http://schemas.microsoft.com/office/drawing/2014/main" id="{DBE98D29-AC09-4B5C-B48B-BA02FDA5EE30}"/>
              </a:ext>
            </a:extLst>
          </p:cNvPr>
          <p:cNvSpPr/>
          <p:nvPr/>
        </p:nvSpPr>
        <p:spPr>
          <a:xfrm>
            <a:off x="6944360" y="4572000"/>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p>
        </p:txBody>
      </p:sp>
      <p:grpSp>
        <p:nvGrpSpPr>
          <p:cNvPr id="26" name="Group 26">
            <a:extLst>
              <a:ext uri="{FF2B5EF4-FFF2-40B4-BE49-F238E27FC236}">
                <a16:creationId xmlns:a16="http://schemas.microsoft.com/office/drawing/2014/main" id="{D848AB6B-EAD8-47EE-A630-8823D50BE695}"/>
              </a:ext>
            </a:extLst>
          </p:cNvPr>
          <p:cNvGrpSpPr>
            <a:grpSpLocks/>
          </p:cNvGrpSpPr>
          <p:nvPr/>
        </p:nvGrpSpPr>
        <p:grpSpPr bwMode="auto">
          <a:xfrm>
            <a:off x="6308173" y="6797843"/>
            <a:ext cx="7315200" cy="1097280"/>
            <a:chOff x="0" y="1862"/>
            <a:chExt cx="1833829" cy="1229469"/>
          </a:xfrm>
          <a:solidFill>
            <a:srgbClr val="436B9F"/>
          </a:solidFill>
        </p:grpSpPr>
        <p:sp>
          <p:nvSpPr>
            <p:cNvPr id="27" name="Rounded Rectangle 26">
              <a:extLst>
                <a:ext uri="{FF2B5EF4-FFF2-40B4-BE49-F238E27FC236}">
                  <a16:creationId xmlns:a16="http://schemas.microsoft.com/office/drawing/2014/main" id="{82FE6A13-5571-44FC-8E1A-84E4229E4B59}"/>
                </a:ext>
              </a:extLst>
            </p:cNvPr>
            <p:cNvSpPr/>
            <p:nvPr/>
          </p:nvSpPr>
          <p:spPr>
            <a:xfrm>
              <a:off x="0" y="1862"/>
              <a:ext cx="1833829" cy="1229469"/>
            </a:xfrm>
            <a:prstGeom prst="roundRect">
              <a:avLst/>
            </a:prstGeom>
            <a:grp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a:extLst>
                <a:ext uri="{FF2B5EF4-FFF2-40B4-BE49-F238E27FC236}">
                  <a16:creationId xmlns:a16="http://schemas.microsoft.com/office/drawing/2014/main" id="{67694A64-BC82-49B4-9C6E-12A7106591A2}"/>
                </a:ext>
              </a:extLst>
            </p:cNvPr>
            <p:cNvSpPr/>
            <p:nvPr/>
          </p:nvSpPr>
          <p:spPr>
            <a:xfrm>
              <a:off x="59854" y="61628"/>
              <a:ext cx="1714121" cy="1109937"/>
            </a:xfrm>
            <a:prstGeom prst="rect">
              <a:avLst/>
            </a:prstGeom>
            <a:grpFill/>
            <a:ln>
              <a:solidFill>
                <a:srgbClr val="436B9F"/>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600" b="1" dirty="0">
                  <a:cs typeface="Arial" panose="020B0604020202020204" pitchFamily="34" charset="0"/>
                </a:rPr>
                <a:t>Monthly Retirement Benefit </a:t>
              </a:r>
            </a:p>
          </p:txBody>
        </p:sp>
      </p:grpSp>
      <p:sp>
        <p:nvSpPr>
          <p:cNvPr id="22" name="TextBox 21">
            <a:extLst>
              <a:ext uri="{FF2B5EF4-FFF2-40B4-BE49-F238E27FC236}">
                <a16:creationId xmlns:a16="http://schemas.microsoft.com/office/drawing/2014/main" id="{702A49D6-81DE-4449-96E9-0E578765E8A1}"/>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23ECA79-B8D5-4C00-9BDA-BEF58F6B520D}"/>
              </a:ext>
            </a:extLst>
          </p:cNvPr>
          <p:cNvGraphicFramePr>
            <a:graphicFrameLocks noGrp="1"/>
          </p:cNvGraphicFramePr>
          <p:nvPr>
            <p:extLst>
              <p:ext uri="{D42A27DB-BD31-4B8C-83A1-F6EECF244321}">
                <p14:modId xmlns:p14="http://schemas.microsoft.com/office/powerpoint/2010/main" val="93291325"/>
              </p:ext>
            </p:extLst>
          </p:nvPr>
        </p:nvGraphicFramePr>
        <p:xfrm>
          <a:off x="487681" y="1945641"/>
          <a:ext cx="6662421" cy="6070656"/>
        </p:xfrm>
        <a:graphic>
          <a:graphicData uri="http://schemas.openxmlformats.org/drawingml/2006/table">
            <a:tbl>
              <a:tblPr firstRow="1" bandRow="1">
                <a:tableStyleId>{073A0DAA-6AF3-43AB-8588-CEC1D06C72B9}</a:tableStyleId>
              </a:tblPr>
              <a:tblGrid>
                <a:gridCol w="2426821">
                  <a:extLst>
                    <a:ext uri="{9D8B030D-6E8A-4147-A177-3AD203B41FA5}">
                      <a16:colId xmlns:a16="http://schemas.microsoft.com/office/drawing/2014/main" val="20000"/>
                    </a:ext>
                  </a:extLst>
                </a:gridCol>
                <a:gridCol w="2126306">
                  <a:extLst>
                    <a:ext uri="{9D8B030D-6E8A-4147-A177-3AD203B41FA5}">
                      <a16:colId xmlns:a16="http://schemas.microsoft.com/office/drawing/2014/main" val="20001"/>
                    </a:ext>
                  </a:extLst>
                </a:gridCol>
                <a:gridCol w="2109294">
                  <a:extLst>
                    <a:ext uri="{9D8B030D-6E8A-4147-A177-3AD203B41FA5}">
                      <a16:colId xmlns:a16="http://schemas.microsoft.com/office/drawing/2014/main" val="20002"/>
                    </a:ext>
                  </a:extLst>
                </a:gridCol>
              </a:tblGrid>
              <a:tr h="841168">
                <a:tc>
                  <a:txBody>
                    <a:bodyPr/>
                    <a:lstStyle/>
                    <a:p>
                      <a:pPr algn="ctr"/>
                      <a:r>
                        <a:rPr lang="en-US" sz="2400" dirty="0"/>
                        <a:t>Age at Retirement</a:t>
                      </a:r>
                    </a:p>
                  </a:txBody>
                  <a:tcPr marL="146290" marR="146290" marT="54824" marB="54824" anchor="ctr">
                    <a:solidFill>
                      <a:srgbClr val="436B9F"/>
                    </a:solidFill>
                  </a:tcPr>
                </a:tc>
                <a:tc>
                  <a:txBody>
                    <a:bodyPr/>
                    <a:lstStyle/>
                    <a:p>
                      <a:pPr algn="ctr"/>
                      <a:r>
                        <a:rPr lang="en-US" sz="2400" dirty="0"/>
                        <a:t>CalSTRS 2% at 60</a:t>
                      </a:r>
                    </a:p>
                  </a:txBody>
                  <a:tcPr marL="146290" marR="146290" marT="54824" marB="54824" anchor="ctr">
                    <a:solidFill>
                      <a:srgbClr val="436B9F"/>
                    </a:solidFill>
                  </a:tcPr>
                </a:tc>
                <a:tc>
                  <a:txBody>
                    <a:bodyPr/>
                    <a:lstStyle/>
                    <a:p>
                      <a:pPr algn="ctr"/>
                      <a:r>
                        <a:rPr lang="en-US" sz="2400" dirty="0"/>
                        <a:t>CalSTRS 2% at 62</a:t>
                      </a:r>
                    </a:p>
                  </a:txBody>
                  <a:tcPr marL="146290" marR="146290" marT="54824" marB="54824" anchor="ctr">
                    <a:solidFill>
                      <a:srgbClr val="436B9F"/>
                    </a:solidFill>
                  </a:tcPr>
                </a:tc>
                <a:extLst>
                  <a:ext uri="{0D108BD9-81ED-4DB2-BD59-A6C34878D82A}">
                    <a16:rowId xmlns:a16="http://schemas.microsoft.com/office/drawing/2014/main" val="10000"/>
                  </a:ext>
                </a:extLst>
              </a:tr>
              <a:tr h="475408">
                <a:tc>
                  <a:txBody>
                    <a:bodyPr/>
                    <a:lstStyle/>
                    <a:p>
                      <a:pPr algn="ctr"/>
                      <a:r>
                        <a:rPr lang="en-US" sz="2400" dirty="0"/>
                        <a:t>55</a:t>
                      </a:r>
                    </a:p>
                  </a:txBody>
                  <a:tcPr marL="146290" marR="146290" marT="54824" marB="54824" anchor="ctr"/>
                </a:tc>
                <a:tc>
                  <a:txBody>
                    <a:bodyPr/>
                    <a:lstStyle/>
                    <a:p>
                      <a:pPr algn="ctr"/>
                      <a:r>
                        <a:rPr lang="en-US" sz="2400" dirty="0"/>
                        <a:t>1.40%</a:t>
                      </a:r>
                    </a:p>
                  </a:txBody>
                  <a:tcPr marL="146290" marR="146290" marT="54824" marB="54824" anchor="ctr"/>
                </a:tc>
                <a:tc>
                  <a:txBody>
                    <a:bodyPr/>
                    <a:lstStyle/>
                    <a:p>
                      <a:pPr algn="ctr"/>
                      <a:r>
                        <a:rPr lang="en-US" sz="2400" dirty="0"/>
                        <a:t>1.16%</a:t>
                      </a:r>
                    </a:p>
                  </a:txBody>
                  <a:tcPr marL="146290" marR="146290" marT="54824" marB="54824" anchor="ctr"/>
                </a:tc>
                <a:extLst>
                  <a:ext uri="{0D108BD9-81ED-4DB2-BD59-A6C34878D82A}">
                    <a16:rowId xmlns:a16="http://schemas.microsoft.com/office/drawing/2014/main" val="10001"/>
                  </a:ext>
                </a:extLst>
              </a:tr>
              <a:tr h="475408">
                <a:tc>
                  <a:txBody>
                    <a:bodyPr/>
                    <a:lstStyle/>
                    <a:p>
                      <a:pPr algn="ctr"/>
                      <a:r>
                        <a:rPr lang="en-US" sz="2400" dirty="0"/>
                        <a:t>56</a:t>
                      </a:r>
                    </a:p>
                  </a:txBody>
                  <a:tcPr marL="146290" marR="146290" marT="54824" marB="54824" anchor="ctr"/>
                </a:tc>
                <a:tc>
                  <a:txBody>
                    <a:bodyPr/>
                    <a:lstStyle/>
                    <a:p>
                      <a:pPr algn="ctr"/>
                      <a:r>
                        <a:rPr lang="en-US" sz="2400" dirty="0"/>
                        <a:t>1.52%</a:t>
                      </a:r>
                    </a:p>
                  </a:txBody>
                  <a:tcPr marL="146290" marR="146290" marT="54824" marB="54824" anchor="ctr"/>
                </a:tc>
                <a:tc>
                  <a:txBody>
                    <a:bodyPr/>
                    <a:lstStyle/>
                    <a:p>
                      <a:pPr algn="ctr"/>
                      <a:r>
                        <a:rPr lang="en-US" sz="2400" dirty="0"/>
                        <a:t>1.28%</a:t>
                      </a:r>
                    </a:p>
                  </a:txBody>
                  <a:tcPr marL="146290" marR="146290" marT="54824" marB="54824" anchor="ctr"/>
                </a:tc>
                <a:extLst>
                  <a:ext uri="{0D108BD9-81ED-4DB2-BD59-A6C34878D82A}">
                    <a16:rowId xmlns:a16="http://schemas.microsoft.com/office/drawing/2014/main" val="10002"/>
                  </a:ext>
                </a:extLst>
              </a:tr>
              <a:tr h="475408">
                <a:tc>
                  <a:txBody>
                    <a:bodyPr/>
                    <a:lstStyle/>
                    <a:p>
                      <a:pPr algn="ctr"/>
                      <a:r>
                        <a:rPr lang="en-US" sz="2400" dirty="0"/>
                        <a:t>57</a:t>
                      </a:r>
                    </a:p>
                  </a:txBody>
                  <a:tcPr marL="146290" marR="146290" marT="54824" marB="54824" anchor="ctr"/>
                </a:tc>
                <a:tc>
                  <a:txBody>
                    <a:bodyPr/>
                    <a:lstStyle/>
                    <a:p>
                      <a:pPr algn="ctr"/>
                      <a:r>
                        <a:rPr lang="en-US" sz="2400" dirty="0"/>
                        <a:t>1.64%</a:t>
                      </a:r>
                    </a:p>
                  </a:txBody>
                  <a:tcPr marL="146290" marR="146290" marT="54824" marB="54824" anchor="ctr"/>
                </a:tc>
                <a:tc>
                  <a:txBody>
                    <a:bodyPr/>
                    <a:lstStyle/>
                    <a:p>
                      <a:pPr algn="ctr"/>
                      <a:r>
                        <a:rPr lang="en-US" sz="2400" dirty="0"/>
                        <a:t>1.40%</a:t>
                      </a:r>
                    </a:p>
                  </a:txBody>
                  <a:tcPr marL="146290" marR="146290" marT="54824" marB="54824" anchor="ctr"/>
                </a:tc>
                <a:extLst>
                  <a:ext uri="{0D108BD9-81ED-4DB2-BD59-A6C34878D82A}">
                    <a16:rowId xmlns:a16="http://schemas.microsoft.com/office/drawing/2014/main" val="10003"/>
                  </a:ext>
                </a:extLst>
              </a:tr>
              <a:tr h="475408">
                <a:tc>
                  <a:txBody>
                    <a:bodyPr/>
                    <a:lstStyle/>
                    <a:p>
                      <a:pPr algn="ctr"/>
                      <a:r>
                        <a:rPr lang="en-US" sz="2400" dirty="0"/>
                        <a:t>58</a:t>
                      </a:r>
                    </a:p>
                  </a:txBody>
                  <a:tcPr marL="146290" marR="146290" marT="54824" marB="54824" anchor="ctr"/>
                </a:tc>
                <a:tc>
                  <a:txBody>
                    <a:bodyPr/>
                    <a:lstStyle/>
                    <a:p>
                      <a:pPr algn="ctr"/>
                      <a:r>
                        <a:rPr lang="en-US" sz="2400" dirty="0"/>
                        <a:t>1.76%</a:t>
                      </a:r>
                    </a:p>
                  </a:txBody>
                  <a:tcPr marL="146290" marR="146290" marT="54824" marB="54824" anchor="ctr"/>
                </a:tc>
                <a:tc>
                  <a:txBody>
                    <a:bodyPr/>
                    <a:lstStyle/>
                    <a:p>
                      <a:pPr algn="ctr"/>
                      <a:r>
                        <a:rPr lang="en-US" sz="2400" dirty="0"/>
                        <a:t>1.52%</a:t>
                      </a:r>
                    </a:p>
                  </a:txBody>
                  <a:tcPr marL="146290" marR="146290" marT="54824" marB="54824" anchor="ctr"/>
                </a:tc>
                <a:extLst>
                  <a:ext uri="{0D108BD9-81ED-4DB2-BD59-A6C34878D82A}">
                    <a16:rowId xmlns:a16="http://schemas.microsoft.com/office/drawing/2014/main" val="10004"/>
                  </a:ext>
                </a:extLst>
              </a:tr>
              <a:tr h="475408">
                <a:tc>
                  <a:txBody>
                    <a:bodyPr/>
                    <a:lstStyle/>
                    <a:p>
                      <a:pPr algn="ctr"/>
                      <a:r>
                        <a:rPr lang="en-US" sz="2400" dirty="0"/>
                        <a:t>59</a:t>
                      </a:r>
                    </a:p>
                  </a:txBody>
                  <a:tcPr marL="146290" marR="146290" marT="54824" marB="54824" anchor="ctr"/>
                </a:tc>
                <a:tc>
                  <a:txBody>
                    <a:bodyPr/>
                    <a:lstStyle/>
                    <a:p>
                      <a:pPr algn="ctr"/>
                      <a:r>
                        <a:rPr lang="en-US" sz="2400" dirty="0"/>
                        <a:t>1.88%</a:t>
                      </a:r>
                    </a:p>
                  </a:txBody>
                  <a:tcPr marL="146290" marR="146290" marT="54824" marB="54824" anchor="ctr"/>
                </a:tc>
                <a:tc>
                  <a:txBody>
                    <a:bodyPr/>
                    <a:lstStyle/>
                    <a:p>
                      <a:pPr algn="ctr"/>
                      <a:r>
                        <a:rPr lang="en-US" sz="2400" dirty="0"/>
                        <a:t>1.64%</a:t>
                      </a:r>
                    </a:p>
                  </a:txBody>
                  <a:tcPr marL="146290" marR="146290" marT="54824" marB="54824" anchor="ctr"/>
                </a:tc>
                <a:extLst>
                  <a:ext uri="{0D108BD9-81ED-4DB2-BD59-A6C34878D82A}">
                    <a16:rowId xmlns:a16="http://schemas.microsoft.com/office/drawing/2014/main" val="10005"/>
                  </a:ext>
                </a:extLst>
              </a:tr>
              <a:tr h="475408">
                <a:tc>
                  <a:txBody>
                    <a:bodyPr/>
                    <a:lstStyle/>
                    <a:p>
                      <a:pPr algn="ctr"/>
                      <a:r>
                        <a:rPr lang="en-US" sz="2400" dirty="0"/>
                        <a:t>60</a:t>
                      </a:r>
                    </a:p>
                  </a:txBody>
                  <a:tcPr marL="146290" marR="146290" marT="54824" marB="54824" anchor="ctr"/>
                </a:tc>
                <a:tc>
                  <a:txBody>
                    <a:bodyPr/>
                    <a:lstStyle/>
                    <a:p>
                      <a:pPr algn="ctr"/>
                      <a:r>
                        <a:rPr lang="en-US" sz="2400" dirty="0"/>
                        <a:t>2.00%</a:t>
                      </a:r>
                      <a:endParaRPr lang="en-US" sz="2400" b="1" dirty="0"/>
                    </a:p>
                  </a:txBody>
                  <a:tcPr marL="146290" marR="146290" marT="54824" marB="54824" anchor="ctr"/>
                </a:tc>
                <a:tc>
                  <a:txBody>
                    <a:bodyPr/>
                    <a:lstStyle/>
                    <a:p>
                      <a:pPr algn="ctr"/>
                      <a:r>
                        <a:rPr lang="en-US" sz="2400" dirty="0"/>
                        <a:t>1.76%</a:t>
                      </a:r>
                    </a:p>
                  </a:txBody>
                  <a:tcPr marL="146290" marR="146290" marT="54824" marB="54824" anchor="ctr"/>
                </a:tc>
                <a:extLst>
                  <a:ext uri="{0D108BD9-81ED-4DB2-BD59-A6C34878D82A}">
                    <a16:rowId xmlns:a16="http://schemas.microsoft.com/office/drawing/2014/main" val="10006"/>
                  </a:ext>
                </a:extLst>
              </a:tr>
              <a:tr h="475408">
                <a:tc>
                  <a:txBody>
                    <a:bodyPr/>
                    <a:lstStyle/>
                    <a:p>
                      <a:pPr algn="ctr"/>
                      <a:r>
                        <a:rPr lang="en-US" sz="2400" dirty="0"/>
                        <a:t>61</a:t>
                      </a:r>
                    </a:p>
                  </a:txBody>
                  <a:tcPr marL="146290" marR="146290" marT="54824" marB="54824" anchor="ctr"/>
                </a:tc>
                <a:tc>
                  <a:txBody>
                    <a:bodyPr/>
                    <a:lstStyle/>
                    <a:p>
                      <a:pPr algn="ctr"/>
                      <a:r>
                        <a:rPr lang="en-US" sz="2400" dirty="0"/>
                        <a:t>2.13%</a:t>
                      </a:r>
                    </a:p>
                  </a:txBody>
                  <a:tcPr marL="146290" marR="146290" marT="54824" marB="54824" anchor="ctr"/>
                </a:tc>
                <a:tc>
                  <a:txBody>
                    <a:bodyPr/>
                    <a:lstStyle/>
                    <a:p>
                      <a:pPr algn="ctr"/>
                      <a:r>
                        <a:rPr lang="en-US" sz="2400" dirty="0"/>
                        <a:t>1.88%</a:t>
                      </a:r>
                    </a:p>
                  </a:txBody>
                  <a:tcPr marL="146290" marR="146290" marT="54824" marB="54824" anchor="ctr"/>
                </a:tc>
                <a:extLst>
                  <a:ext uri="{0D108BD9-81ED-4DB2-BD59-A6C34878D82A}">
                    <a16:rowId xmlns:a16="http://schemas.microsoft.com/office/drawing/2014/main" val="10007"/>
                  </a:ext>
                </a:extLst>
              </a:tr>
              <a:tr h="475408">
                <a:tc>
                  <a:txBody>
                    <a:bodyPr/>
                    <a:lstStyle/>
                    <a:p>
                      <a:pPr algn="ctr"/>
                      <a:r>
                        <a:rPr lang="en-US" sz="2400" dirty="0"/>
                        <a:t>62</a:t>
                      </a:r>
                    </a:p>
                  </a:txBody>
                  <a:tcPr marL="146290" marR="146290" marT="54824" marB="54824" anchor="ctr"/>
                </a:tc>
                <a:tc>
                  <a:txBody>
                    <a:bodyPr/>
                    <a:lstStyle/>
                    <a:p>
                      <a:pPr algn="ctr"/>
                      <a:r>
                        <a:rPr lang="en-US" sz="2400" dirty="0"/>
                        <a:t>2.27%</a:t>
                      </a:r>
                    </a:p>
                  </a:txBody>
                  <a:tcPr marL="146290" marR="146290" marT="54824" marB="54824" anchor="ctr"/>
                </a:tc>
                <a:tc>
                  <a:txBody>
                    <a:bodyPr/>
                    <a:lstStyle/>
                    <a:p>
                      <a:pPr algn="ctr"/>
                      <a:r>
                        <a:rPr lang="en-US" sz="2400" dirty="0"/>
                        <a:t>2.00%</a:t>
                      </a:r>
                    </a:p>
                  </a:txBody>
                  <a:tcPr marL="146290" marR="146290" marT="54824" marB="54824" anchor="ctr"/>
                </a:tc>
                <a:extLst>
                  <a:ext uri="{0D108BD9-81ED-4DB2-BD59-A6C34878D82A}">
                    <a16:rowId xmlns:a16="http://schemas.microsoft.com/office/drawing/2014/main" val="10008"/>
                  </a:ext>
                </a:extLst>
              </a:tr>
              <a:tr h="475408">
                <a:tc>
                  <a:txBody>
                    <a:bodyPr/>
                    <a:lstStyle/>
                    <a:p>
                      <a:pPr algn="ctr"/>
                      <a:r>
                        <a:rPr lang="en-US" sz="2400" dirty="0"/>
                        <a:t>63</a:t>
                      </a:r>
                    </a:p>
                  </a:txBody>
                  <a:tcPr marL="146290" marR="146290" marT="54824" marB="54824" anchor="ctr"/>
                </a:tc>
                <a:tc>
                  <a:txBody>
                    <a:bodyPr/>
                    <a:lstStyle/>
                    <a:p>
                      <a:pPr algn="ctr"/>
                      <a:r>
                        <a:rPr lang="en-US" sz="2400" dirty="0"/>
                        <a:t>2.40%</a:t>
                      </a:r>
                    </a:p>
                  </a:txBody>
                  <a:tcPr marL="146290" marR="146290" marT="54824" marB="54824" anchor="ctr"/>
                </a:tc>
                <a:tc>
                  <a:txBody>
                    <a:bodyPr/>
                    <a:lstStyle/>
                    <a:p>
                      <a:pPr algn="ctr"/>
                      <a:r>
                        <a:rPr lang="en-US" sz="2400" dirty="0"/>
                        <a:t>2.13%</a:t>
                      </a:r>
                    </a:p>
                  </a:txBody>
                  <a:tcPr marL="146290" marR="146290" marT="54824" marB="54824" anchor="ctr"/>
                </a:tc>
                <a:extLst>
                  <a:ext uri="{0D108BD9-81ED-4DB2-BD59-A6C34878D82A}">
                    <a16:rowId xmlns:a16="http://schemas.microsoft.com/office/drawing/2014/main" val="10009"/>
                  </a:ext>
                </a:extLst>
              </a:tr>
              <a:tr h="475408">
                <a:tc>
                  <a:txBody>
                    <a:bodyPr/>
                    <a:lstStyle/>
                    <a:p>
                      <a:pPr algn="ctr"/>
                      <a:r>
                        <a:rPr lang="en-US" sz="2400" dirty="0"/>
                        <a:t>64</a:t>
                      </a:r>
                    </a:p>
                  </a:txBody>
                  <a:tcPr marL="146290" marR="146290" marT="54824" marB="54824" anchor="ctr"/>
                </a:tc>
                <a:tc>
                  <a:txBody>
                    <a:bodyPr/>
                    <a:lstStyle/>
                    <a:p>
                      <a:pPr algn="ctr"/>
                      <a:r>
                        <a:rPr lang="en-US" sz="2400" dirty="0"/>
                        <a:t>2.40%</a:t>
                      </a:r>
                    </a:p>
                  </a:txBody>
                  <a:tcPr marL="146290" marR="146290" marT="54824" marB="54824" anchor="ctr"/>
                </a:tc>
                <a:tc>
                  <a:txBody>
                    <a:bodyPr/>
                    <a:lstStyle/>
                    <a:p>
                      <a:pPr algn="ctr"/>
                      <a:r>
                        <a:rPr lang="en-US" sz="2400" dirty="0"/>
                        <a:t>2.27%</a:t>
                      </a:r>
                    </a:p>
                  </a:txBody>
                  <a:tcPr marL="146290" marR="146290" marT="54824" marB="54824" anchor="ctr"/>
                </a:tc>
                <a:extLst>
                  <a:ext uri="{0D108BD9-81ED-4DB2-BD59-A6C34878D82A}">
                    <a16:rowId xmlns:a16="http://schemas.microsoft.com/office/drawing/2014/main" val="10010"/>
                  </a:ext>
                </a:extLst>
              </a:tr>
              <a:tr h="475408">
                <a:tc>
                  <a:txBody>
                    <a:bodyPr/>
                    <a:lstStyle/>
                    <a:p>
                      <a:pPr algn="ctr"/>
                      <a:r>
                        <a:rPr lang="en-US" sz="2400" dirty="0"/>
                        <a:t>65</a:t>
                      </a:r>
                    </a:p>
                  </a:txBody>
                  <a:tcPr marL="146290" marR="146290" marT="54824" marB="54824" anchor="ctr"/>
                </a:tc>
                <a:tc>
                  <a:txBody>
                    <a:bodyPr/>
                    <a:lstStyle/>
                    <a:p>
                      <a:pPr algn="ctr"/>
                      <a:r>
                        <a:rPr lang="en-US" sz="2400" dirty="0"/>
                        <a:t>2.40%</a:t>
                      </a:r>
                    </a:p>
                  </a:txBody>
                  <a:tcPr marL="146290" marR="146290" marT="54824" marB="54824" anchor="ctr"/>
                </a:tc>
                <a:tc>
                  <a:txBody>
                    <a:bodyPr/>
                    <a:lstStyle/>
                    <a:p>
                      <a:pPr algn="ctr"/>
                      <a:r>
                        <a:rPr lang="en-US" sz="2400" dirty="0"/>
                        <a:t>2.40%</a:t>
                      </a:r>
                    </a:p>
                  </a:txBody>
                  <a:tcPr marL="146290" marR="146290" marT="54824" marB="54824" anchor="ctr"/>
                </a:tc>
                <a:extLst>
                  <a:ext uri="{0D108BD9-81ED-4DB2-BD59-A6C34878D82A}">
                    <a16:rowId xmlns:a16="http://schemas.microsoft.com/office/drawing/2014/main" val="10011"/>
                  </a:ext>
                </a:extLst>
              </a:tr>
            </a:tbl>
          </a:graphicData>
        </a:graphic>
      </p:graphicFrame>
      <p:sp>
        <p:nvSpPr>
          <p:cNvPr id="9" name="Title 1">
            <a:extLst>
              <a:ext uri="{FF2B5EF4-FFF2-40B4-BE49-F238E27FC236}">
                <a16:creationId xmlns:a16="http://schemas.microsoft.com/office/drawing/2014/main" id="{EDF35A1D-A02F-48B2-80FB-8FE052A4CAA5}"/>
              </a:ext>
            </a:extLst>
          </p:cNvPr>
          <p:cNvSpPr>
            <a:spLocks noGrp="1"/>
          </p:cNvSpPr>
          <p:nvPr>
            <p:ph type="title"/>
          </p:nvPr>
        </p:nvSpPr>
        <p:spPr>
          <a:xfrm>
            <a:off x="568961" y="254000"/>
            <a:ext cx="5323840" cy="975360"/>
          </a:xfrm>
        </p:spPr>
        <p:txBody>
          <a:bodyPr>
            <a:noAutofit/>
          </a:bodyPr>
          <a:lstStyle/>
          <a:p>
            <a:pPr defTabSz="1111370">
              <a:defRPr/>
            </a:pPr>
            <a:r>
              <a:rPr lang="en-US" sz="6600" b="1" dirty="0">
                <a:solidFill>
                  <a:schemeClr val="bg1"/>
                </a:solidFill>
                <a:latin typeface="+mn-lt"/>
              </a:rPr>
              <a:t>Age Factor</a:t>
            </a:r>
          </a:p>
        </p:txBody>
      </p:sp>
      <p:sp>
        <p:nvSpPr>
          <p:cNvPr id="10" name="Content Placeholder 2">
            <a:extLst>
              <a:ext uri="{FF2B5EF4-FFF2-40B4-BE49-F238E27FC236}">
                <a16:creationId xmlns:a16="http://schemas.microsoft.com/office/drawing/2014/main" id="{DA0662A9-2CBC-4A8E-9753-F54AB6A1460B}"/>
              </a:ext>
            </a:extLst>
          </p:cNvPr>
          <p:cNvSpPr>
            <a:spLocks noGrp="1"/>
          </p:cNvSpPr>
          <p:nvPr>
            <p:ph idx="1"/>
          </p:nvPr>
        </p:nvSpPr>
        <p:spPr>
          <a:xfrm>
            <a:off x="8732521" y="2066877"/>
            <a:ext cx="5016501" cy="1463040"/>
          </a:xfrm>
        </p:spPr>
        <p:txBody>
          <a:bodyPr>
            <a:noAutofit/>
          </a:bodyPr>
          <a:lstStyle/>
          <a:p>
            <a:pPr marL="0" indent="0" defTabSz="1111370">
              <a:buNone/>
              <a:defRPr/>
            </a:pPr>
            <a:r>
              <a:rPr lang="en-US" sz="4000" dirty="0"/>
              <a:t>View the complete age factor tables in the </a:t>
            </a:r>
            <a:r>
              <a:rPr lang="en-US" sz="4000" i="1" dirty="0"/>
              <a:t>Member Handbook.</a:t>
            </a:r>
          </a:p>
        </p:txBody>
      </p:sp>
      <p:sp>
        <p:nvSpPr>
          <p:cNvPr id="16442" name="Content Placeholder 2">
            <a:extLst>
              <a:ext uri="{FF2B5EF4-FFF2-40B4-BE49-F238E27FC236}">
                <a16:creationId xmlns:a16="http://schemas.microsoft.com/office/drawing/2014/main" id="{F0DB16D8-4F5D-45F7-BBB3-00DE1F20BF8B}"/>
              </a:ext>
            </a:extLst>
          </p:cNvPr>
          <p:cNvSpPr txBox="1">
            <a:spLocks/>
          </p:cNvSpPr>
          <p:nvPr/>
        </p:nvSpPr>
        <p:spPr bwMode="auto">
          <a:xfrm>
            <a:off x="7936379" y="2036343"/>
            <a:ext cx="835661" cy="101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2" name="Content Placeholder 2">
            <a:extLst>
              <a:ext uri="{FF2B5EF4-FFF2-40B4-BE49-F238E27FC236}">
                <a16:creationId xmlns:a16="http://schemas.microsoft.com/office/drawing/2014/main" id="{7E41C584-3227-4A89-9AD3-119D8D1C74F7}"/>
              </a:ext>
            </a:extLst>
          </p:cNvPr>
          <p:cNvSpPr txBox="1">
            <a:spLocks/>
          </p:cNvSpPr>
          <p:nvPr/>
        </p:nvSpPr>
        <p:spPr bwMode="auto">
          <a:xfrm>
            <a:off x="8016240" y="4731494"/>
            <a:ext cx="6289041" cy="250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b="1" dirty="0">
                <a:latin typeface="+mn-lt"/>
              </a:rPr>
              <a:t>Career Factor</a:t>
            </a:r>
          </a:p>
          <a:p>
            <a:pPr eaLnBrk="1" hangingPunct="1">
              <a:lnSpc>
                <a:spcPct val="110000"/>
              </a:lnSpc>
              <a:buFontTx/>
              <a:buNone/>
            </a:pPr>
            <a:r>
              <a:rPr lang="en-US" altLang="en-US" sz="3600" dirty="0">
                <a:latin typeface="+mn-lt"/>
              </a:rPr>
              <a:t>0.20 percent increase for CalSTRS 2% at 60 members with 30 or more years of service credit</a:t>
            </a:r>
            <a:endParaRPr lang="en-US" altLang="en-US" sz="3600" i="1" dirty="0">
              <a:latin typeface="+mn-lt"/>
            </a:endParaRPr>
          </a:p>
        </p:txBody>
      </p:sp>
      <p:sp>
        <p:nvSpPr>
          <p:cNvPr id="11" name="TextBox 10">
            <a:extLst>
              <a:ext uri="{FF2B5EF4-FFF2-40B4-BE49-F238E27FC236}">
                <a16:creationId xmlns:a16="http://schemas.microsoft.com/office/drawing/2014/main" id="{1C41C8FA-43D2-4BDC-9547-D2D3DD801086}"/>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07970F91-B371-4EA8-A95F-B00D201B4E18}"/>
              </a:ext>
            </a:extLst>
          </p:cNvPr>
          <p:cNvCxnSpPr>
            <a:cxnSpLocks/>
          </p:cNvCxnSpPr>
          <p:nvPr/>
        </p:nvCxnSpPr>
        <p:spPr>
          <a:xfrm>
            <a:off x="4944140" y="6746240"/>
            <a:ext cx="9389082"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8" name="Freeform 17">
            <a:extLst>
              <a:ext uri="{FF2B5EF4-FFF2-40B4-BE49-F238E27FC236}">
                <a16:creationId xmlns:a16="http://schemas.microsoft.com/office/drawing/2014/main" id="{7F7A1BA0-59D3-4590-824C-0B2383819E35}"/>
              </a:ext>
            </a:extLst>
          </p:cNvPr>
          <p:cNvSpPr/>
          <p:nvPr/>
        </p:nvSpPr>
        <p:spPr>
          <a:xfrm>
            <a:off x="8612372" y="2100581"/>
            <a:ext cx="5720850"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600" b="1" dirty="0">
                <a:cs typeface="Arial" panose="020B0604020202020204" pitchFamily="34" charset="0"/>
              </a:rPr>
              <a:t>Time worked and contributed</a:t>
            </a:r>
          </a:p>
        </p:txBody>
      </p:sp>
      <p:sp>
        <p:nvSpPr>
          <p:cNvPr id="19" name="Freeform 18">
            <a:extLst>
              <a:ext uri="{FF2B5EF4-FFF2-40B4-BE49-F238E27FC236}">
                <a16:creationId xmlns:a16="http://schemas.microsoft.com/office/drawing/2014/main" id="{D4797DE2-12D7-401E-AD64-DD5B1DDB25B1}"/>
              </a:ext>
            </a:extLst>
          </p:cNvPr>
          <p:cNvSpPr/>
          <p:nvPr/>
        </p:nvSpPr>
        <p:spPr>
          <a:xfrm>
            <a:off x="5454503" y="1953262"/>
            <a:ext cx="3387240" cy="1475739"/>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600" b="1" dirty="0">
                <a:cs typeface="Arial" panose="020B0604020202020204" pitchFamily="34" charset="0"/>
              </a:rPr>
              <a:t>Service Credit</a:t>
            </a:r>
          </a:p>
        </p:txBody>
      </p:sp>
      <p:sp>
        <p:nvSpPr>
          <p:cNvPr id="20" name="Freeform 19">
            <a:extLst>
              <a:ext uri="{FF2B5EF4-FFF2-40B4-BE49-F238E27FC236}">
                <a16:creationId xmlns:a16="http://schemas.microsoft.com/office/drawing/2014/main" id="{F4474C5C-A018-482A-89AA-0B6F3F24FD59}"/>
              </a:ext>
            </a:extLst>
          </p:cNvPr>
          <p:cNvSpPr/>
          <p:nvPr/>
        </p:nvSpPr>
        <p:spPr>
          <a:xfrm>
            <a:off x="8612372" y="3649981"/>
            <a:ext cx="5720850"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600" b="1" dirty="0">
                <a:cs typeface="Arial" panose="020B0604020202020204" pitchFamily="34" charset="0"/>
              </a:rPr>
              <a:t>Percentage based on age  at retirement</a:t>
            </a:r>
          </a:p>
        </p:txBody>
      </p:sp>
      <p:sp>
        <p:nvSpPr>
          <p:cNvPr id="21" name="Freeform 20">
            <a:extLst>
              <a:ext uri="{FF2B5EF4-FFF2-40B4-BE49-F238E27FC236}">
                <a16:creationId xmlns:a16="http://schemas.microsoft.com/office/drawing/2014/main" id="{557C6888-9BF4-44FF-A614-3AB9AC81A194}"/>
              </a:ext>
            </a:extLst>
          </p:cNvPr>
          <p:cNvSpPr/>
          <p:nvPr/>
        </p:nvSpPr>
        <p:spPr>
          <a:xfrm>
            <a:off x="5454503" y="3500121"/>
            <a:ext cx="3387240"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600" b="1" dirty="0">
                <a:cs typeface="Arial" panose="020B0604020202020204" pitchFamily="34" charset="0"/>
              </a:rPr>
              <a:t>Age Factor</a:t>
            </a:r>
          </a:p>
        </p:txBody>
      </p:sp>
      <p:sp>
        <p:nvSpPr>
          <p:cNvPr id="22" name="Freeform 21">
            <a:extLst>
              <a:ext uri="{FF2B5EF4-FFF2-40B4-BE49-F238E27FC236}">
                <a16:creationId xmlns:a16="http://schemas.microsoft.com/office/drawing/2014/main" id="{501655EB-756F-4B06-A26C-389CBDBC0C24}"/>
              </a:ext>
            </a:extLst>
          </p:cNvPr>
          <p:cNvSpPr/>
          <p:nvPr/>
        </p:nvSpPr>
        <p:spPr>
          <a:xfrm>
            <a:off x="8761228" y="5199382"/>
            <a:ext cx="5571994" cy="118109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2800" b="1" dirty="0">
                <a:cs typeface="Arial" panose="020B0604020202020204" pitchFamily="34" charset="0"/>
              </a:rPr>
              <a:t>Highest average annual compensation earnable for 36 consecutive months</a:t>
            </a:r>
          </a:p>
        </p:txBody>
      </p:sp>
      <p:sp>
        <p:nvSpPr>
          <p:cNvPr id="23" name="Freeform 22">
            <a:extLst>
              <a:ext uri="{FF2B5EF4-FFF2-40B4-BE49-F238E27FC236}">
                <a16:creationId xmlns:a16="http://schemas.microsoft.com/office/drawing/2014/main" id="{570A84A5-3BFA-43FD-A500-08F8E1DAF15B}"/>
              </a:ext>
            </a:extLst>
          </p:cNvPr>
          <p:cNvSpPr/>
          <p:nvPr/>
        </p:nvSpPr>
        <p:spPr>
          <a:xfrm>
            <a:off x="5426622" y="5052061"/>
            <a:ext cx="3595459"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3600" b="1" dirty="0">
                <a:cs typeface="Arial" panose="020B0604020202020204" pitchFamily="34" charset="0"/>
              </a:rPr>
              <a:t>Final Compensation</a:t>
            </a:r>
          </a:p>
        </p:txBody>
      </p:sp>
      <p:sp>
        <p:nvSpPr>
          <p:cNvPr id="24" name="Multiply 23">
            <a:extLst>
              <a:ext uri="{FF2B5EF4-FFF2-40B4-BE49-F238E27FC236}">
                <a16:creationId xmlns:a16="http://schemas.microsoft.com/office/drawing/2014/main" id="{0E951075-4F5A-4724-B5AB-1D3580F24AF3}"/>
              </a:ext>
            </a:extLst>
          </p:cNvPr>
          <p:cNvSpPr/>
          <p:nvPr/>
        </p:nvSpPr>
        <p:spPr>
          <a:xfrm>
            <a:off x="6831270" y="3139440"/>
            <a:ext cx="84461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b="1" dirty="0"/>
          </a:p>
        </p:txBody>
      </p:sp>
      <p:sp>
        <p:nvSpPr>
          <p:cNvPr id="25" name="Multiply 24">
            <a:extLst>
              <a:ext uri="{FF2B5EF4-FFF2-40B4-BE49-F238E27FC236}">
                <a16:creationId xmlns:a16="http://schemas.microsoft.com/office/drawing/2014/main" id="{B4744B0D-7C33-4D92-B0AA-9352B16AD22E}"/>
              </a:ext>
            </a:extLst>
          </p:cNvPr>
          <p:cNvSpPr/>
          <p:nvPr/>
        </p:nvSpPr>
        <p:spPr>
          <a:xfrm>
            <a:off x="6831270" y="4693920"/>
            <a:ext cx="84461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b="1" dirty="0"/>
          </a:p>
        </p:txBody>
      </p:sp>
      <p:grpSp>
        <p:nvGrpSpPr>
          <p:cNvPr id="26" name="Group 26">
            <a:extLst>
              <a:ext uri="{FF2B5EF4-FFF2-40B4-BE49-F238E27FC236}">
                <a16:creationId xmlns:a16="http://schemas.microsoft.com/office/drawing/2014/main" id="{BCE4D902-9303-4D10-BF74-D7BCE26FD629}"/>
              </a:ext>
            </a:extLst>
          </p:cNvPr>
          <p:cNvGrpSpPr>
            <a:grpSpLocks/>
          </p:cNvGrpSpPr>
          <p:nvPr/>
        </p:nvGrpSpPr>
        <p:grpSpPr bwMode="auto">
          <a:xfrm>
            <a:off x="5177271" y="6918960"/>
            <a:ext cx="8446102" cy="1097280"/>
            <a:chOff x="0" y="1862"/>
            <a:chExt cx="1833829" cy="1229469"/>
          </a:xfrm>
          <a:solidFill>
            <a:srgbClr val="436B9F"/>
          </a:solidFill>
        </p:grpSpPr>
        <p:sp>
          <p:nvSpPr>
            <p:cNvPr id="27" name="Rounded Rectangle 26">
              <a:extLst>
                <a:ext uri="{FF2B5EF4-FFF2-40B4-BE49-F238E27FC236}">
                  <a16:creationId xmlns:a16="http://schemas.microsoft.com/office/drawing/2014/main" id="{E9D398E2-8E85-4E6D-BB48-E66903C10A47}"/>
                </a:ext>
              </a:extLst>
            </p:cNvPr>
            <p:cNvSpPr/>
            <p:nvPr/>
          </p:nvSpPr>
          <p:spPr>
            <a:xfrm>
              <a:off x="0" y="1862"/>
              <a:ext cx="1833829" cy="1229469"/>
            </a:xfrm>
            <a:prstGeom prst="roundRect">
              <a:avLst/>
            </a:prstGeom>
            <a:grp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a:extLst>
                <a:ext uri="{FF2B5EF4-FFF2-40B4-BE49-F238E27FC236}">
                  <a16:creationId xmlns:a16="http://schemas.microsoft.com/office/drawing/2014/main" id="{5D4D5B70-E290-48A2-A751-EB7A669D1B04}"/>
                </a:ext>
              </a:extLst>
            </p:cNvPr>
            <p:cNvSpPr/>
            <p:nvPr/>
          </p:nvSpPr>
          <p:spPr>
            <a:xfrm>
              <a:off x="59854" y="61628"/>
              <a:ext cx="1714121" cy="1109937"/>
            </a:xfrm>
            <a:prstGeom prst="rect">
              <a:avLst/>
            </a:prstGeom>
            <a:grpFill/>
            <a:ln>
              <a:solidFill>
                <a:srgbClr val="436B9F"/>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600" b="1" dirty="0">
                  <a:cs typeface="Arial" panose="020B0604020202020204" pitchFamily="34" charset="0"/>
                </a:rPr>
                <a:t>Monthly Retirement Benefit </a:t>
              </a:r>
            </a:p>
          </p:txBody>
        </p:sp>
      </p:grpSp>
      <p:sp>
        <p:nvSpPr>
          <p:cNvPr id="29" name="Content Placeholder 2">
            <a:extLst>
              <a:ext uri="{FF2B5EF4-FFF2-40B4-BE49-F238E27FC236}">
                <a16:creationId xmlns:a16="http://schemas.microsoft.com/office/drawing/2014/main" id="{C9767168-8C36-4C71-B141-25A10F8E27B0}"/>
              </a:ext>
            </a:extLst>
          </p:cNvPr>
          <p:cNvSpPr txBox="1">
            <a:spLocks/>
          </p:cNvSpPr>
          <p:nvPr/>
        </p:nvSpPr>
        <p:spPr>
          <a:xfrm>
            <a:off x="6349" y="2165444"/>
            <a:ext cx="716280" cy="1016000"/>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4000" dirty="0">
                <a:solidFill>
                  <a:schemeClr val="tx1"/>
                </a:solidFill>
                <a:latin typeface="+mn-lt"/>
                <a:sym typeface="Wingdings" pitchFamily="2" charset="2"/>
              </a:rPr>
              <a:t></a:t>
            </a:r>
            <a:endParaRPr lang="en-US" altLang="en-US" sz="4000" dirty="0">
              <a:solidFill>
                <a:schemeClr val="tx1"/>
              </a:solidFill>
              <a:latin typeface="+mn-lt"/>
            </a:endParaRPr>
          </a:p>
        </p:txBody>
      </p:sp>
      <p:sp>
        <p:nvSpPr>
          <p:cNvPr id="17422" name="Content Placeholder 2">
            <a:extLst>
              <a:ext uri="{FF2B5EF4-FFF2-40B4-BE49-F238E27FC236}">
                <a16:creationId xmlns:a16="http://schemas.microsoft.com/office/drawing/2014/main" id="{074669ED-0F0D-43F7-A196-549788C42CA0}"/>
              </a:ext>
            </a:extLst>
          </p:cNvPr>
          <p:cNvSpPr txBox="1">
            <a:spLocks/>
          </p:cNvSpPr>
          <p:nvPr/>
        </p:nvSpPr>
        <p:spPr bwMode="auto">
          <a:xfrm>
            <a:off x="742649" y="2153921"/>
            <a:ext cx="4329075" cy="142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Review the </a:t>
            </a:r>
            <a:r>
              <a:rPr lang="en-US" altLang="en-US" sz="4000" i="1" dirty="0">
                <a:latin typeface="+mn-lt"/>
              </a:rPr>
              <a:t>Understanding the Formula </a:t>
            </a:r>
            <a:r>
              <a:rPr lang="en-US" altLang="en-US" sz="4000" dirty="0">
                <a:latin typeface="+mn-lt"/>
              </a:rPr>
              <a:t>fact sheet and video at CalSTRS.com.</a:t>
            </a:r>
            <a:endParaRPr lang="en-US" altLang="en-US" sz="4000" i="1" dirty="0">
              <a:latin typeface="+mn-lt"/>
            </a:endParaRPr>
          </a:p>
        </p:txBody>
      </p:sp>
      <p:sp>
        <p:nvSpPr>
          <p:cNvPr id="31" name="Title 1">
            <a:extLst>
              <a:ext uri="{FF2B5EF4-FFF2-40B4-BE49-F238E27FC236}">
                <a16:creationId xmlns:a16="http://schemas.microsoft.com/office/drawing/2014/main" id="{C8B88A9A-2C05-421F-B850-DF7B5E6AC610}"/>
              </a:ext>
            </a:extLst>
          </p:cNvPr>
          <p:cNvSpPr txBox="1">
            <a:spLocks/>
          </p:cNvSpPr>
          <p:nvPr/>
        </p:nvSpPr>
        <p:spPr>
          <a:xfrm>
            <a:off x="363222" y="171453"/>
            <a:ext cx="10924538" cy="1066800"/>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The Retirement Formula</a:t>
            </a:r>
          </a:p>
        </p:txBody>
      </p:sp>
      <p:sp>
        <p:nvSpPr>
          <p:cNvPr id="32" name="TextBox 31">
            <a:extLst>
              <a:ext uri="{FF2B5EF4-FFF2-40B4-BE49-F238E27FC236}">
                <a16:creationId xmlns:a16="http://schemas.microsoft.com/office/drawing/2014/main" id="{7D542598-0E3B-4D04-937D-F83744E2538D}"/>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565CABA-51A4-460A-AEA2-D34310806EE8}"/>
              </a:ext>
            </a:extLst>
          </p:cNvPr>
          <p:cNvSpPr>
            <a:spLocks noGrp="1" noChangeArrowheads="1"/>
          </p:cNvSpPr>
          <p:nvPr>
            <p:ph type="title"/>
          </p:nvPr>
        </p:nvSpPr>
        <p:spPr>
          <a:xfrm>
            <a:off x="365760" y="579120"/>
            <a:ext cx="7162800" cy="1371600"/>
          </a:xfrm>
        </p:spPr>
        <p:txBody>
          <a:bodyPr/>
          <a:lstStyle/>
          <a:p>
            <a:pPr defTabSz="1111370">
              <a:defRPr/>
            </a:pPr>
            <a:r>
              <a:rPr lang="en-US" sz="6600" b="1" dirty="0">
                <a:solidFill>
                  <a:srgbClr val="436B9F"/>
                </a:solidFill>
                <a:latin typeface="Calibri" panose="020F0502020204030204" pitchFamily="34" charset="0"/>
                <a:cs typeface="+mj-cs"/>
              </a:rPr>
              <a:t>Today’s Objectives</a:t>
            </a:r>
          </a:p>
        </p:txBody>
      </p:sp>
      <p:sp>
        <p:nvSpPr>
          <p:cNvPr id="43011" name="Rectangle 3">
            <a:extLst>
              <a:ext uri="{FF2B5EF4-FFF2-40B4-BE49-F238E27FC236}">
                <a16:creationId xmlns:a16="http://schemas.microsoft.com/office/drawing/2014/main" id="{EEBC9305-0E2E-4769-ABAD-9019A6FE0206}"/>
              </a:ext>
            </a:extLst>
          </p:cNvPr>
          <p:cNvSpPr>
            <a:spLocks noGrp="1" noChangeArrowheads="1"/>
          </p:cNvSpPr>
          <p:nvPr>
            <p:ph idx="1"/>
          </p:nvPr>
        </p:nvSpPr>
        <p:spPr>
          <a:xfrm>
            <a:off x="365760" y="2001520"/>
            <a:ext cx="13512800" cy="3749040"/>
          </a:xfrm>
        </p:spPr>
        <p:txBody>
          <a:bodyPr/>
          <a:lstStyle/>
          <a:p>
            <a:pPr defTabSz="1111370">
              <a:buFont typeface="Wingdings" panose="05000000000000000000" pitchFamily="2" charset="2"/>
              <a:buChar char="Ø"/>
              <a:defRPr/>
            </a:pPr>
            <a:r>
              <a:rPr lang="en-US" sz="4400" dirty="0">
                <a:latin typeface="Arial" panose="020B0604020202020204" pitchFamily="34" charset="0"/>
                <a:cs typeface="Arial" panose="020B0604020202020204" pitchFamily="34" charset="0"/>
              </a:rPr>
              <a:t> Understand how to choose a retirement date</a:t>
            </a:r>
          </a:p>
          <a:p>
            <a:pPr defTabSz="1111370">
              <a:buFont typeface="Wingdings" panose="05000000000000000000" pitchFamily="2" charset="2"/>
              <a:buChar char="Ø"/>
              <a:defRPr/>
            </a:pPr>
            <a:r>
              <a:rPr lang="en-US" sz="4400" dirty="0">
                <a:latin typeface="Arial" panose="020B0604020202020204" pitchFamily="34" charset="0"/>
                <a:cs typeface="Arial" panose="020B0604020202020204" pitchFamily="34" charset="0"/>
              </a:rPr>
              <a:t> Know how to provide for loved ones in retirement</a:t>
            </a:r>
          </a:p>
          <a:p>
            <a:pPr defTabSz="1111370">
              <a:buFont typeface="Wingdings" panose="05000000000000000000" pitchFamily="2" charset="2"/>
              <a:buChar char="Ø"/>
              <a:defRPr/>
            </a:pPr>
            <a:r>
              <a:rPr lang="en-US" sz="4400" dirty="0">
                <a:latin typeface="Arial" panose="020B0604020202020204" pitchFamily="34" charset="0"/>
                <a:cs typeface="Arial" panose="020B0604020202020204" pitchFamily="34" charset="0"/>
              </a:rPr>
              <a:t> Consider how to receive your Defined Benefit Supplement account funds</a:t>
            </a:r>
          </a:p>
          <a:p>
            <a:pPr defTabSz="1111370">
              <a:buFont typeface="Wingdings" panose="05000000000000000000" pitchFamily="2" charset="2"/>
              <a:buChar char="Ø"/>
              <a:defRPr/>
            </a:pPr>
            <a:r>
              <a:rPr lang="en-US" sz="4400" dirty="0">
                <a:latin typeface="Arial" panose="020B0604020202020204" pitchFamily="34" charset="0"/>
                <a:cs typeface="Arial" panose="020B0604020202020204" pitchFamily="34" charset="0"/>
              </a:rPr>
              <a:t> Take advantage of CalSTRS resources</a:t>
            </a:r>
          </a:p>
          <a:p>
            <a:pPr defTabSz="1111370">
              <a:buFont typeface="Wingdings" panose="05000000000000000000" pitchFamily="2" charset="2"/>
              <a:buChar char="Ø"/>
              <a:defRPr/>
            </a:pPr>
            <a:endParaRPr lang="en-US" sz="44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8C07-D206-410D-8ECB-A5CD636F9A93}"/>
              </a:ext>
            </a:extLst>
          </p:cNvPr>
          <p:cNvSpPr>
            <a:spLocks noGrp="1"/>
          </p:cNvSpPr>
          <p:nvPr>
            <p:ph type="title"/>
          </p:nvPr>
        </p:nvSpPr>
        <p:spPr>
          <a:xfrm>
            <a:off x="436879" y="274306"/>
            <a:ext cx="11322729" cy="1008212"/>
          </a:xfrm>
        </p:spPr>
        <p:txBody>
          <a:bodyPr>
            <a:noAutofit/>
          </a:bodyPr>
          <a:lstStyle/>
          <a:p>
            <a:pPr>
              <a:defRPr/>
            </a:pPr>
            <a:r>
              <a:rPr lang="en-US" sz="6600" b="1" dirty="0">
                <a:solidFill>
                  <a:schemeClr val="bg1"/>
                </a:solidFill>
              </a:rPr>
              <a:t>Final Compensation</a:t>
            </a:r>
          </a:p>
        </p:txBody>
      </p:sp>
      <p:graphicFrame>
        <p:nvGraphicFramePr>
          <p:cNvPr id="3" name="Table 2">
            <a:extLst>
              <a:ext uri="{FF2B5EF4-FFF2-40B4-BE49-F238E27FC236}">
                <a16:creationId xmlns:a16="http://schemas.microsoft.com/office/drawing/2014/main" id="{A41F627B-6797-4AEA-8A37-F0581595A193}"/>
              </a:ext>
            </a:extLst>
          </p:cNvPr>
          <p:cNvGraphicFramePr>
            <a:graphicFrameLocks noGrp="1"/>
          </p:cNvGraphicFramePr>
          <p:nvPr>
            <p:extLst>
              <p:ext uri="{D42A27DB-BD31-4B8C-83A1-F6EECF244321}">
                <p14:modId xmlns:p14="http://schemas.microsoft.com/office/powerpoint/2010/main" val="1998391034"/>
              </p:ext>
            </p:extLst>
          </p:nvPr>
        </p:nvGraphicFramePr>
        <p:xfrm>
          <a:off x="436880" y="3314701"/>
          <a:ext cx="7310120" cy="2266840"/>
        </p:xfrm>
        <a:graphic>
          <a:graphicData uri="http://schemas.openxmlformats.org/drawingml/2006/table">
            <a:tbl>
              <a:tblPr firstRow="1" bandRow="1">
                <a:tableStyleId>{073A0DAA-6AF3-43AB-8588-CEC1D06C72B9}</a:tableStyleId>
              </a:tblPr>
              <a:tblGrid>
                <a:gridCol w="1822374">
                  <a:extLst>
                    <a:ext uri="{9D8B030D-6E8A-4147-A177-3AD203B41FA5}">
                      <a16:colId xmlns:a16="http://schemas.microsoft.com/office/drawing/2014/main" val="20000"/>
                    </a:ext>
                  </a:extLst>
                </a:gridCol>
                <a:gridCol w="3170698">
                  <a:extLst>
                    <a:ext uri="{9D8B030D-6E8A-4147-A177-3AD203B41FA5}">
                      <a16:colId xmlns:a16="http://schemas.microsoft.com/office/drawing/2014/main" val="20001"/>
                    </a:ext>
                  </a:extLst>
                </a:gridCol>
                <a:gridCol w="2317048">
                  <a:extLst>
                    <a:ext uri="{9D8B030D-6E8A-4147-A177-3AD203B41FA5}">
                      <a16:colId xmlns:a16="http://schemas.microsoft.com/office/drawing/2014/main" val="20002"/>
                    </a:ext>
                  </a:extLst>
                </a:gridCol>
              </a:tblGrid>
              <a:tr h="841030">
                <a:tc>
                  <a:txBody>
                    <a:bodyPr/>
                    <a:lstStyle/>
                    <a:p>
                      <a:pPr algn="ctr"/>
                      <a:r>
                        <a:rPr lang="en-US" sz="2400" dirty="0"/>
                        <a:t>School </a:t>
                      </a:r>
                    </a:p>
                    <a:p>
                      <a:pPr algn="ctr"/>
                      <a:r>
                        <a:rPr lang="en-US" sz="2400" dirty="0"/>
                        <a:t>Year</a:t>
                      </a:r>
                    </a:p>
                  </a:txBody>
                  <a:tcPr marL="146339" marR="146339" marT="54755" marB="54755" anchor="ctr">
                    <a:solidFill>
                      <a:srgbClr val="436B9F"/>
                    </a:solidFill>
                  </a:tcPr>
                </a:tc>
                <a:tc>
                  <a:txBody>
                    <a:bodyPr/>
                    <a:lstStyle/>
                    <a:p>
                      <a:pPr algn="ctr"/>
                      <a:r>
                        <a:rPr lang="en-US" sz="2400" dirty="0"/>
                        <a:t>Compensation</a:t>
                      </a:r>
                      <a:r>
                        <a:rPr lang="en-US" sz="2400" baseline="0" dirty="0"/>
                        <a:t> Earnable</a:t>
                      </a:r>
                      <a:endParaRPr lang="en-US" sz="2400" dirty="0"/>
                    </a:p>
                  </a:txBody>
                  <a:tcPr marL="146339" marR="146339" marT="54755" marB="54755" anchor="ctr">
                    <a:solidFill>
                      <a:srgbClr val="436B9F"/>
                    </a:solidFill>
                  </a:tcPr>
                </a:tc>
                <a:tc>
                  <a:txBody>
                    <a:bodyPr/>
                    <a:lstStyle/>
                    <a:p>
                      <a:pPr algn="ctr"/>
                      <a:r>
                        <a:rPr lang="en-US" sz="2400" dirty="0"/>
                        <a:t>Number of Months</a:t>
                      </a:r>
                    </a:p>
                  </a:txBody>
                  <a:tcPr marL="146339" marR="146339" marT="54755" marB="54755" anchor="ctr">
                    <a:solidFill>
                      <a:srgbClr val="436B9F"/>
                    </a:solidFill>
                  </a:tcPr>
                </a:tc>
                <a:extLst>
                  <a:ext uri="{0D108BD9-81ED-4DB2-BD59-A6C34878D82A}">
                    <a16:rowId xmlns:a16="http://schemas.microsoft.com/office/drawing/2014/main" val="10000"/>
                  </a:ext>
                </a:extLst>
              </a:tr>
              <a:tr h="475270">
                <a:tc>
                  <a:txBody>
                    <a:bodyPr/>
                    <a:lstStyle/>
                    <a:p>
                      <a:pPr algn="ctr"/>
                      <a:r>
                        <a:rPr lang="en-US" sz="2400" dirty="0"/>
                        <a:t>Year A</a:t>
                      </a:r>
                    </a:p>
                  </a:txBody>
                  <a:tcPr marL="146339" marR="146339" marT="54755" marB="54755" anchor="ctr"/>
                </a:tc>
                <a:tc>
                  <a:txBody>
                    <a:bodyPr/>
                    <a:lstStyle/>
                    <a:p>
                      <a:pPr algn="ctr"/>
                      <a:r>
                        <a:rPr lang="en-US" sz="2400" dirty="0"/>
                        <a:t>$57,500</a:t>
                      </a:r>
                    </a:p>
                  </a:txBody>
                  <a:tcPr marL="146339" marR="146339" marT="54755" marB="54755" anchor="ctr"/>
                </a:tc>
                <a:tc>
                  <a:txBody>
                    <a:bodyPr/>
                    <a:lstStyle/>
                    <a:p>
                      <a:pPr algn="ctr"/>
                      <a:r>
                        <a:rPr lang="en-US" sz="2400" dirty="0"/>
                        <a:t>12</a:t>
                      </a:r>
                    </a:p>
                  </a:txBody>
                  <a:tcPr marL="146339" marR="146339" marT="54755" marB="54755" anchor="ctr"/>
                </a:tc>
                <a:extLst>
                  <a:ext uri="{0D108BD9-81ED-4DB2-BD59-A6C34878D82A}">
                    <a16:rowId xmlns:a16="http://schemas.microsoft.com/office/drawing/2014/main" val="10001"/>
                  </a:ext>
                </a:extLst>
              </a:tr>
              <a:tr h="475270">
                <a:tc>
                  <a:txBody>
                    <a:bodyPr/>
                    <a:lstStyle/>
                    <a:p>
                      <a:pPr algn="ctr"/>
                      <a:r>
                        <a:rPr lang="en-US" sz="2400" dirty="0"/>
                        <a:t>Year B</a:t>
                      </a:r>
                    </a:p>
                  </a:txBody>
                  <a:tcPr marL="146339" marR="146339" marT="54755" marB="54755" anchor="ctr"/>
                </a:tc>
                <a:tc>
                  <a:txBody>
                    <a:bodyPr/>
                    <a:lstStyle/>
                    <a:p>
                      <a:pPr algn="ctr"/>
                      <a:r>
                        <a:rPr lang="en-US" sz="2400" dirty="0"/>
                        <a:t>$60,000</a:t>
                      </a:r>
                    </a:p>
                  </a:txBody>
                  <a:tcPr marL="146339" marR="146339" marT="54755" marB="54755" anchor="ctr"/>
                </a:tc>
                <a:tc>
                  <a:txBody>
                    <a:bodyPr/>
                    <a:lstStyle/>
                    <a:p>
                      <a:pPr algn="ctr"/>
                      <a:r>
                        <a:rPr lang="en-US" sz="2400" dirty="0"/>
                        <a:t>12</a:t>
                      </a:r>
                    </a:p>
                  </a:txBody>
                  <a:tcPr marL="146339" marR="146339" marT="54755" marB="54755" anchor="ctr"/>
                </a:tc>
                <a:extLst>
                  <a:ext uri="{0D108BD9-81ED-4DB2-BD59-A6C34878D82A}">
                    <a16:rowId xmlns:a16="http://schemas.microsoft.com/office/drawing/2014/main" val="10002"/>
                  </a:ext>
                </a:extLst>
              </a:tr>
              <a:tr h="475270">
                <a:tc>
                  <a:txBody>
                    <a:bodyPr/>
                    <a:lstStyle/>
                    <a:p>
                      <a:pPr algn="ctr"/>
                      <a:r>
                        <a:rPr lang="en-US" sz="2400" dirty="0"/>
                        <a:t>Year C</a:t>
                      </a:r>
                    </a:p>
                  </a:txBody>
                  <a:tcPr marL="146339" marR="146339" marT="54755" marB="54755" anchor="ctr"/>
                </a:tc>
                <a:tc>
                  <a:txBody>
                    <a:bodyPr/>
                    <a:lstStyle/>
                    <a:p>
                      <a:pPr algn="ctr"/>
                      <a:r>
                        <a:rPr lang="en-US" sz="2400" dirty="0"/>
                        <a:t>$62,500</a:t>
                      </a:r>
                    </a:p>
                  </a:txBody>
                  <a:tcPr marL="146339" marR="146339" marT="54755" marB="54755" anchor="ctr"/>
                </a:tc>
                <a:tc>
                  <a:txBody>
                    <a:bodyPr/>
                    <a:lstStyle/>
                    <a:p>
                      <a:pPr algn="ctr"/>
                      <a:r>
                        <a:rPr lang="en-US" sz="2400" dirty="0"/>
                        <a:t>12</a:t>
                      </a:r>
                    </a:p>
                  </a:txBody>
                  <a:tcPr marL="146339" marR="146339" marT="54755" marB="54755" anchor="ct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65A17F24-5EE4-4594-A518-74CEDBE40106}"/>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Tree>
    <p:extLst>
      <p:ext uri="{BB962C8B-B14F-4D97-AF65-F5344CB8AC3E}">
        <p14:creationId xmlns:p14="http://schemas.microsoft.com/office/powerpoint/2010/main" val="2387363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8C07-D206-410D-8ECB-A5CD636F9A93}"/>
              </a:ext>
            </a:extLst>
          </p:cNvPr>
          <p:cNvSpPr>
            <a:spLocks noGrp="1"/>
          </p:cNvSpPr>
          <p:nvPr>
            <p:ph type="title"/>
          </p:nvPr>
        </p:nvSpPr>
        <p:spPr>
          <a:xfrm>
            <a:off x="436879" y="274306"/>
            <a:ext cx="11269567" cy="1008212"/>
          </a:xfrm>
        </p:spPr>
        <p:txBody>
          <a:bodyPr>
            <a:noAutofit/>
          </a:bodyPr>
          <a:lstStyle/>
          <a:p>
            <a:pPr>
              <a:defRPr/>
            </a:pPr>
            <a:r>
              <a:rPr lang="en-US" sz="6600" b="1" dirty="0">
                <a:solidFill>
                  <a:schemeClr val="bg1"/>
                </a:solidFill>
              </a:rPr>
              <a:t>Final Compensation</a:t>
            </a:r>
          </a:p>
        </p:txBody>
      </p:sp>
      <p:grpSp>
        <p:nvGrpSpPr>
          <p:cNvPr id="32" name="Group 31">
            <a:extLst>
              <a:ext uri="{FF2B5EF4-FFF2-40B4-BE49-F238E27FC236}">
                <a16:creationId xmlns:a16="http://schemas.microsoft.com/office/drawing/2014/main" id="{4DBEEDD6-5966-4642-8F77-D7866852F5B6}"/>
              </a:ext>
            </a:extLst>
          </p:cNvPr>
          <p:cNvGrpSpPr/>
          <p:nvPr/>
        </p:nvGrpSpPr>
        <p:grpSpPr>
          <a:xfrm>
            <a:off x="1950720" y="1974061"/>
            <a:ext cx="3511296" cy="1571624"/>
            <a:chOff x="-2223345" y="1966019"/>
            <a:chExt cx="2194560" cy="1309687"/>
          </a:xfrm>
          <a:solidFill>
            <a:schemeClr val="bg1">
              <a:lumMod val="50000"/>
            </a:schemeClr>
          </a:solidFill>
        </p:grpSpPr>
        <p:sp>
          <p:nvSpPr>
            <p:cNvPr id="33" name="Freeform 32">
              <a:extLst>
                <a:ext uri="{FF2B5EF4-FFF2-40B4-BE49-F238E27FC236}">
                  <a16:creationId xmlns:a16="http://schemas.microsoft.com/office/drawing/2014/main" id="{7E8D4FC2-9152-47FE-BF0E-47FEC5ADC656}"/>
                </a:ext>
              </a:extLst>
            </p:cNvPr>
            <p:cNvSpPr/>
            <p:nvPr/>
          </p:nvSpPr>
          <p:spPr>
            <a:xfrm>
              <a:off x="-2223345" y="196601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34" name="TextBox 33">
              <a:extLst>
                <a:ext uri="{FF2B5EF4-FFF2-40B4-BE49-F238E27FC236}">
                  <a16:creationId xmlns:a16="http://schemas.microsoft.com/office/drawing/2014/main" id="{65215706-3457-4EA5-A8F2-A890038830EA}"/>
                </a:ext>
              </a:extLst>
            </p:cNvPr>
            <p:cNvSpPr txBox="1"/>
            <p:nvPr/>
          </p:nvSpPr>
          <p:spPr>
            <a:xfrm>
              <a:off x="-2067097" y="2312730"/>
              <a:ext cx="1882064" cy="733534"/>
            </a:xfrm>
            <a:prstGeom prst="rect">
              <a:avLst/>
            </a:prstGeom>
            <a:solidFill>
              <a:schemeClr val="bg1">
                <a:lumMod val="50000"/>
              </a:schemeClr>
            </a:solidFill>
            <a:ln>
              <a:solidFill>
                <a:schemeClr val="bg1">
                  <a:lumMod val="50000"/>
                </a:schemeClr>
              </a:solidFill>
            </a:ln>
          </p:spPr>
          <p:txBody>
            <a:bodyPr>
              <a:spAutoFit/>
            </a:bodyPr>
            <a:lstStyle/>
            <a:p>
              <a:pPr algn="ctr">
                <a:defRPr/>
              </a:pPr>
              <a:r>
                <a:rPr lang="en-US" sz="5120" b="1" dirty="0">
                  <a:solidFill>
                    <a:schemeClr val="bg1"/>
                  </a:solidFill>
                  <a:latin typeface="Arial" charset="0"/>
                </a:rPr>
                <a:t>$180,000</a:t>
              </a:r>
            </a:p>
          </p:txBody>
        </p:sp>
      </p:grpSp>
      <p:sp>
        <p:nvSpPr>
          <p:cNvPr id="35" name="Division 34">
            <a:extLst>
              <a:ext uri="{FF2B5EF4-FFF2-40B4-BE49-F238E27FC236}">
                <a16:creationId xmlns:a16="http://schemas.microsoft.com/office/drawing/2014/main" id="{4C5A7241-6786-4BD5-B87B-46DDF8267372}"/>
              </a:ext>
            </a:extLst>
          </p:cNvPr>
          <p:cNvSpPr/>
          <p:nvPr/>
        </p:nvSpPr>
        <p:spPr>
          <a:xfrm>
            <a:off x="3139440" y="3606800"/>
            <a:ext cx="1097280" cy="822960"/>
          </a:xfrm>
          <a:prstGeom prst="mathDivide">
            <a:avLst/>
          </a:prstGeom>
          <a:solidFill>
            <a:srgbClr val="4D4D4D"/>
          </a:solidFill>
          <a:ln>
            <a:solidFill>
              <a:srgbClr val="4D4D4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p>
        </p:txBody>
      </p:sp>
      <p:grpSp>
        <p:nvGrpSpPr>
          <p:cNvPr id="37" name="Group 36">
            <a:extLst>
              <a:ext uri="{FF2B5EF4-FFF2-40B4-BE49-F238E27FC236}">
                <a16:creationId xmlns:a16="http://schemas.microsoft.com/office/drawing/2014/main" id="{692F5F06-E600-42E0-84FC-7D1D33E72811}"/>
              </a:ext>
            </a:extLst>
          </p:cNvPr>
          <p:cNvGrpSpPr/>
          <p:nvPr/>
        </p:nvGrpSpPr>
        <p:grpSpPr>
          <a:xfrm>
            <a:off x="1950720" y="4496528"/>
            <a:ext cx="3511296" cy="1571624"/>
            <a:chOff x="-2000645" y="3772195"/>
            <a:chExt cx="2194560" cy="1309687"/>
          </a:xfrm>
          <a:solidFill>
            <a:schemeClr val="bg1">
              <a:lumMod val="50000"/>
            </a:schemeClr>
          </a:solidFill>
        </p:grpSpPr>
        <p:sp>
          <p:nvSpPr>
            <p:cNvPr id="38" name="Freeform 37">
              <a:extLst>
                <a:ext uri="{FF2B5EF4-FFF2-40B4-BE49-F238E27FC236}">
                  <a16:creationId xmlns:a16="http://schemas.microsoft.com/office/drawing/2014/main" id="{BEC5E14A-0069-4960-8C0A-7BD2D6425A6E}"/>
                </a:ext>
              </a:extLst>
            </p:cNvPr>
            <p:cNvSpPr/>
            <p:nvPr/>
          </p:nvSpPr>
          <p:spPr>
            <a:xfrm>
              <a:off x="-2000645" y="3772195"/>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39" name="TextBox 38">
              <a:extLst>
                <a:ext uri="{FF2B5EF4-FFF2-40B4-BE49-F238E27FC236}">
                  <a16:creationId xmlns:a16="http://schemas.microsoft.com/office/drawing/2014/main" id="{56E2F6BE-65C1-4AC3-A629-7551C8EE06CC}"/>
                </a:ext>
              </a:extLst>
            </p:cNvPr>
            <p:cNvSpPr txBox="1"/>
            <p:nvPr/>
          </p:nvSpPr>
          <p:spPr>
            <a:xfrm>
              <a:off x="-1795294" y="3811975"/>
              <a:ext cx="1841663" cy="1225977"/>
            </a:xfrm>
            <a:prstGeom prst="rect">
              <a:avLst/>
            </a:prstGeom>
            <a:grpFill/>
            <a:ln>
              <a:solidFill>
                <a:schemeClr val="bg1">
                  <a:lumMod val="50000"/>
                </a:schemeClr>
              </a:solidFill>
            </a:ln>
          </p:spPr>
          <p:txBody>
            <a:bodyPr>
              <a:spAutoFit/>
            </a:bodyPr>
            <a:lstStyle/>
            <a:p>
              <a:pPr algn="ctr">
                <a:defRPr/>
              </a:pPr>
              <a:r>
                <a:rPr lang="en-US" sz="4480" b="1" dirty="0">
                  <a:solidFill>
                    <a:schemeClr val="bg1"/>
                  </a:solidFill>
                  <a:latin typeface="Arial" charset="0"/>
                </a:rPr>
                <a:t>36</a:t>
              </a:r>
            </a:p>
            <a:p>
              <a:pPr algn="ctr">
                <a:defRPr/>
              </a:pPr>
              <a:r>
                <a:rPr lang="en-US" sz="4480" b="1" dirty="0">
                  <a:solidFill>
                    <a:schemeClr val="bg1"/>
                  </a:solidFill>
                  <a:latin typeface="Arial" charset="0"/>
                </a:rPr>
                <a:t>Months</a:t>
              </a:r>
            </a:p>
          </p:txBody>
        </p:sp>
      </p:grpSp>
      <p:grpSp>
        <p:nvGrpSpPr>
          <p:cNvPr id="36" name="Group 35">
            <a:extLst>
              <a:ext uri="{FF2B5EF4-FFF2-40B4-BE49-F238E27FC236}">
                <a16:creationId xmlns:a16="http://schemas.microsoft.com/office/drawing/2014/main" id="{E3C3A438-7F0B-4F22-8C27-FE4ACF98BC69}"/>
              </a:ext>
            </a:extLst>
          </p:cNvPr>
          <p:cNvGrpSpPr/>
          <p:nvPr/>
        </p:nvGrpSpPr>
        <p:grpSpPr>
          <a:xfrm>
            <a:off x="1932570" y="6566536"/>
            <a:ext cx="3511296" cy="1571624"/>
            <a:chOff x="-2000645" y="3888429"/>
            <a:chExt cx="2194560" cy="1309687"/>
          </a:xfrm>
          <a:solidFill>
            <a:schemeClr val="bg1">
              <a:lumMod val="50000"/>
            </a:schemeClr>
          </a:solidFill>
        </p:grpSpPr>
        <p:sp>
          <p:nvSpPr>
            <p:cNvPr id="40" name="Freeform 39">
              <a:extLst>
                <a:ext uri="{FF2B5EF4-FFF2-40B4-BE49-F238E27FC236}">
                  <a16:creationId xmlns:a16="http://schemas.microsoft.com/office/drawing/2014/main" id="{20540EAF-9EA7-4BFB-A9E6-6CEEB63D4B94}"/>
                </a:ext>
              </a:extLst>
            </p:cNvPr>
            <p:cNvSpPr/>
            <p:nvPr/>
          </p:nvSpPr>
          <p:spPr>
            <a:xfrm>
              <a:off x="-2000645" y="388842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44" name="TextBox 43">
              <a:extLst>
                <a:ext uri="{FF2B5EF4-FFF2-40B4-BE49-F238E27FC236}">
                  <a16:creationId xmlns:a16="http://schemas.microsoft.com/office/drawing/2014/main" id="{DFABD930-103E-4BAD-B690-D48B180BDD04}"/>
                </a:ext>
              </a:extLst>
            </p:cNvPr>
            <p:cNvSpPr txBox="1"/>
            <p:nvPr/>
          </p:nvSpPr>
          <p:spPr>
            <a:xfrm>
              <a:off x="-1850069" y="4250884"/>
              <a:ext cx="1882064" cy="733534"/>
            </a:xfrm>
            <a:prstGeom prst="rect">
              <a:avLst/>
            </a:prstGeom>
            <a:grpFill/>
            <a:ln>
              <a:solidFill>
                <a:schemeClr val="bg1">
                  <a:lumMod val="50000"/>
                </a:schemeClr>
              </a:solidFill>
            </a:ln>
          </p:spPr>
          <p:txBody>
            <a:bodyPr>
              <a:spAutoFit/>
            </a:bodyPr>
            <a:lstStyle/>
            <a:p>
              <a:pPr algn="ctr">
                <a:defRPr/>
              </a:pPr>
              <a:r>
                <a:rPr lang="en-US" sz="5120" b="1" dirty="0">
                  <a:solidFill>
                    <a:schemeClr val="bg1"/>
                  </a:solidFill>
                  <a:latin typeface="Arial" charset="0"/>
                </a:rPr>
                <a:t>$5,000</a:t>
              </a:r>
            </a:p>
          </p:txBody>
        </p:sp>
      </p:grpSp>
      <p:cxnSp>
        <p:nvCxnSpPr>
          <p:cNvPr id="45" name="Straight Connector 44">
            <a:extLst>
              <a:ext uri="{FF2B5EF4-FFF2-40B4-BE49-F238E27FC236}">
                <a16:creationId xmlns:a16="http://schemas.microsoft.com/office/drawing/2014/main" id="{3A454AF1-39FE-46B3-8A7E-96B802FD8840}"/>
              </a:ext>
            </a:extLst>
          </p:cNvPr>
          <p:cNvCxnSpPr/>
          <p:nvPr/>
        </p:nvCxnSpPr>
        <p:spPr>
          <a:xfrm>
            <a:off x="1236982" y="6377941"/>
            <a:ext cx="5267960"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0B57C9C-C77D-49C8-A501-A4F71B066B2A}"/>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8C07-D206-410D-8ECB-A5CD636F9A93}"/>
              </a:ext>
            </a:extLst>
          </p:cNvPr>
          <p:cNvSpPr>
            <a:spLocks noGrp="1"/>
          </p:cNvSpPr>
          <p:nvPr>
            <p:ph type="title"/>
          </p:nvPr>
        </p:nvSpPr>
        <p:spPr>
          <a:xfrm>
            <a:off x="436880" y="274306"/>
            <a:ext cx="11333362" cy="1008212"/>
          </a:xfrm>
        </p:spPr>
        <p:txBody>
          <a:bodyPr>
            <a:noAutofit/>
          </a:bodyPr>
          <a:lstStyle/>
          <a:p>
            <a:pPr>
              <a:defRPr/>
            </a:pPr>
            <a:r>
              <a:rPr lang="en-US" sz="6600" b="1" dirty="0">
                <a:solidFill>
                  <a:schemeClr val="bg1"/>
                </a:solidFill>
              </a:rPr>
              <a:t>Final Compensation</a:t>
            </a:r>
          </a:p>
        </p:txBody>
      </p:sp>
      <p:sp>
        <p:nvSpPr>
          <p:cNvPr id="50" name="TextBox 49">
            <a:extLst>
              <a:ext uri="{FF2B5EF4-FFF2-40B4-BE49-F238E27FC236}">
                <a16:creationId xmlns:a16="http://schemas.microsoft.com/office/drawing/2014/main" id="{BED741DB-518F-4623-A3D2-98D94C06C9BD}"/>
              </a:ext>
            </a:extLst>
          </p:cNvPr>
          <p:cNvSpPr txBox="1">
            <a:spLocks noChangeArrowheads="1"/>
          </p:cNvSpPr>
          <p:nvPr/>
        </p:nvSpPr>
        <p:spPr bwMode="auto">
          <a:xfrm>
            <a:off x="8168640" y="3314701"/>
            <a:ext cx="6024880" cy="39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4000" b="1" dirty="0"/>
              <a:t>One-Year Final Compensation</a:t>
            </a:r>
            <a:r>
              <a:rPr lang="en-US" altLang="en-US" sz="4000" dirty="0"/>
              <a:t> </a:t>
            </a:r>
          </a:p>
          <a:p>
            <a:pPr>
              <a:spcBef>
                <a:spcPts val="960"/>
              </a:spcBef>
            </a:pPr>
            <a:r>
              <a:rPr lang="en-US" altLang="en-US" sz="4000" dirty="0"/>
              <a:t>12 consecutive months for CalSTRS 2% at 60 members with 25 or more years of service credit</a:t>
            </a:r>
          </a:p>
        </p:txBody>
      </p:sp>
      <p:graphicFrame>
        <p:nvGraphicFramePr>
          <p:cNvPr id="51" name="Table 50">
            <a:extLst>
              <a:ext uri="{FF2B5EF4-FFF2-40B4-BE49-F238E27FC236}">
                <a16:creationId xmlns:a16="http://schemas.microsoft.com/office/drawing/2014/main" id="{56958057-600F-405E-9999-0E2D6632EE77}"/>
              </a:ext>
            </a:extLst>
          </p:cNvPr>
          <p:cNvGraphicFramePr>
            <a:graphicFrameLocks noGrp="1"/>
          </p:cNvGraphicFramePr>
          <p:nvPr>
            <p:extLst>
              <p:ext uri="{D42A27DB-BD31-4B8C-83A1-F6EECF244321}">
                <p14:modId xmlns:p14="http://schemas.microsoft.com/office/powerpoint/2010/main" val="1941460823"/>
              </p:ext>
            </p:extLst>
          </p:nvPr>
        </p:nvGraphicFramePr>
        <p:xfrm>
          <a:off x="436880" y="3314701"/>
          <a:ext cx="7310120" cy="2266840"/>
        </p:xfrm>
        <a:graphic>
          <a:graphicData uri="http://schemas.openxmlformats.org/drawingml/2006/table">
            <a:tbl>
              <a:tblPr firstRow="1" bandRow="1">
                <a:tableStyleId>{073A0DAA-6AF3-43AB-8588-CEC1D06C72B9}</a:tableStyleId>
              </a:tblPr>
              <a:tblGrid>
                <a:gridCol w="1822374">
                  <a:extLst>
                    <a:ext uri="{9D8B030D-6E8A-4147-A177-3AD203B41FA5}">
                      <a16:colId xmlns:a16="http://schemas.microsoft.com/office/drawing/2014/main" val="20000"/>
                    </a:ext>
                  </a:extLst>
                </a:gridCol>
                <a:gridCol w="3170698">
                  <a:extLst>
                    <a:ext uri="{9D8B030D-6E8A-4147-A177-3AD203B41FA5}">
                      <a16:colId xmlns:a16="http://schemas.microsoft.com/office/drawing/2014/main" val="20001"/>
                    </a:ext>
                  </a:extLst>
                </a:gridCol>
                <a:gridCol w="2317048">
                  <a:extLst>
                    <a:ext uri="{9D8B030D-6E8A-4147-A177-3AD203B41FA5}">
                      <a16:colId xmlns:a16="http://schemas.microsoft.com/office/drawing/2014/main" val="20002"/>
                    </a:ext>
                  </a:extLst>
                </a:gridCol>
              </a:tblGrid>
              <a:tr h="841030">
                <a:tc>
                  <a:txBody>
                    <a:bodyPr/>
                    <a:lstStyle/>
                    <a:p>
                      <a:pPr algn="ctr"/>
                      <a:r>
                        <a:rPr lang="en-US" sz="2400" dirty="0"/>
                        <a:t>School </a:t>
                      </a:r>
                    </a:p>
                    <a:p>
                      <a:pPr algn="ctr"/>
                      <a:r>
                        <a:rPr lang="en-US" sz="2400" dirty="0"/>
                        <a:t>Year</a:t>
                      </a:r>
                    </a:p>
                  </a:txBody>
                  <a:tcPr marL="146339" marR="146339" marT="54755" marB="54755" anchor="ctr">
                    <a:solidFill>
                      <a:srgbClr val="436B9F"/>
                    </a:solidFill>
                  </a:tcPr>
                </a:tc>
                <a:tc>
                  <a:txBody>
                    <a:bodyPr/>
                    <a:lstStyle/>
                    <a:p>
                      <a:pPr algn="ctr"/>
                      <a:r>
                        <a:rPr lang="en-US" sz="2400" dirty="0"/>
                        <a:t>Compensation</a:t>
                      </a:r>
                      <a:r>
                        <a:rPr lang="en-US" sz="2400" baseline="0" dirty="0"/>
                        <a:t> Earnable</a:t>
                      </a:r>
                      <a:endParaRPr lang="en-US" sz="2400" dirty="0"/>
                    </a:p>
                  </a:txBody>
                  <a:tcPr marL="146339" marR="146339" marT="54755" marB="54755" anchor="ctr">
                    <a:solidFill>
                      <a:srgbClr val="436B9F"/>
                    </a:solidFill>
                  </a:tcPr>
                </a:tc>
                <a:tc>
                  <a:txBody>
                    <a:bodyPr/>
                    <a:lstStyle/>
                    <a:p>
                      <a:pPr algn="ctr"/>
                      <a:r>
                        <a:rPr lang="en-US" sz="2400" dirty="0"/>
                        <a:t>Number of Months</a:t>
                      </a:r>
                    </a:p>
                  </a:txBody>
                  <a:tcPr marL="146339" marR="146339" marT="54755" marB="54755" anchor="ctr">
                    <a:solidFill>
                      <a:srgbClr val="436B9F"/>
                    </a:solidFill>
                  </a:tcPr>
                </a:tc>
                <a:extLst>
                  <a:ext uri="{0D108BD9-81ED-4DB2-BD59-A6C34878D82A}">
                    <a16:rowId xmlns:a16="http://schemas.microsoft.com/office/drawing/2014/main" val="10000"/>
                  </a:ext>
                </a:extLst>
              </a:tr>
              <a:tr h="475270">
                <a:tc>
                  <a:txBody>
                    <a:bodyPr/>
                    <a:lstStyle/>
                    <a:p>
                      <a:pPr algn="ctr"/>
                      <a:r>
                        <a:rPr lang="en-US" sz="2400" dirty="0"/>
                        <a:t>Year A</a:t>
                      </a:r>
                    </a:p>
                  </a:txBody>
                  <a:tcPr marL="146339" marR="146339" marT="54755" marB="54755" anchor="ctr"/>
                </a:tc>
                <a:tc>
                  <a:txBody>
                    <a:bodyPr/>
                    <a:lstStyle/>
                    <a:p>
                      <a:pPr algn="ctr"/>
                      <a:r>
                        <a:rPr lang="en-US" sz="2400" dirty="0"/>
                        <a:t>$57,500</a:t>
                      </a:r>
                    </a:p>
                  </a:txBody>
                  <a:tcPr marL="146339" marR="146339" marT="54755" marB="54755" anchor="ctr"/>
                </a:tc>
                <a:tc>
                  <a:txBody>
                    <a:bodyPr/>
                    <a:lstStyle/>
                    <a:p>
                      <a:pPr algn="ctr"/>
                      <a:r>
                        <a:rPr lang="en-US" sz="2400" dirty="0"/>
                        <a:t>12</a:t>
                      </a:r>
                    </a:p>
                  </a:txBody>
                  <a:tcPr marL="146339" marR="146339" marT="54755" marB="54755" anchor="ctr"/>
                </a:tc>
                <a:extLst>
                  <a:ext uri="{0D108BD9-81ED-4DB2-BD59-A6C34878D82A}">
                    <a16:rowId xmlns:a16="http://schemas.microsoft.com/office/drawing/2014/main" val="10001"/>
                  </a:ext>
                </a:extLst>
              </a:tr>
              <a:tr h="475270">
                <a:tc>
                  <a:txBody>
                    <a:bodyPr/>
                    <a:lstStyle/>
                    <a:p>
                      <a:pPr algn="ctr"/>
                      <a:r>
                        <a:rPr lang="en-US" sz="2400" dirty="0"/>
                        <a:t>Year B</a:t>
                      </a:r>
                    </a:p>
                  </a:txBody>
                  <a:tcPr marL="146339" marR="146339" marT="54755" marB="54755" anchor="ctr"/>
                </a:tc>
                <a:tc>
                  <a:txBody>
                    <a:bodyPr/>
                    <a:lstStyle/>
                    <a:p>
                      <a:pPr algn="ctr"/>
                      <a:r>
                        <a:rPr lang="en-US" sz="2400" dirty="0"/>
                        <a:t>$60,000</a:t>
                      </a:r>
                    </a:p>
                  </a:txBody>
                  <a:tcPr marL="146339" marR="146339" marT="54755" marB="54755" anchor="ctr"/>
                </a:tc>
                <a:tc>
                  <a:txBody>
                    <a:bodyPr/>
                    <a:lstStyle/>
                    <a:p>
                      <a:pPr algn="ctr"/>
                      <a:r>
                        <a:rPr lang="en-US" sz="2400" dirty="0"/>
                        <a:t>12</a:t>
                      </a:r>
                    </a:p>
                  </a:txBody>
                  <a:tcPr marL="146339" marR="146339" marT="54755" marB="54755" anchor="ctr"/>
                </a:tc>
                <a:extLst>
                  <a:ext uri="{0D108BD9-81ED-4DB2-BD59-A6C34878D82A}">
                    <a16:rowId xmlns:a16="http://schemas.microsoft.com/office/drawing/2014/main" val="10002"/>
                  </a:ext>
                </a:extLst>
              </a:tr>
              <a:tr h="475270">
                <a:tc>
                  <a:txBody>
                    <a:bodyPr/>
                    <a:lstStyle/>
                    <a:p>
                      <a:pPr algn="ctr"/>
                      <a:r>
                        <a:rPr lang="en-US" sz="2400" dirty="0"/>
                        <a:t>Year C</a:t>
                      </a:r>
                    </a:p>
                  </a:txBody>
                  <a:tcPr marL="146339" marR="146339" marT="54755" marB="54755" anchor="ctr"/>
                </a:tc>
                <a:tc>
                  <a:txBody>
                    <a:bodyPr/>
                    <a:lstStyle/>
                    <a:p>
                      <a:pPr algn="ctr"/>
                      <a:r>
                        <a:rPr lang="en-US" sz="2400" dirty="0"/>
                        <a:t>$62,500</a:t>
                      </a:r>
                    </a:p>
                  </a:txBody>
                  <a:tcPr marL="146339" marR="146339" marT="54755" marB="54755" anchor="ctr"/>
                </a:tc>
                <a:tc>
                  <a:txBody>
                    <a:bodyPr/>
                    <a:lstStyle/>
                    <a:p>
                      <a:pPr algn="ctr"/>
                      <a:r>
                        <a:rPr lang="en-US" sz="2400" dirty="0"/>
                        <a:t>12</a:t>
                      </a:r>
                    </a:p>
                  </a:txBody>
                  <a:tcPr marL="146339" marR="146339" marT="54755" marB="54755" anchor="ct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AD267BDC-3808-4825-90EE-3B885018107B}"/>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Tree>
    <p:extLst>
      <p:ext uri="{BB962C8B-B14F-4D97-AF65-F5344CB8AC3E}">
        <p14:creationId xmlns:p14="http://schemas.microsoft.com/office/powerpoint/2010/main" val="2344730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8C07-D206-410D-8ECB-A5CD636F9A93}"/>
              </a:ext>
            </a:extLst>
          </p:cNvPr>
          <p:cNvSpPr>
            <a:spLocks noGrp="1"/>
          </p:cNvSpPr>
          <p:nvPr>
            <p:ph type="title"/>
          </p:nvPr>
        </p:nvSpPr>
        <p:spPr>
          <a:xfrm>
            <a:off x="436879" y="274306"/>
            <a:ext cx="11056915" cy="1008212"/>
          </a:xfrm>
        </p:spPr>
        <p:txBody>
          <a:bodyPr>
            <a:noAutofit/>
          </a:bodyPr>
          <a:lstStyle/>
          <a:p>
            <a:pPr>
              <a:defRPr/>
            </a:pPr>
            <a:r>
              <a:rPr lang="en-US" sz="6600" b="1" dirty="0">
                <a:solidFill>
                  <a:schemeClr val="bg1"/>
                </a:solidFill>
              </a:rPr>
              <a:t>Final Compensation</a:t>
            </a:r>
          </a:p>
        </p:txBody>
      </p:sp>
      <p:sp>
        <p:nvSpPr>
          <p:cNvPr id="35" name="Division 34">
            <a:extLst>
              <a:ext uri="{FF2B5EF4-FFF2-40B4-BE49-F238E27FC236}">
                <a16:creationId xmlns:a16="http://schemas.microsoft.com/office/drawing/2014/main" id="{4C5A7241-6786-4BD5-B87B-46DDF8267372}"/>
              </a:ext>
            </a:extLst>
          </p:cNvPr>
          <p:cNvSpPr/>
          <p:nvPr/>
        </p:nvSpPr>
        <p:spPr>
          <a:xfrm>
            <a:off x="3139440" y="3606800"/>
            <a:ext cx="1097280" cy="822960"/>
          </a:xfrm>
          <a:prstGeom prst="mathDivide">
            <a:avLst/>
          </a:prstGeom>
          <a:solidFill>
            <a:srgbClr val="4D4D4D"/>
          </a:solidFill>
          <a:ln>
            <a:solidFill>
              <a:srgbClr val="4D4D4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p>
        </p:txBody>
      </p:sp>
      <p:cxnSp>
        <p:nvCxnSpPr>
          <p:cNvPr id="45" name="Straight Connector 44">
            <a:extLst>
              <a:ext uri="{FF2B5EF4-FFF2-40B4-BE49-F238E27FC236}">
                <a16:creationId xmlns:a16="http://schemas.microsoft.com/office/drawing/2014/main" id="{3A454AF1-39FE-46B3-8A7E-96B802FD8840}"/>
              </a:ext>
            </a:extLst>
          </p:cNvPr>
          <p:cNvCxnSpPr/>
          <p:nvPr/>
        </p:nvCxnSpPr>
        <p:spPr>
          <a:xfrm>
            <a:off x="1236982" y="6377941"/>
            <a:ext cx="5267960"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07BFDE37-70C5-4A23-AC23-58DB93C8A4C7}"/>
              </a:ext>
            </a:extLst>
          </p:cNvPr>
          <p:cNvGrpSpPr/>
          <p:nvPr/>
        </p:nvGrpSpPr>
        <p:grpSpPr>
          <a:xfrm>
            <a:off x="1996965" y="1974059"/>
            <a:ext cx="3511296" cy="1571624"/>
            <a:chOff x="-2223345" y="1966019"/>
            <a:chExt cx="2194560" cy="1309687"/>
          </a:xfrm>
          <a:solidFill>
            <a:srgbClr val="336699"/>
          </a:solidFill>
        </p:grpSpPr>
        <p:sp>
          <p:nvSpPr>
            <p:cNvPr id="17" name="Freeform 16">
              <a:extLst>
                <a:ext uri="{FF2B5EF4-FFF2-40B4-BE49-F238E27FC236}">
                  <a16:creationId xmlns:a16="http://schemas.microsoft.com/office/drawing/2014/main" id="{37CFE444-AB37-46E1-A9CF-3D55A4AB8231}"/>
                </a:ext>
              </a:extLst>
            </p:cNvPr>
            <p:cNvSpPr/>
            <p:nvPr/>
          </p:nvSpPr>
          <p:spPr>
            <a:xfrm>
              <a:off x="-2223345" y="196601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18" name="TextBox 17">
              <a:extLst>
                <a:ext uri="{FF2B5EF4-FFF2-40B4-BE49-F238E27FC236}">
                  <a16:creationId xmlns:a16="http://schemas.microsoft.com/office/drawing/2014/main" id="{C7C54947-91F7-45D4-9FDE-2F99921E0173}"/>
                </a:ext>
              </a:extLst>
            </p:cNvPr>
            <p:cNvSpPr txBox="1"/>
            <p:nvPr/>
          </p:nvSpPr>
          <p:spPr>
            <a:xfrm>
              <a:off x="-2067097" y="2312730"/>
              <a:ext cx="1882064" cy="733534"/>
            </a:xfrm>
            <a:prstGeom prst="rect">
              <a:avLst/>
            </a:prstGeom>
            <a:grpFill/>
            <a:ln>
              <a:solidFill>
                <a:srgbClr val="336699"/>
              </a:solidFill>
            </a:ln>
          </p:spPr>
          <p:txBody>
            <a:bodyPr>
              <a:spAutoFit/>
            </a:bodyPr>
            <a:lstStyle/>
            <a:p>
              <a:pPr algn="ctr">
                <a:defRPr/>
              </a:pPr>
              <a:r>
                <a:rPr lang="en-US" sz="5120" b="1" dirty="0">
                  <a:solidFill>
                    <a:schemeClr val="bg1"/>
                  </a:solidFill>
                  <a:latin typeface="Arial" charset="0"/>
                </a:rPr>
                <a:t>$62,500</a:t>
              </a:r>
            </a:p>
          </p:txBody>
        </p:sp>
      </p:grpSp>
      <p:grpSp>
        <p:nvGrpSpPr>
          <p:cNvPr id="20" name="Group 19">
            <a:extLst>
              <a:ext uri="{FF2B5EF4-FFF2-40B4-BE49-F238E27FC236}">
                <a16:creationId xmlns:a16="http://schemas.microsoft.com/office/drawing/2014/main" id="{5D1AFA00-17F4-43FD-AD23-B6E684FEAD4B}"/>
              </a:ext>
            </a:extLst>
          </p:cNvPr>
          <p:cNvGrpSpPr/>
          <p:nvPr/>
        </p:nvGrpSpPr>
        <p:grpSpPr>
          <a:xfrm>
            <a:off x="1996965" y="4513205"/>
            <a:ext cx="3511296" cy="1571625"/>
            <a:chOff x="-2000645" y="3772195"/>
            <a:chExt cx="2194560" cy="1309687"/>
          </a:xfrm>
          <a:solidFill>
            <a:srgbClr val="336699"/>
          </a:solidFill>
        </p:grpSpPr>
        <p:sp>
          <p:nvSpPr>
            <p:cNvPr id="21" name="Freeform 20">
              <a:extLst>
                <a:ext uri="{FF2B5EF4-FFF2-40B4-BE49-F238E27FC236}">
                  <a16:creationId xmlns:a16="http://schemas.microsoft.com/office/drawing/2014/main" id="{086E0333-A08A-485D-AC13-A57605CFFEC1}"/>
                </a:ext>
              </a:extLst>
            </p:cNvPr>
            <p:cNvSpPr/>
            <p:nvPr/>
          </p:nvSpPr>
          <p:spPr>
            <a:xfrm>
              <a:off x="-2000645" y="3772195"/>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22" name="TextBox 21">
              <a:extLst>
                <a:ext uri="{FF2B5EF4-FFF2-40B4-BE49-F238E27FC236}">
                  <a16:creationId xmlns:a16="http://schemas.microsoft.com/office/drawing/2014/main" id="{163CFEE5-E116-4157-8DE5-57838FBB76AE}"/>
                </a:ext>
              </a:extLst>
            </p:cNvPr>
            <p:cNvSpPr txBox="1"/>
            <p:nvPr/>
          </p:nvSpPr>
          <p:spPr>
            <a:xfrm>
              <a:off x="-1724749" y="3782059"/>
              <a:ext cx="1600201" cy="1225976"/>
            </a:xfrm>
            <a:prstGeom prst="rect">
              <a:avLst/>
            </a:prstGeom>
            <a:grpFill/>
            <a:ln>
              <a:solidFill>
                <a:srgbClr val="336699"/>
              </a:solidFill>
            </a:ln>
          </p:spPr>
          <p:txBody>
            <a:bodyPr>
              <a:spAutoFit/>
            </a:bodyPr>
            <a:lstStyle/>
            <a:p>
              <a:pPr algn="ctr">
                <a:defRPr/>
              </a:pPr>
              <a:r>
                <a:rPr lang="en-US" sz="4480" b="1" dirty="0">
                  <a:solidFill>
                    <a:schemeClr val="bg1"/>
                  </a:solidFill>
                  <a:latin typeface="Arial" charset="0"/>
                </a:rPr>
                <a:t>12 Months</a:t>
              </a:r>
            </a:p>
          </p:txBody>
        </p:sp>
      </p:grpSp>
      <p:grpSp>
        <p:nvGrpSpPr>
          <p:cNvPr id="23" name="Group 22">
            <a:extLst>
              <a:ext uri="{FF2B5EF4-FFF2-40B4-BE49-F238E27FC236}">
                <a16:creationId xmlns:a16="http://schemas.microsoft.com/office/drawing/2014/main" id="{5D8D4821-9859-4042-AAC5-3202F292CF2D}"/>
              </a:ext>
            </a:extLst>
          </p:cNvPr>
          <p:cNvGrpSpPr/>
          <p:nvPr/>
        </p:nvGrpSpPr>
        <p:grpSpPr>
          <a:xfrm>
            <a:off x="1996965" y="6566536"/>
            <a:ext cx="3511296" cy="1571624"/>
            <a:chOff x="-2000645" y="3888429"/>
            <a:chExt cx="2194560" cy="1309687"/>
          </a:xfrm>
          <a:solidFill>
            <a:srgbClr val="336699"/>
          </a:solidFill>
        </p:grpSpPr>
        <p:sp>
          <p:nvSpPr>
            <p:cNvPr id="24" name="Freeform 23">
              <a:extLst>
                <a:ext uri="{FF2B5EF4-FFF2-40B4-BE49-F238E27FC236}">
                  <a16:creationId xmlns:a16="http://schemas.microsoft.com/office/drawing/2014/main" id="{FBF320A3-15D3-4B4E-9AA9-62B80FE27F6F}"/>
                </a:ext>
              </a:extLst>
            </p:cNvPr>
            <p:cNvSpPr/>
            <p:nvPr/>
          </p:nvSpPr>
          <p:spPr>
            <a:xfrm>
              <a:off x="-2000645" y="388842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25" name="TextBox 24">
              <a:extLst>
                <a:ext uri="{FF2B5EF4-FFF2-40B4-BE49-F238E27FC236}">
                  <a16:creationId xmlns:a16="http://schemas.microsoft.com/office/drawing/2014/main" id="{552DABCD-A315-42B1-AEFD-CB5D4AF800FE}"/>
                </a:ext>
              </a:extLst>
            </p:cNvPr>
            <p:cNvSpPr txBox="1"/>
            <p:nvPr/>
          </p:nvSpPr>
          <p:spPr>
            <a:xfrm>
              <a:off x="-1850069" y="4250884"/>
              <a:ext cx="1882064" cy="733534"/>
            </a:xfrm>
            <a:prstGeom prst="rect">
              <a:avLst/>
            </a:prstGeom>
            <a:grpFill/>
            <a:ln>
              <a:solidFill>
                <a:srgbClr val="336699"/>
              </a:solidFill>
            </a:ln>
          </p:spPr>
          <p:txBody>
            <a:bodyPr>
              <a:spAutoFit/>
            </a:bodyPr>
            <a:lstStyle/>
            <a:p>
              <a:pPr algn="ctr">
                <a:defRPr/>
              </a:pPr>
              <a:r>
                <a:rPr lang="en-US" sz="5120" b="1" dirty="0">
                  <a:solidFill>
                    <a:schemeClr val="bg1"/>
                  </a:solidFill>
                  <a:latin typeface="Arial" charset="0"/>
                </a:rPr>
                <a:t>$5,208</a:t>
              </a:r>
            </a:p>
          </p:txBody>
        </p:sp>
      </p:grpSp>
      <p:cxnSp>
        <p:nvCxnSpPr>
          <p:cNvPr id="26" name="Straight Connector 25">
            <a:extLst>
              <a:ext uri="{FF2B5EF4-FFF2-40B4-BE49-F238E27FC236}">
                <a16:creationId xmlns:a16="http://schemas.microsoft.com/office/drawing/2014/main" id="{E28DCC83-11A2-4CA5-980C-619C066C5FBE}"/>
              </a:ext>
            </a:extLst>
          </p:cNvPr>
          <p:cNvCxnSpPr/>
          <p:nvPr/>
        </p:nvCxnSpPr>
        <p:spPr>
          <a:xfrm>
            <a:off x="1282702" y="6377941"/>
            <a:ext cx="5267960"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DABB532-6557-49E4-AEC8-51771567F4E2}"/>
              </a:ext>
            </a:extLst>
          </p:cNvPr>
          <p:cNvCxnSpPr/>
          <p:nvPr/>
        </p:nvCxnSpPr>
        <p:spPr>
          <a:xfrm>
            <a:off x="1254761" y="6360160"/>
            <a:ext cx="5267960"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93EEA51-B6B5-4B78-B349-CCC9DFF240BF}"/>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
        <p:nvSpPr>
          <p:cNvPr id="27" name="TextBox 26">
            <a:extLst>
              <a:ext uri="{FF2B5EF4-FFF2-40B4-BE49-F238E27FC236}">
                <a16:creationId xmlns:a16="http://schemas.microsoft.com/office/drawing/2014/main" id="{50548B9E-B1B0-4969-8ED2-94855D2CF6D8}"/>
              </a:ext>
            </a:extLst>
          </p:cNvPr>
          <p:cNvSpPr txBox="1">
            <a:spLocks noChangeArrowheads="1"/>
          </p:cNvSpPr>
          <p:nvPr/>
        </p:nvSpPr>
        <p:spPr bwMode="auto">
          <a:xfrm>
            <a:off x="8168640" y="3314701"/>
            <a:ext cx="6024880" cy="39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4000" b="1" dirty="0"/>
              <a:t>One-Year Final Compensation</a:t>
            </a:r>
            <a:r>
              <a:rPr lang="en-US" altLang="en-US" sz="4000" dirty="0"/>
              <a:t> </a:t>
            </a:r>
          </a:p>
          <a:p>
            <a:pPr>
              <a:spcBef>
                <a:spcPts val="960"/>
              </a:spcBef>
            </a:pPr>
            <a:r>
              <a:rPr lang="en-US" altLang="en-US" sz="4000" dirty="0"/>
              <a:t>12 consecutive months for CalSTRS 2% at 60 members with 25 or more years of service credit</a:t>
            </a:r>
          </a:p>
        </p:txBody>
      </p:sp>
    </p:spTree>
    <p:extLst>
      <p:ext uri="{BB962C8B-B14F-4D97-AF65-F5344CB8AC3E}">
        <p14:creationId xmlns:p14="http://schemas.microsoft.com/office/powerpoint/2010/main" val="770850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8C07-D206-410D-8ECB-A5CD636F9A93}"/>
              </a:ext>
            </a:extLst>
          </p:cNvPr>
          <p:cNvSpPr>
            <a:spLocks noGrp="1"/>
          </p:cNvSpPr>
          <p:nvPr>
            <p:ph type="title"/>
          </p:nvPr>
        </p:nvSpPr>
        <p:spPr>
          <a:xfrm>
            <a:off x="436880" y="274306"/>
            <a:ext cx="11290832" cy="1008212"/>
          </a:xfrm>
        </p:spPr>
        <p:txBody>
          <a:bodyPr>
            <a:noAutofit/>
          </a:bodyPr>
          <a:lstStyle/>
          <a:p>
            <a:pPr>
              <a:defRPr/>
            </a:pPr>
            <a:r>
              <a:rPr lang="en-US" sz="6600" b="1" dirty="0">
                <a:solidFill>
                  <a:schemeClr val="bg1"/>
                </a:solidFill>
              </a:rPr>
              <a:t>Final Compensation</a:t>
            </a:r>
          </a:p>
        </p:txBody>
      </p:sp>
      <p:grpSp>
        <p:nvGrpSpPr>
          <p:cNvPr id="27" name="Group 26">
            <a:extLst>
              <a:ext uri="{FF2B5EF4-FFF2-40B4-BE49-F238E27FC236}">
                <a16:creationId xmlns:a16="http://schemas.microsoft.com/office/drawing/2014/main" id="{04754F88-4BAC-465E-AA2A-D34B08D3C3F8}"/>
              </a:ext>
            </a:extLst>
          </p:cNvPr>
          <p:cNvGrpSpPr/>
          <p:nvPr/>
        </p:nvGrpSpPr>
        <p:grpSpPr>
          <a:xfrm>
            <a:off x="1986406" y="1791197"/>
            <a:ext cx="3511296" cy="1571624"/>
            <a:chOff x="-2223345" y="1966019"/>
            <a:chExt cx="2194560" cy="1309687"/>
          </a:xfrm>
          <a:solidFill>
            <a:srgbClr val="336699"/>
          </a:solidFill>
        </p:grpSpPr>
        <p:sp>
          <p:nvSpPr>
            <p:cNvPr id="28" name="Freeform 27">
              <a:extLst>
                <a:ext uri="{FF2B5EF4-FFF2-40B4-BE49-F238E27FC236}">
                  <a16:creationId xmlns:a16="http://schemas.microsoft.com/office/drawing/2014/main" id="{830FDFFB-95CE-429C-B088-21B640F13025}"/>
                </a:ext>
              </a:extLst>
            </p:cNvPr>
            <p:cNvSpPr/>
            <p:nvPr/>
          </p:nvSpPr>
          <p:spPr>
            <a:xfrm>
              <a:off x="-2223345" y="196601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29" name="TextBox 28">
              <a:extLst>
                <a:ext uri="{FF2B5EF4-FFF2-40B4-BE49-F238E27FC236}">
                  <a16:creationId xmlns:a16="http://schemas.microsoft.com/office/drawing/2014/main" id="{63789306-2CB1-4BCA-81B5-920CA5BD097A}"/>
                </a:ext>
              </a:extLst>
            </p:cNvPr>
            <p:cNvSpPr txBox="1"/>
            <p:nvPr/>
          </p:nvSpPr>
          <p:spPr>
            <a:xfrm>
              <a:off x="-2041089" y="2246756"/>
              <a:ext cx="1882064" cy="733534"/>
            </a:xfrm>
            <a:prstGeom prst="rect">
              <a:avLst/>
            </a:prstGeom>
            <a:grpFill/>
            <a:ln>
              <a:solidFill>
                <a:srgbClr val="336699"/>
              </a:solidFill>
            </a:ln>
          </p:spPr>
          <p:txBody>
            <a:bodyPr>
              <a:spAutoFit/>
            </a:bodyPr>
            <a:lstStyle/>
            <a:p>
              <a:pPr algn="ctr">
                <a:defRPr/>
              </a:pPr>
              <a:r>
                <a:rPr lang="en-US" sz="5120" b="1" dirty="0">
                  <a:solidFill>
                    <a:schemeClr val="bg1"/>
                  </a:solidFill>
                  <a:latin typeface="Arial" charset="0"/>
                </a:rPr>
                <a:t>$5,208</a:t>
              </a:r>
            </a:p>
          </p:txBody>
        </p:sp>
      </p:grpSp>
      <p:grpSp>
        <p:nvGrpSpPr>
          <p:cNvPr id="31" name="Group 30">
            <a:extLst>
              <a:ext uri="{FF2B5EF4-FFF2-40B4-BE49-F238E27FC236}">
                <a16:creationId xmlns:a16="http://schemas.microsoft.com/office/drawing/2014/main" id="{44DB5113-6187-41A4-BB76-A3540C59D9E5}"/>
              </a:ext>
            </a:extLst>
          </p:cNvPr>
          <p:cNvGrpSpPr/>
          <p:nvPr/>
        </p:nvGrpSpPr>
        <p:grpSpPr>
          <a:xfrm>
            <a:off x="1967387" y="4357768"/>
            <a:ext cx="3511296" cy="1571624"/>
            <a:chOff x="-2000645" y="3772195"/>
            <a:chExt cx="2194560" cy="1309687"/>
          </a:xfrm>
          <a:solidFill>
            <a:schemeClr val="bg1">
              <a:lumMod val="50000"/>
            </a:schemeClr>
          </a:solidFill>
        </p:grpSpPr>
        <p:sp>
          <p:nvSpPr>
            <p:cNvPr id="41" name="Freeform 40">
              <a:extLst>
                <a:ext uri="{FF2B5EF4-FFF2-40B4-BE49-F238E27FC236}">
                  <a16:creationId xmlns:a16="http://schemas.microsoft.com/office/drawing/2014/main" id="{82E38D3F-3154-4B86-8C82-2D7B29F4A6E8}"/>
                </a:ext>
              </a:extLst>
            </p:cNvPr>
            <p:cNvSpPr/>
            <p:nvPr/>
          </p:nvSpPr>
          <p:spPr>
            <a:xfrm>
              <a:off x="-2000645" y="3772195"/>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42" name="TextBox 41">
              <a:extLst>
                <a:ext uri="{FF2B5EF4-FFF2-40B4-BE49-F238E27FC236}">
                  <a16:creationId xmlns:a16="http://schemas.microsoft.com/office/drawing/2014/main" id="{40A1A702-8EE1-4715-A2FF-0CD19248A82B}"/>
                </a:ext>
              </a:extLst>
            </p:cNvPr>
            <p:cNvSpPr txBox="1"/>
            <p:nvPr/>
          </p:nvSpPr>
          <p:spPr>
            <a:xfrm>
              <a:off x="-1844397" y="4118528"/>
              <a:ext cx="1882064" cy="733534"/>
            </a:xfrm>
            <a:prstGeom prst="rect">
              <a:avLst/>
            </a:prstGeom>
            <a:grpFill/>
            <a:ln>
              <a:solidFill>
                <a:schemeClr val="bg1">
                  <a:lumMod val="50000"/>
                </a:schemeClr>
              </a:solidFill>
            </a:ln>
          </p:spPr>
          <p:txBody>
            <a:bodyPr>
              <a:spAutoFit/>
            </a:bodyPr>
            <a:lstStyle/>
            <a:p>
              <a:pPr algn="ctr">
                <a:defRPr/>
              </a:pPr>
              <a:r>
                <a:rPr lang="en-US" sz="5120" b="1" dirty="0">
                  <a:solidFill>
                    <a:schemeClr val="bg1"/>
                  </a:solidFill>
                  <a:latin typeface="Arial" charset="0"/>
                </a:rPr>
                <a:t>$5,000</a:t>
              </a:r>
            </a:p>
          </p:txBody>
        </p:sp>
      </p:grpSp>
      <p:grpSp>
        <p:nvGrpSpPr>
          <p:cNvPr id="43" name="Group 42">
            <a:extLst>
              <a:ext uri="{FF2B5EF4-FFF2-40B4-BE49-F238E27FC236}">
                <a16:creationId xmlns:a16="http://schemas.microsoft.com/office/drawing/2014/main" id="{3173516E-7734-4AEA-8951-7AAC74034964}"/>
              </a:ext>
            </a:extLst>
          </p:cNvPr>
          <p:cNvGrpSpPr/>
          <p:nvPr/>
        </p:nvGrpSpPr>
        <p:grpSpPr>
          <a:xfrm>
            <a:off x="1968256" y="6383670"/>
            <a:ext cx="3511296" cy="1571624"/>
            <a:chOff x="-2000645" y="3888429"/>
            <a:chExt cx="2194560" cy="1309687"/>
          </a:xfrm>
          <a:solidFill>
            <a:srgbClr val="003366"/>
          </a:solidFill>
        </p:grpSpPr>
        <p:sp>
          <p:nvSpPr>
            <p:cNvPr id="46" name="Freeform 45">
              <a:extLst>
                <a:ext uri="{FF2B5EF4-FFF2-40B4-BE49-F238E27FC236}">
                  <a16:creationId xmlns:a16="http://schemas.microsoft.com/office/drawing/2014/main" id="{A223974E-6E85-49DC-A06C-16E3937A3168}"/>
                </a:ext>
              </a:extLst>
            </p:cNvPr>
            <p:cNvSpPr/>
            <p:nvPr/>
          </p:nvSpPr>
          <p:spPr>
            <a:xfrm>
              <a:off x="-2000645" y="388842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00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9286" tIns="260790" rIns="419286" bIns="260790" spcCol="1270" anchor="ctr"/>
            <a:lstStyle/>
            <a:p>
              <a:pPr algn="ctr" defTabSz="3698240">
                <a:lnSpc>
                  <a:spcPct val="90000"/>
                </a:lnSpc>
                <a:spcAft>
                  <a:spcPct val="35000"/>
                </a:spcAft>
                <a:defRPr/>
              </a:pPr>
              <a:endParaRPr lang="en-US" sz="8320" dirty="0"/>
            </a:p>
          </p:txBody>
        </p:sp>
        <p:sp>
          <p:nvSpPr>
            <p:cNvPr id="47" name="TextBox 46">
              <a:extLst>
                <a:ext uri="{FF2B5EF4-FFF2-40B4-BE49-F238E27FC236}">
                  <a16:creationId xmlns:a16="http://schemas.microsoft.com/office/drawing/2014/main" id="{C6BAFF61-A762-4672-A730-314F4690972F}"/>
                </a:ext>
              </a:extLst>
            </p:cNvPr>
            <p:cNvSpPr txBox="1"/>
            <p:nvPr/>
          </p:nvSpPr>
          <p:spPr>
            <a:xfrm>
              <a:off x="-1850069" y="4250884"/>
              <a:ext cx="1882064" cy="733535"/>
            </a:xfrm>
            <a:prstGeom prst="rect">
              <a:avLst/>
            </a:prstGeom>
            <a:grpFill/>
            <a:ln>
              <a:solidFill>
                <a:srgbClr val="003366"/>
              </a:solidFill>
            </a:ln>
          </p:spPr>
          <p:txBody>
            <a:bodyPr>
              <a:spAutoFit/>
            </a:bodyPr>
            <a:lstStyle/>
            <a:p>
              <a:pPr algn="ctr">
                <a:defRPr/>
              </a:pPr>
              <a:r>
                <a:rPr lang="en-US" sz="5120" b="1" dirty="0">
                  <a:solidFill>
                    <a:schemeClr val="bg1"/>
                  </a:solidFill>
                  <a:latin typeface="Arial" charset="0"/>
                </a:rPr>
                <a:t>$208</a:t>
              </a:r>
            </a:p>
          </p:txBody>
        </p:sp>
      </p:grpSp>
      <p:cxnSp>
        <p:nvCxnSpPr>
          <p:cNvPr id="48" name="Straight Connector 47">
            <a:extLst>
              <a:ext uri="{FF2B5EF4-FFF2-40B4-BE49-F238E27FC236}">
                <a16:creationId xmlns:a16="http://schemas.microsoft.com/office/drawing/2014/main" id="{4DABB532-6557-49E4-AEC8-51771567F4E2}"/>
              </a:ext>
            </a:extLst>
          </p:cNvPr>
          <p:cNvCxnSpPr/>
          <p:nvPr/>
        </p:nvCxnSpPr>
        <p:spPr>
          <a:xfrm>
            <a:off x="1271428" y="6196190"/>
            <a:ext cx="5267960"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sp>
        <p:nvSpPr>
          <p:cNvPr id="4" name="Minus 3">
            <a:extLst>
              <a:ext uri="{FF2B5EF4-FFF2-40B4-BE49-F238E27FC236}">
                <a16:creationId xmlns:a16="http://schemas.microsoft.com/office/drawing/2014/main" id="{C889DB71-1E54-4B7E-8A06-0ABEFA080568}"/>
              </a:ext>
            </a:extLst>
          </p:cNvPr>
          <p:cNvSpPr/>
          <p:nvPr/>
        </p:nvSpPr>
        <p:spPr>
          <a:xfrm>
            <a:off x="3166267" y="3491091"/>
            <a:ext cx="1097280" cy="822960"/>
          </a:xfrm>
          <a:prstGeom prst="mathMinus">
            <a:avLst/>
          </a:prstGeom>
          <a:solidFill>
            <a:srgbClr val="4D4D4D"/>
          </a:solidFill>
          <a:ln>
            <a:solidFill>
              <a:srgbClr val="4D4D4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p>
        </p:txBody>
      </p:sp>
      <p:sp>
        <p:nvSpPr>
          <p:cNvPr id="16" name="TextBox 15">
            <a:extLst>
              <a:ext uri="{FF2B5EF4-FFF2-40B4-BE49-F238E27FC236}">
                <a16:creationId xmlns:a16="http://schemas.microsoft.com/office/drawing/2014/main" id="{9CCE45DB-3B11-44B9-A44A-25C93BFA5224}"/>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
        <p:nvSpPr>
          <p:cNvPr id="17" name="TextBox 16">
            <a:extLst>
              <a:ext uri="{FF2B5EF4-FFF2-40B4-BE49-F238E27FC236}">
                <a16:creationId xmlns:a16="http://schemas.microsoft.com/office/drawing/2014/main" id="{528712FC-C2D9-47C6-81CB-BAC664D67122}"/>
              </a:ext>
            </a:extLst>
          </p:cNvPr>
          <p:cNvSpPr txBox="1">
            <a:spLocks noChangeArrowheads="1"/>
          </p:cNvSpPr>
          <p:nvPr/>
        </p:nvSpPr>
        <p:spPr bwMode="auto">
          <a:xfrm>
            <a:off x="8168640" y="3314701"/>
            <a:ext cx="6024880" cy="39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4000" b="1" dirty="0"/>
              <a:t>One-Year Final Compensation</a:t>
            </a:r>
            <a:r>
              <a:rPr lang="en-US" altLang="en-US" sz="4000" dirty="0"/>
              <a:t> </a:t>
            </a:r>
          </a:p>
          <a:p>
            <a:pPr>
              <a:spcBef>
                <a:spcPts val="960"/>
              </a:spcBef>
            </a:pPr>
            <a:r>
              <a:rPr lang="en-US" altLang="en-US" sz="4000" dirty="0"/>
              <a:t>12 consecutive months for CalSTRS 2% at 60 members with 25 or more years of service credit</a:t>
            </a:r>
          </a:p>
        </p:txBody>
      </p:sp>
    </p:spTree>
    <p:extLst>
      <p:ext uri="{BB962C8B-B14F-4D97-AF65-F5344CB8AC3E}">
        <p14:creationId xmlns:p14="http://schemas.microsoft.com/office/powerpoint/2010/main" val="3575639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8D88F8-77DE-4479-B50F-0A892262F97A}"/>
              </a:ext>
            </a:extLst>
          </p:cNvPr>
          <p:cNvSpPr txBox="1">
            <a:spLocks/>
          </p:cNvSpPr>
          <p:nvPr/>
        </p:nvSpPr>
        <p:spPr>
          <a:xfrm>
            <a:off x="522620" y="109378"/>
            <a:ext cx="10505935" cy="1178558"/>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Jake’s Retirement Benefit</a:t>
            </a:r>
          </a:p>
        </p:txBody>
      </p:sp>
      <p:cxnSp>
        <p:nvCxnSpPr>
          <p:cNvPr id="5" name="Straight Connector 4">
            <a:extLst>
              <a:ext uri="{FF2B5EF4-FFF2-40B4-BE49-F238E27FC236}">
                <a16:creationId xmlns:a16="http://schemas.microsoft.com/office/drawing/2014/main" id="{9AC2FCDD-02D8-45AE-9F56-C2E811B5E09A}"/>
              </a:ext>
            </a:extLst>
          </p:cNvPr>
          <p:cNvCxnSpPr/>
          <p:nvPr/>
        </p:nvCxnSpPr>
        <p:spPr>
          <a:xfrm>
            <a:off x="5555337" y="6664960"/>
            <a:ext cx="8437880"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 name="Freeform 5">
            <a:extLst>
              <a:ext uri="{FF2B5EF4-FFF2-40B4-BE49-F238E27FC236}">
                <a16:creationId xmlns:a16="http://schemas.microsoft.com/office/drawing/2014/main" id="{3AEEB24C-6BEF-4E26-8CD6-306522520182}"/>
              </a:ext>
            </a:extLst>
          </p:cNvPr>
          <p:cNvSpPr/>
          <p:nvPr/>
        </p:nvSpPr>
        <p:spPr>
          <a:xfrm>
            <a:off x="8501736" y="2019301"/>
            <a:ext cx="6036166"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Time worked and contributed</a:t>
            </a:r>
          </a:p>
        </p:txBody>
      </p:sp>
      <p:sp>
        <p:nvSpPr>
          <p:cNvPr id="7" name="Freeform 6">
            <a:extLst>
              <a:ext uri="{FF2B5EF4-FFF2-40B4-BE49-F238E27FC236}">
                <a16:creationId xmlns:a16="http://schemas.microsoft.com/office/drawing/2014/main" id="{5ADA3AFD-8378-4005-BFBC-EF7D9394B1AA}"/>
              </a:ext>
            </a:extLst>
          </p:cNvPr>
          <p:cNvSpPr/>
          <p:nvPr/>
        </p:nvSpPr>
        <p:spPr>
          <a:xfrm>
            <a:off x="5714830" y="1877062"/>
            <a:ext cx="2933699" cy="1475739"/>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2880" b="1" dirty="0">
                <a:cs typeface="Arial" panose="020B0604020202020204" pitchFamily="34" charset="0"/>
              </a:rPr>
              <a:t>Service Credit</a:t>
            </a:r>
          </a:p>
        </p:txBody>
      </p:sp>
      <p:sp>
        <p:nvSpPr>
          <p:cNvPr id="8" name="Freeform 7">
            <a:extLst>
              <a:ext uri="{FF2B5EF4-FFF2-40B4-BE49-F238E27FC236}">
                <a16:creationId xmlns:a16="http://schemas.microsoft.com/office/drawing/2014/main" id="{C6D01FE9-002A-43D4-8D72-FA09EE28186F}"/>
              </a:ext>
            </a:extLst>
          </p:cNvPr>
          <p:cNvSpPr/>
          <p:nvPr/>
        </p:nvSpPr>
        <p:spPr>
          <a:xfrm>
            <a:off x="8501736" y="3568701"/>
            <a:ext cx="6036166"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Percentage based on age at retirement</a:t>
            </a:r>
          </a:p>
        </p:txBody>
      </p:sp>
      <p:sp>
        <p:nvSpPr>
          <p:cNvPr id="9" name="Freeform 8">
            <a:extLst>
              <a:ext uri="{FF2B5EF4-FFF2-40B4-BE49-F238E27FC236}">
                <a16:creationId xmlns:a16="http://schemas.microsoft.com/office/drawing/2014/main" id="{D60E6FD3-08CB-47D8-9280-D29466F302F7}"/>
              </a:ext>
            </a:extLst>
          </p:cNvPr>
          <p:cNvSpPr/>
          <p:nvPr/>
        </p:nvSpPr>
        <p:spPr>
          <a:xfrm>
            <a:off x="5727530" y="3418841"/>
            <a:ext cx="2933701"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2880" b="1" dirty="0">
                <a:cs typeface="Arial" panose="020B0604020202020204" pitchFamily="34" charset="0"/>
              </a:rPr>
              <a:t>Age Factor</a:t>
            </a:r>
          </a:p>
        </p:txBody>
      </p:sp>
      <p:sp>
        <p:nvSpPr>
          <p:cNvPr id="10" name="Freeform 9">
            <a:extLst>
              <a:ext uri="{FF2B5EF4-FFF2-40B4-BE49-F238E27FC236}">
                <a16:creationId xmlns:a16="http://schemas.microsoft.com/office/drawing/2014/main" id="{685F58B5-03E6-47AA-A8D8-5FD6BD4FA818}"/>
              </a:ext>
            </a:extLst>
          </p:cNvPr>
          <p:cNvSpPr/>
          <p:nvPr/>
        </p:nvSpPr>
        <p:spPr>
          <a:xfrm>
            <a:off x="8501736" y="5118102"/>
            <a:ext cx="6036166" cy="118109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Highest average annual compensation earnable for 36 consecutive months</a:t>
            </a:r>
          </a:p>
        </p:txBody>
      </p:sp>
      <p:sp>
        <p:nvSpPr>
          <p:cNvPr id="11" name="Freeform 10">
            <a:extLst>
              <a:ext uri="{FF2B5EF4-FFF2-40B4-BE49-F238E27FC236}">
                <a16:creationId xmlns:a16="http://schemas.microsoft.com/office/drawing/2014/main" id="{5E7DC213-AEDF-479D-8E09-259C879D4B38}"/>
              </a:ext>
            </a:extLst>
          </p:cNvPr>
          <p:cNvSpPr/>
          <p:nvPr/>
        </p:nvSpPr>
        <p:spPr>
          <a:xfrm>
            <a:off x="5727530" y="4970781"/>
            <a:ext cx="2933701"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2720" b="1" dirty="0">
                <a:cs typeface="Arial" panose="020B0604020202020204" pitchFamily="34" charset="0"/>
              </a:rPr>
              <a:t>Final Compensation</a:t>
            </a:r>
          </a:p>
        </p:txBody>
      </p:sp>
      <p:grpSp>
        <p:nvGrpSpPr>
          <p:cNvPr id="14" name="Group 26">
            <a:extLst>
              <a:ext uri="{FF2B5EF4-FFF2-40B4-BE49-F238E27FC236}">
                <a16:creationId xmlns:a16="http://schemas.microsoft.com/office/drawing/2014/main" id="{3926401C-4031-440F-8BDA-A8105A937677}"/>
              </a:ext>
            </a:extLst>
          </p:cNvPr>
          <p:cNvGrpSpPr>
            <a:grpSpLocks/>
          </p:cNvGrpSpPr>
          <p:nvPr/>
        </p:nvGrpSpPr>
        <p:grpSpPr bwMode="auto">
          <a:xfrm>
            <a:off x="5966221" y="6836475"/>
            <a:ext cx="7315200" cy="1097280"/>
            <a:chOff x="0" y="1862"/>
            <a:chExt cx="1833829" cy="1229469"/>
          </a:xfrm>
          <a:solidFill>
            <a:schemeClr val="tx1">
              <a:lumMod val="65000"/>
              <a:lumOff val="35000"/>
            </a:schemeClr>
          </a:solidFill>
        </p:grpSpPr>
        <p:sp>
          <p:nvSpPr>
            <p:cNvPr id="15" name="Rounded Rectangle 14">
              <a:extLst>
                <a:ext uri="{FF2B5EF4-FFF2-40B4-BE49-F238E27FC236}">
                  <a16:creationId xmlns:a16="http://schemas.microsoft.com/office/drawing/2014/main" id="{DA2C0EF7-0F48-4C71-BD35-72E169A01C91}"/>
                </a:ext>
              </a:extLst>
            </p:cNvPr>
            <p:cNvSpPr/>
            <p:nvPr/>
          </p:nvSpPr>
          <p:spPr>
            <a:xfrm>
              <a:off x="0" y="1862"/>
              <a:ext cx="1833829" cy="1229469"/>
            </a:xfrm>
            <a:prstGeom prst="roundRect">
              <a:avLst/>
            </a:prstGeom>
            <a:grp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174036C0-C926-4941-BB84-32CA50183AD4}"/>
                </a:ext>
              </a:extLst>
            </p:cNvPr>
            <p:cNvSpPr/>
            <p:nvPr/>
          </p:nvSpPr>
          <p:spPr>
            <a:xfrm>
              <a:off x="59854" y="61628"/>
              <a:ext cx="1714121" cy="1109937"/>
            </a:xfrm>
            <a:prstGeom prst="rect">
              <a:avLst/>
            </a:prstGeom>
            <a:grpFill/>
            <a:ln>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200" b="1" dirty="0">
                  <a:cs typeface="Arial" panose="020B0604020202020204" pitchFamily="34" charset="0"/>
                </a:rPr>
                <a:t>Monthly  Retirement Benefit </a:t>
              </a:r>
            </a:p>
          </p:txBody>
        </p:sp>
      </p:grpSp>
      <p:grpSp>
        <p:nvGrpSpPr>
          <p:cNvPr id="29" name="Group 26">
            <a:extLst>
              <a:ext uri="{FF2B5EF4-FFF2-40B4-BE49-F238E27FC236}">
                <a16:creationId xmlns:a16="http://schemas.microsoft.com/office/drawing/2014/main" id="{6E24B54C-5DED-4E59-9D3E-8A88A0180E8C}"/>
              </a:ext>
            </a:extLst>
          </p:cNvPr>
          <p:cNvGrpSpPr>
            <a:grpSpLocks/>
          </p:cNvGrpSpPr>
          <p:nvPr/>
        </p:nvGrpSpPr>
        <p:grpSpPr bwMode="auto">
          <a:xfrm>
            <a:off x="5966221" y="6820106"/>
            <a:ext cx="7315200" cy="1197727"/>
            <a:chOff x="0" y="1862"/>
            <a:chExt cx="1833829" cy="1229469"/>
          </a:xfrm>
          <a:solidFill>
            <a:srgbClr val="505F8B"/>
          </a:solidFill>
        </p:grpSpPr>
        <p:sp>
          <p:nvSpPr>
            <p:cNvPr id="30" name="Rounded Rectangle 29">
              <a:extLst>
                <a:ext uri="{FF2B5EF4-FFF2-40B4-BE49-F238E27FC236}">
                  <a16:creationId xmlns:a16="http://schemas.microsoft.com/office/drawing/2014/main" id="{7BD24EC3-7D61-4802-8FCF-62D0BEA97898}"/>
                </a:ext>
              </a:extLst>
            </p:cNvPr>
            <p:cNvSpPr/>
            <p:nvPr/>
          </p:nvSpPr>
          <p:spPr>
            <a:xfrm>
              <a:off x="0" y="1862"/>
              <a:ext cx="1833829" cy="1229469"/>
            </a:xfrm>
            <a:prstGeom prst="roundRect">
              <a:avLst/>
            </a:prstGeom>
            <a:solidFill>
              <a:srgbClr val="33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a:extLst>
                <a:ext uri="{FF2B5EF4-FFF2-40B4-BE49-F238E27FC236}">
                  <a16:creationId xmlns:a16="http://schemas.microsoft.com/office/drawing/2014/main" id="{DEF345B1-6F32-42B7-BDD2-14747C3CC639}"/>
                </a:ext>
              </a:extLst>
            </p:cNvPr>
            <p:cNvSpPr/>
            <p:nvPr/>
          </p:nvSpPr>
          <p:spPr>
            <a:xfrm>
              <a:off x="59854" y="61629"/>
              <a:ext cx="1714121" cy="1109937"/>
            </a:xfrm>
            <a:prstGeom prst="rect">
              <a:avLst/>
            </a:prstGeom>
            <a:solidFill>
              <a:srgbClr val="336699"/>
            </a:solidFill>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ts val="960"/>
                </a:spcAft>
                <a:defRPr/>
              </a:pPr>
              <a:r>
                <a:rPr lang="en-US" sz="4000" b="1" dirty="0">
                  <a:cs typeface="Arial" panose="020B0604020202020204" pitchFamily="34" charset="0"/>
                </a:rPr>
                <a:t>$2,400</a:t>
              </a:r>
            </a:p>
            <a:p>
              <a:pPr algn="ctr" defTabSz="1422400">
                <a:lnSpc>
                  <a:spcPct val="90000"/>
                </a:lnSpc>
                <a:spcAft>
                  <a:spcPts val="960"/>
                </a:spcAft>
                <a:defRPr/>
              </a:pPr>
              <a:r>
                <a:rPr lang="en-US" sz="3600" b="1" dirty="0">
                  <a:cs typeface="Arial" panose="020B0604020202020204" pitchFamily="34" charset="0"/>
                </a:rPr>
                <a:t>Monthly  Retirement Benefit </a:t>
              </a:r>
            </a:p>
          </p:txBody>
        </p:sp>
      </p:grpSp>
      <p:sp>
        <p:nvSpPr>
          <p:cNvPr id="28" name="Freeform 27">
            <a:extLst>
              <a:ext uri="{FF2B5EF4-FFF2-40B4-BE49-F238E27FC236}">
                <a16:creationId xmlns:a16="http://schemas.microsoft.com/office/drawing/2014/main" id="{B1744BB0-2481-4F23-A000-6A7DAF98BEC1}"/>
              </a:ext>
            </a:extLst>
          </p:cNvPr>
          <p:cNvSpPr/>
          <p:nvPr/>
        </p:nvSpPr>
        <p:spPr>
          <a:xfrm>
            <a:off x="8501736" y="5118102"/>
            <a:ext cx="6036166" cy="118109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($57,500 + $60,000 + 62,500) / 36 months</a:t>
            </a:r>
          </a:p>
        </p:txBody>
      </p:sp>
      <p:sp>
        <p:nvSpPr>
          <p:cNvPr id="34" name="Freeform 33">
            <a:extLst>
              <a:ext uri="{FF2B5EF4-FFF2-40B4-BE49-F238E27FC236}">
                <a16:creationId xmlns:a16="http://schemas.microsoft.com/office/drawing/2014/main" id="{72B00E65-1C4E-466B-B0E9-EA254EAE0A35}"/>
              </a:ext>
            </a:extLst>
          </p:cNvPr>
          <p:cNvSpPr/>
          <p:nvPr/>
        </p:nvSpPr>
        <p:spPr>
          <a:xfrm>
            <a:off x="8456016" y="3566160"/>
            <a:ext cx="6036166" cy="1181101"/>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2% at age 60</a:t>
            </a:r>
          </a:p>
        </p:txBody>
      </p:sp>
      <p:sp>
        <p:nvSpPr>
          <p:cNvPr id="35" name="Freeform 34">
            <a:extLst>
              <a:ext uri="{FF2B5EF4-FFF2-40B4-BE49-F238E27FC236}">
                <a16:creationId xmlns:a16="http://schemas.microsoft.com/office/drawing/2014/main" id="{B3FD03A9-297C-4B87-89A9-83FF07B2DFE8}"/>
              </a:ext>
            </a:extLst>
          </p:cNvPr>
          <p:cNvSpPr/>
          <p:nvPr/>
        </p:nvSpPr>
        <p:spPr>
          <a:xfrm>
            <a:off x="8456016" y="2037080"/>
            <a:ext cx="6036166" cy="1181101"/>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12.000 + 12.000 earned between age 48 to 60</a:t>
            </a:r>
          </a:p>
        </p:txBody>
      </p:sp>
      <p:sp>
        <p:nvSpPr>
          <p:cNvPr id="25" name="Freeform 24">
            <a:extLst>
              <a:ext uri="{FF2B5EF4-FFF2-40B4-BE49-F238E27FC236}">
                <a16:creationId xmlns:a16="http://schemas.microsoft.com/office/drawing/2014/main" id="{978ECB5C-AE58-4637-BECA-9D03E2D39421}"/>
              </a:ext>
            </a:extLst>
          </p:cNvPr>
          <p:cNvSpPr/>
          <p:nvPr/>
        </p:nvSpPr>
        <p:spPr>
          <a:xfrm>
            <a:off x="5727530" y="3411222"/>
            <a:ext cx="2933701" cy="1475739"/>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33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4480" b="1" dirty="0">
                <a:cs typeface="Arial" panose="020B0604020202020204" pitchFamily="34" charset="0"/>
              </a:rPr>
              <a:t>0.020</a:t>
            </a:r>
          </a:p>
        </p:txBody>
      </p:sp>
      <p:sp>
        <p:nvSpPr>
          <p:cNvPr id="23" name="Freeform 22">
            <a:extLst>
              <a:ext uri="{FF2B5EF4-FFF2-40B4-BE49-F238E27FC236}">
                <a16:creationId xmlns:a16="http://schemas.microsoft.com/office/drawing/2014/main" id="{289E8EBF-D4C9-4246-A7DA-55694CBD1380}"/>
              </a:ext>
            </a:extLst>
          </p:cNvPr>
          <p:cNvSpPr/>
          <p:nvPr/>
        </p:nvSpPr>
        <p:spPr>
          <a:xfrm>
            <a:off x="5725176" y="1884681"/>
            <a:ext cx="2933699" cy="1475739"/>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33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4480" b="1" dirty="0">
                <a:cs typeface="Arial" panose="020B0604020202020204" pitchFamily="34" charset="0"/>
              </a:rPr>
              <a:t>24</a:t>
            </a:r>
          </a:p>
        </p:txBody>
      </p:sp>
      <p:sp>
        <p:nvSpPr>
          <p:cNvPr id="19475" name="Rectangle 1">
            <a:extLst>
              <a:ext uri="{FF2B5EF4-FFF2-40B4-BE49-F238E27FC236}">
                <a16:creationId xmlns:a16="http://schemas.microsoft.com/office/drawing/2014/main" id="{E596ED18-1EAA-4F54-B789-0705782A0A05}"/>
              </a:ext>
            </a:extLst>
          </p:cNvPr>
          <p:cNvSpPr>
            <a:spLocks noChangeArrowheads="1"/>
          </p:cNvSpPr>
          <p:nvPr/>
        </p:nvSpPr>
        <p:spPr bwMode="auto">
          <a:xfrm>
            <a:off x="89210" y="1960511"/>
            <a:ext cx="551985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Char char="Ø"/>
            </a:pPr>
            <a:r>
              <a:rPr lang="en-US" altLang="en-US" sz="3600" dirty="0"/>
              <a:t> Jake is a CalSTRS 2% at 60 member who works full time.</a:t>
            </a:r>
          </a:p>
          <a:p>
            <a:pPr eaLnBrk="1" hangingPunct="1">
              <a:spcBef>
                <a:spcPct val="0"/>
              </a:spcBef>
              <a:buFont typeface="Wingdings" panose="05000000000000000000" pitchFamily="2" charset="2"/>
              <a:buChar char="Ø"/>
            </a:pPr>
            <a:endParaRPr lang="en-US" altLang="en-US" sz="3600" dirty="0"/>
          </a:p>
          <a:p>
            <a:pPr eaLnBrk="1" hangingPunct="1">
              <a:spcBef>
                <a:spcPct val="0"/>
              </a:spcBef>
              <a:buFont typeface="Wingdings" panose="05000000000000000000" pitchFamily="2" charset="2"/>
              <a:buChar char="Ø"/>
            </a:pPr>
            <a:r>
              <a:rPr lang="en-US" altLang="en-US" sz="3600" dirty="0"/>
              <a:t> He is 48 with 12 years of service credit and wants to retire at 60.</a:t>
            </a:r>
          </a:p>
          <a:p>
            <a:pPr eaLnBrk="1" hangingPunct="1">
              <a:spcBef>
                <a:spcPct val="0"/>
              </a:spcBef>
              <a:buFont typeface="Wingdings" panose="05000000000000000000" pitchFamily="2" charset="2"/>
              <a:buChar char="Ø"/>
            </a:pPr>
            <a:endParaRPr lang="en-US" altLang="en-US" sz="3600" dirty="0"/>
          </a:p>
          <a:p>
            <a:pPr eaLnBrk="1" hangingPunct="1">
              <a:spcBef>
                <a:spcPct val="0"/>
              </a:spcBef>
              <a:buFont typeface="Wingdings" panose="05000000000000000000" pitchFamily="2" charset="2"/>
              <a:buChar char="Ø"/>
            </a:pPr>
            <a:r>
              <a:rPr lang="en-US" altLang="en-US" sz="3600" dirty="0"/>
              <a:t> His final compensation  is $5,000. </a:t>
            </a:r>
          </a:p>
        </p:txBody>
      </p:sp>
      <p:sp>
        <p:nvSpPr>
          <p:cNvPr id="12" name="Multiply 11">
            <a:extLst>
              <a:ext uri="{FF2B5EF4-FFF2-40B4-BE49-F238E27FC236}">
                <a16:creationId xmlns:a16="http://schemas.microsoft.com/office/drawing/2014/main" id="{2D05BE0D-9A05-46FF-94AB-012756E55F4C}"/>
              </a:ext>
            </a:extLst>
          </p:cNvPr>
          <p:cNvSpPr/>
          <p:nvPr/>
        </p:nvSpPr>
        <p:spPr>
          <a:xfrm>
            <a:off x="6902078" y="3058160"/>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b="1" dirty="0"/>
          </a:p>
        </p:txBody>
      </p:sp>
      <p:sp>
        <p:nvSpPr>
          <p:cNvPr id="32" name="TextBox 31">
            <a:extLst>
              <a:ext uri="{FF2B5EF4-FFF2-40B4-BE49-F238E27FC236}">
                <a16:creationId xmlns:a16="http://schemas.microsoft.com/office/drawing/2014/main" id="{3FE15738-8EEE-401D-A968-51EF25E4BF6A}"/>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
        <p:nvSpPr>
          <p:cNvPr id="27" name="Freeform 26">
            <a:extLst>
              <a:ext uri="{FF2B5EF4-FFF2-40B4-BE49-F238E27FC236}">
                <a16:creationId xmlns:a16="http://schemas.microsoft.com/office/drawing/2014/main" id="{2A747BB5-5D8A-40D4-B23B-30EB3A0850A0}"/>
              </a:ext>
            </a:extLst>
          </p:cNvPr>
          <p:cNvSpPr/>
          <p:nvPr/>
        </p:nvSpPr>
        <p:spPr>
          <a:xfrm>
            <a:off x="5714830" y="4963160"/>
            <a:ext cx="2933699"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33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4480" b="1" dirty="0">
                <a:cs typeface="Arial" panose="020B0604020202020204" pitchFamily="34" charset="0"/>
              </a:rPr>
              <a:t>$5,000</a:t>
            </a:r>
          </a:p>
        </p:txBody>
      </p:sp>
      <p:sp>
        <p:nvSpPr>
          <p:cNvPr id="13" name="Multiply 12">
            <a:extLst>
              <a:ext uri="{FF2B5EF4-FFF2-40B4-BE49-F238E27FC236}">
                <a16:creationId xmlns:a16="http://schemas.microsoft.com/office/drawing/2014/main" id="{16C112F0-48A0-4239-BC88-056A33E22EA5}"/>
              </a:ext>
            </a:extLst>
          </p:cNvPr>
          <p:cNvSpPr/>
          <p:nvPr/>
        </p:nvSpPr>
        <p:spPr>
          <a:xfrm>
            <a:off x="6902078" y="4612640"/>
            <a:ext cx="731520"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8" grpId="0" animBg="1"/>
      <p:bldP spid="34" grpId="0" animBg="1"/>
      <p:bldP spid="35" grpId="0" animBg="1"/>
      <p:bldP spid="25" grpId="0" animBg="1"/>
      <p:bldP spid="23"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MHarris\Desktop\Solo Man 2.PNG">
            <a:extLst>
              <a:ext uri="{FF2B5EF4-FFF2-40B4-BE49-F238E27FC236}">
                <a16:creationId xmlns:a16="http://schemas.microsoft.com/office/drawing/2014/main" id="{A5456483-92D3-4256-A89B-C9320BDD0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14" y="2207941"/>
            <a:ext cx="5916049" cy="45943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CFAEC85-540A-4FF3-82ED-B6277E34ADC5}"/>
              </a:ext>
            </a:extLst>
          </p:cNvPr>
          <p:cNvSpPr txBox="1">
            <a:spLocks/>
          </p:cNvSpPr>
          <p:nvPr/>
        </p:nvSpPr>
        <p:spPr>
          <a:xfrm>
            <a:off x="606690" y="140323"/>
            <a:ext cx="11135544" cy="1164372"/>
          </a:xfrm>
          <a:prstGeom prst="rect">
            <a:avLst/>
          </a:prstGeom>
        </p:spPr>
        <p:txBody>
          <a:bodyPr lIns="92157" tIns="46078" rIns="92157" bIns="46078" anchor="ctr">
            <a:norm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What if Jake works longer?</a:t>
            </a:r>
          </a:p>
        </p:txBody>
      </p:sp>
      <p:sp>
        <p:nvSpPr>
          <p:cNvPr id="20484" name="Content Placeholder 2">
            <a:extLst>
              <a:ext uri="{FF2B5EF4-FFF2-40B4-BE49-F238E27FC236}">
                <a16:creationId xmlns:a16="http://schemas.microsoft.com/office/drawing/2014/main" id="{DE18A6B6-B867-4BC5-9A86-22FE781E56B5}"/>
              </a:ext>
            </a:extLst>
          </p:cNvPr>
          <p:cNvSpPr txBox="1">
            <a:spLocks/>
          </p:cNvSpPr>
          <p:nvPr/>
        </p:nvSpPr>
        <p:spPr bwMode="auto">
          <a:xfrm>
            <a:off x="6499472" y="2219093"/>
            <a:ext cx="835659" cy="10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b="1" dirty="0">
                <a:latin typeface="+mn-lt"/>
                <a:sym typeface="Wingdings 2" panose="05020102010507070707" pitchFamily="18" charset="2"/>
              </a:rPr>
              <a:t></a:t>
            </a:r>
            <a:endParaRPr lang="en-US" altLang="en-US" sz="4000" b="1" dirty="0">
              <a:latin typeface="+mn-lt"/>
            </a:endParaRPr>
          </a:p>
        </p:txBody>
      </p:sp>
      <p:sp>
        <p:nvSpPr>
          <p:cNvPr id="20485" name="Content Placeholder 2">
            <a:extLst>
              <a:ext uri="{FF2B5EF4-FFF2-40B4-BE49-F238E27FC236}">
                <a16:creationId xmlns:a16="http://schemas.microsoft.com/office/drawing/2014/main" id="{EC7A20B4-0910-4F3A-BA3B-2CE88F024FEA}"/>
              </a:ext>
            </a:extLst>
          </p:cNvPr>
          <p:cNvSpPr txBox="1">
            <a:spLocks/>
          </p:cNvSpPr>
          <p:nvPr/>
        </p:nvSpPr>
        <p:spPr bwMode="auto">
          <a:xfrm>
            <a:off x="7713592" y="2219093"/>
            <a:ext cx="6693524" cy="192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Estimate Jake’s retirement benefit on page 2.</a:t>
            </a:r>
          </a:p>
        </p:txBody>
      </p:sp>
      <p:sp>
        <p:nvSpPr>
          <p:cNvPr id="7" name="TextBox 6">
            <a:extLst>
              <a:ext uri="{FF2B5EF4-FFF2-40B4-BE49-F238E27FC236}">
                <a16:creationId xmlns:a16="http://schemas.microsoft.com/office/drawing/2014/main" id="{89D68218-EF77-4ADB-BA64-BD6DE969AC00}"/>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38427550-824F-4AC9-A69A-190124B669FA}"/>
              </a:ext>
            </a:extLst>
          </p:cNvPr>
          <p:cNvSpPr/>
          <p:nvPr/>
        </p:nvSpPr>
        <p:spPr>
          <a:xfrm>
            <a:off x="7583732" y="3543301"/>
            <a:ext cx="6127546"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2.4% at 63</a:t>
            </a:r>
          </a:p>
        </p:txBody>
      </p:sp>
      <p:sp>
        <p:nvSpPr>
          <p:cNvPr id="21520" name="Content Placeholder 2">
            <a:extLst>
              <a:ext uri="{FF2B5EF4-FFF2-40B4-BE49-F238E27FC236}">
                <a16:creationId xmlns:a16="http://schemas.microsoft.com/office/drawing/2014/main" id="{58441CFB-BB59-441F-B93D-F68964A76110}"/>
              </a:ext>
            </a:extLst>
          </p:cNvPr>
          <p:cNvSpPr txBox="1">
            <a:spLocks/>
          </p:cNvSpPr>
          <p:nvPr/>
        </p:nvSpPr>
        <p:spPr bwMode="auto">
          <a:xfrm>
            <a:off x="12342" y="1858005"/>
            <a:ext cx="609600" cy="85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21521" name="Content Placeholder 2">
            <a:extLst>
              <a:ext uri="{FF2B5EF4-FFF2-40B4-BE49-F238E27FC236}">
                <a16:creationId xmlns:a16="http://schemas.microsoft.com/office/drawing/2014/main" id="{D929C22D-C262-4EA8-9487-3B847AFDC111}"/>
              </a:ext>
            </a:extLst>
          </p:cNvPr>
          <p:cNvSpPr txBox="1">
            <a:spLocks/>
          </p:cNvSpPr>
          <p:nvPr/>
        </p:nvSpPr>
        <p:spPr bwMode="auto">
          <a:xfrm>
            <a:off x="848002" y="1862194"/>
            <a:ext cx="3681464" cy="270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Use the </a:t>
            </a:r>
            <a:r>
              <a:rPr lang="en-US" altLang="en-US" sz="4000" i="1" dirty="0">
                <a:latin typeface="+mn-lt"/>
              </a:rPr>
              <a:t>Retirement Benefits</a:t>
            </a:r>
            <a:r>
              <a:rPr lang="en-US" altLang="en-US" sz="4000" dirty="0">
                <a:latin typeface="+mn-lt"/>
              </a:rPr>
              <a:t> </a:t>
            </a:r>
            <a:r>
              <a:rPr lang="en-US" altLang="en-US" sz="4000" i="1" dirty="0">
                <a:latin typeface="+mn-lt"/>
              </a:rPr>
              <a:t>Calculator</a:t>
            </a:r>
            <a:r>
              <a:rPr lang="en-US" altLang="en-US" sz="4000" dirty="0">
                <a:latin typeface="+mn-lt"/>
              </a:rPr>
              <a:t> at CalSTRS.com to estimate your benefit.</a:t>
            </a:r>
            <a:endParaRPr lang="en-US" altLang="en-US" sz="4000" i="1" dirty="0">
              <a:latin typeface="+mn-lt"/>
            </a:endParaRPr>
          </a:p>
        </p:txBody>
      </p:sp>
      <p:sp>
        <p:nvSpPr>
          <p:cNvPr id="35" name="Title 1">
            <a:extLst>
              <a:ext uri="{FF2B5EF4-FFF2-40B4-BE49-F238E27FC236}">
                <a16:creationId xmlns:a16="http://schemas.microsoft.com/office/drawing/2014/main" id="{248BBE14-2535-45B7-970B-2B852DC7B1BC}"/>
              </a:ext>
            </a:extLst>
          </p:cNvPr>
          <p:cNvSpPr txBox="1">
            <a:spLocks/>
          </p:cNvSpPr>
          <p:nvPr/>
        </p:nvSpPr>
        <p:spPr>
          <a:xfrm>
            <a:off x="522620" y="109378"/>
            <a:ext cx="10505935" cy="1178558"/>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Jake’s Retirement Benefit</a:t>
            </a:r>
          </a:p>
        </p:txBody>
      </p:sp>
      <p:sp>
        <p:nvSpPr>
          <p:cNvPr id="36" name="TextBox 35">
            <a:extLst>
              <a:ext uri="{FF2B5EF4-FFF2-40B4-BE49-F238E27FC236}">
                <a16:creationId xmlns:a16="http://schemas.microsoft.com/office/drawing/2014/main" id="{0D6321C0-77D6-4E7F-860C-AD35C2395B7E}"/>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cxnSp>
        <p:nvCxnSpPr>
          <p:cNvPr id="5" name="Straight Connector 4">
            <a:extLst>
              <a:ext uri="{FF2B5EF4-FFF2-40B4-BE49-F238E27FC236}">
                <a16:creationId xmlns:a16="http://schemas.microsoft.com/office/drawing/2014/main" id="{B888DF35-CF5C-45EF-B643-1BBFDE3EA7A7}"/>
              </a:ext>
            </a:extLst>
          </p:cNvPr>
          <p:cNvCxnSpPr>
            <a:cxnSpLocks/>
          </p:cNvCxnSpPr>
          <p:nvPr/>
        </p:nvCxnSpPr>
        <p:spPr>
          <a:xfrm>
            <a:off x="4728772" y="6507480"/>
            <a:ext cx="8904764"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 name="Freeform 5">
            <a:extLst>
              <a:ext uri="{FF2B5EF4-FFF2-40B4-BE49-F238E27FC236}">
                <a16:creationId xmlns:a16="http://schemas.microsoft.com/office/drawing/2014/main" id="{940A5403-C929-437C-9DC8-BDB44D23EE08}"/>
              </a:ext>
            </a:extLst>
          </p:cNvPr>
          <p:cNvSpPr/>
          <p:nvPr/>
        </p:nvSpPr>
        <p:spPr>
          <a:xfrm>
            <a:off x="7675172" y="1973581"/>
            <a:ext cx="6127546"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Time worked and contributed</a:t>
            </a:r>
          </a:p>
        </p:txBody>
      </p:sp>
      <p:sp>
        <p:nvSpPr>
          <p:cNvPr id="7" name="Freeform 6">
            <a:extLst>
              <a:ext uri="{FF2B5EF4-FFF2-40B4-BE49-F238E27FC236}">
                <a16:creationId xmlns:a16="http://schemas.microsoft.com/office/drawing/2014/main" id="{E489003E-9970-49F9-9047-3780C662DFF0}"/>
              </a:ext>
            </a:extLst>
          </p:cNvPr>
          <p:cNvSpPr/>
          <p:nvPr/>
        </p:nvSpPr>
        <p:spPr>
          <a:xfrm>
            <a:off x="4700832" y="1823721"/>
            <a:ext cx="3096026"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200" b="1" dirty="0">
                <a:cs typeface="Arial" panose="020B0604020202020204" pitchFamily="34" charset="0"/>
              </a:rPr>
              <a:t>Service Credit</a:t>
            </a:r>
          </a:p>
        </p:txBody>
      </p:sp>
      <p:sp>
        <p:nvSpPr>
          <p:cNvPr id="10" name="Freeform 9">
            <a:extLst>
              <a:ext uri="{FF2B5EF4-FFF2-40B4-BE49-F238E27FC236}">
                <a16:creationId xmlns:a16="http://schemas.microsoft.com/office/drawing/2014/main" id="{F717CA1A-BC61-4D28-A4C6-A290CA8C3F09}"/>
              </a:ext>
            </a:extLst>
          </p:cNvPr>
          <p:cNvSpPr/>
          <p:nvPr/>
        </p:nvSpPr>
        <p:spPr>
          <a:xfrm>
            <a:off x="7675172" y="5044320"/>
            <a:ext cx="6127546" cy="127042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Highest average annual compensation earnable for 36 consecutive months</a:t>
            </a:r>
          </a:p>
        </p:txBody>
      </p:sp>
      <p:sp>
        <p:nvSpPr>
          <p:cNvPr id="11" name="Freeform 10">
            <a:extLst>
              <a:ext uri="{FF2B5EF4-FFF2-40B4-BE49-F238E27FC236}">
                <a16:creationId xmlns:a16="http://schemas.microsoft.com/office/drawing/2014/main" id="{B692FC64-BBD4-4440-AC73-13AF22BB3128}"/>
              </a:ext>
            </a:extLst>
          </p:cNvPr>
          <p:cNvSpPr/>
          <p:nvPr/>
        </p:nvSpPr>
        <p:spPr>
          <a:xfrm>
            <a:off x="4700832" y="4925061"/>
            <a:ext cx="3096026"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2800" b="1" dirty="0">
                <a:cs typeface="Arial" panose="020B0604020202020204" pitchFamily="34" charset="0"/>
              </a:rPr>
              <a:t>Final Compensation</a:t>
            </a:r>
          </a:p>
        </p:txBody>
      </p:sp>
      <p:grpSp>
        <p:nvGrpSpPr>
          <p:cNvPr id="14" name="Group 26">
            <a:extLst>
              <a:ext uri="{FF2B5EF4-FFF2-40B4-BE49-F238E27FC236}">
                <a16:creationId xmlns:a16="http://schemas.microsoft.com/office/drawing/2014/main" id="{B3CFC70D-5D25-4155-ADD9-4B24AA4A3014}"/>
              </a:ext>
            </a:extLst>
          </p:cNvPr>
          <p:cNvGrpSpPr>
            <a:grpSpLocks/>
          </p:cNvGrpSpPr>
          <p:nvPr/>
        </p:nvGrpSpPr>
        <p:grpSpPr bwMode="auto">
          <a:xfrm>
            <a:off x="5912409" y="6646558"/>
            <a:ext cx="6860449" cy="1097280"/>
            <a:chOff x="0" y="1862"/>
            <a:chExt cx="1833829" cy="1229469"/>
          </a:xfrm>
          <a:solidFill>
            <a:schemeClr val="tx1">
              <a:lumMod val="65000"/>
              <a:lumOff val="35000"/>
            </a:schemeClr>
          </a:solidFill>
        </p:grpSpPr>
        <p:sp>
          <p:nvSpPr>
            <p:cNvPr id="15" name="Rounded Rectangle 14">
              <a:extLst>
                <a:ext uri="{FF2B5EF4-FFF2-40B4-BE49-F238E27FC236}">
                  <a16:creationId xmlns:a16="http://schemas.microsoft.com/office/drawing/2014/main" id="{4A8CF889-914C-4DB5-B4E3-8F6AD0B4D822}"/>
                </a:ext>
              </a:extLst>
            </p:cNvPr>
            <p:cNvSpPr/>
            <p:nvPr/>
          </p:nvSpPr>
          <p:spPr>
            <a:xfrm>
              <a:off x="0" y="1862"/>
              <a:ext cx="1833829" cy="1229469"/>
            </a:xfrm>
            <a:prstGeom prst="roundRect">
              <a:avLst/>
            </a:prstGeom>
            <a:grp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1E59D1E7-247E-439B-AA74-25385D56EBFA}"/>
                </a:ext>
              </a:extLst>
            </p:cNvPr>
            <p:cNvSpPr/>
            <p:nvPr/>
          </p:nvSpPr>
          <p:spPr>
            <a:xfrm>
              <a:off x="59854" y="61628"/>
              <a:ext cx="1714121" cy="1109937"/>
            </a:xfrm>
            <a:prstGeom prst="rect">
              <a:avLst/>
            </a:prstGeom>
            <a:grpFill/>
            <a:ln>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600" b="1" dirty="0">
                  <a:cs typeface="Arial" panose="020B0604020202020204" pitchFamily="34" charset="0"/>
                </a:rPr>
                <a:t>Monthly  Retirement Benefit </a:t>
              </a:r>
            </a:p>
          </p:txBody>
        </p:sp>
      </p:grpSp>
      <p:grpSp>
        <p:nvGrpSpPr>
          <p:cNvPr id="29" name="Group 26">
            <a:extLst>
              <a:ext uri="{FF2B5EF4-FFF2-40B4-BE49-F238E27FC236}">
                <a16:creationId xmlns:a16="http://schemas.microsoft.com/office/drawing/2014/main" id="{26D94E62-92FE-41DD-BC0A-69AC7DABEAEC}"/>
              </a:ext>
            </a:extLst>
          </p:cNvPr>
          <p:cNvGrpSpPr>
            <a:grpSpLocks/>
          </p:cNvGrpSpPr>
          <p:nvPr/>
        </p:nvGrpSpPr>
        <p:grpSpPr bwMode="auto">
          <a:xfrm>
            <a:off x="5859679" y="6612824"/>
            <a:ext cx="7014214" cy="1533858"/>
            <a:chOff x="0" y="1863"/>
            <a:chExt cx="1833829" cy="1408382"/>
          </a:xfrm>
          <a:solidFill>
            <a:srgbClr val="336699"/>
          </a:solidFill>
        </p:grpSpPr>
        <p:sp>
          <p:nvSpPr>
            <p:cNvPr id="30" name="Rounded Rectangle 29">
              <a:extLst>
                <a:ext uri="{FF2B5EF4-FFF2-40B4-BE49-F238E27FC236}">
                  <a16:creationId xmlns:a16="http://schemas.microsoft.com/office/drawing/2014/main" id="{7403C2E8-260C-474A-9215-EAC153F36BB2}"/>
                </a:ext>
              </a:extLst>
            </p:cNvPr>
            <p:cNvSpPr/>
            <p:nvPr/>
          </p:nvSpPr>
          <p:spPr>
            <a:xfrm>
              <a:off x="0" y="1863"/>
              <a:ext cx="1833829" cy="1408382"/>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a:extLst>
                <a:ext uri="{FF2B5EF4-FFF2-40B4-BE49-F238E27FC236}">
                  <a16:creationId xmlns:a16="http://schemas.microsoft.com/office/drawing/2014/main" id="{CAFA9812-4DA2-41A9-8DFE-ECCB90600478}"/>
                </a:ext>
              </a:extLst>
            </p:cNvPr>
            <p:cNvSpPr/>
            <p:nvPr/>
          </p:nvSpPr>
          <p:spPr>
            <a:xfrm>
              <a:off x="59854" y="57174"/>
              <a:ext cx="1714121" cy="1301437"/>
            </a:xfrm>
            <a:prstGeom prst="rect">
              <a:avLst/>
            </a:prstGeom>
            <a:grpFill/>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ts val="960"/>
                </a:spcAft>
                <a:defRPr/>
              </a:pPr>
              <a:r>
                <a:rPr lang="en-US" sz="4800" b="1" dirty="0">
                  <a:cs typeface="Arial" panose="020B0604020202020204" pitchFamily="34" charset="0"/>
                </a:rPr>
                <a:t>$3,375</a:t>
              </a:r>
            </a:p>
            <a:p>
              <a:pPr algn="ctr" defTabSz="1422400">
                <a:lnSpc>
                  <a:spcPct val="90000"/>
                </a:lnSpc>
                <a:spcAft>
                  <a:spcPts val="960"/>
                </a:spcAft>
                <a:defRPr/>
              </a:pPr>
              <a:r>
                <a:rPr lang="en-US" sz="3600" b="1" dirty="0">
                  <a:cs typeface="Arial" panose="020B0604020202020204" pitchFamily="34" charset="0"/>
                </a:rPr>
                <a:t>Monthly Retirement Benefit </a:t>
              </a:r>
            </a:p>
          </p:txBody>
        </p:sp>
      </p:grpSp>
      <p:sp>
        <p:nvSpPr>
          <p:cNvPr id="24" name="Freeform 23">
            <a:extLst>
              <a:ext uri="{FF2B5EF4-FFF2-40B4-BE49-F238E27FC236}">
                <a16:creationId xmlns:a16="http://schemas.microsoft.com/office/drawing/2014/main" id="{C2495745-BE50-416F-9578-67F650E62A2F}"/>
              </a:ext>
            </a:extLst>
          </p:cNvPr>
          <p:cNvSpPr/>
          <p:nvPr/>
        </p:nvSpPr>
        <p:spPr>
          <a:xfrm>
            <a:off x="7583732" y="1976120"/>
            <a:ext cx="6127546"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12.000 + 15.000 earned between 48 and 63</a:t>
            </a:r>
          </a:p>
        </p:txBody>
      </p:sp>
      <p:sp>
        <p:nvSpPr>
          <p:cNvPr id="28" name="Freeform 27">
            <a:extLst>
              <a:ext uri="{FF2B5EF4-FFF2-40B4-BE49-F238E27FC236}">
                <a16:creationId xmlns:a16="http://schemas.microsoft.com/office/drawing/2014/main" id="{6140CB17-56BB-4142-9A69-60FBA0C939B6}"/>
              </a:ext>
            </a:extLst>
          </p:cNvPr>
          <p:cNvSpPr/>
          <p:nvPr/>
        </p:nvSpPr>
        <p:spPr>
          <a:xfrm>
            <a:off x="7706479" y="5033996"/>
            <a:ext cx="6127546" cy="118109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$62,500 / 12 months</a:t>
            </a:r>
          </a:p>
        </p:txBody>
      </p:sp>
      <p:sp>
        <p:nvSpPr>
          <p:cNvPr id="32" name="Freeform 31">
            <a:extLst>
              <a:ext uri="{FF2B5EF4-FFF2-40B4-BE49-F238E27FC236}">
                <a16:creationId xmlns:a16="http://schemas.microsoft.com/office/drawing/2014/main" id="{CAC4F5F0-2679-437B-ADB0-76451497B9B7}"/>
              </a:ext>
            </a:extLst>
          </p:cNvPr>
          <p:cNvSpPr/>
          <p:nvPr/>
        </p:nvSpPr>
        <p:spPr>
          <a:xfrm>
            <a:off x="7706479" y="3551084"/>
            <a:ext cx="6127546" cy="1181101"/>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marL="0" lvl="1" defTabSz="1280160">
              <a:lnSpc>
                <a:spcPct val="90000"/>
              </a:lnSpc>
              <a:spcAft>
                <a:spcPct val="15000"/>
              </a:spcAft>
              <a:defRPr/>
            </a:pPr>
            <a:r>
              <a:rPr lang="en-US" sz="3200" b="1" dirty="0">
                <a:cs typeface="Arial" panose="020B0604020202020204" pitchFamily="34" charset="0"/>
              </a:rPr>
              <a:t>Percentage based on age at retirement</a:t>
            </a:r>
          </a:p>
        </p:txBody>
      </p:sp>
      <p:sp>
        <p:nvSpPr>
          <p:cNvPr id="23" name="Freeform 22">
            <a:extLst>
              <a:ext uri="{FF2B5EF4-FFF2-40B4-BE49-F238E27FC236}">
                <a16:creationId xmlns:a16="http://schemas.microsoft.com/office/drawing/2014/main" id="{4D41AEF0-0AE8-44A2-AFCC-C973F62C22E7}"/>
              </a:ext>
            </a:extLst>
          </p:cNvPr>
          <p:cNvSpPr/>
          <p:nvPr/>
        </p:nvSpPr>
        <p:spPr>
          <a:xfrm>
            <a:off x="4699711" y="1826262"/>
            <a:ext cx="3096026"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33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4800" b="1" dirty="0">
                <a:cs typeface="Arial" panose="020B0604020202020204" pitchFamily="34" charset="0"/>
              </a:rPr>
              <a:t>27</a:t>
            </a:r>
          </a:p>
        </p:txBody>
      </p:sp>
      <p:sp>
        <p:nvSpPr>
          <p:cNvPr id="27" name="Freeform 26">
            <a:extLst>
              <a:ext uri="{FF2B5EF4-FFF2-40B4-BE49-F238E27FC236}">
                <a16:creationId xmlns:a16="http://schemas.microsoft.com/office/drawing/2014/main" id="{5D34150F-6A03-4B7C-8B33-B07957A2AF09}"/>
              </a:ext>
            </a:extLst>
          </p:cNvPr>
          <p:cNvSpPr/>
          <p:nvPr/>
        </p:nvSpPr>
        <p:spPr>
          <a:xfrm>
            <a:off x="4701778" y="4919035"/>
            <a:ext cx="3096026"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33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4800" b="1" dirty="0">
                <a:cs typeface="Arial" panose="020B0604020202020204" pitchFamily="34" charset="0"/>
              </a:rPr>
              <a:t>$5,208</a:t>
            </a:r>
          </a:p>
        </p:txBody>
      </p:sp>
      <p:sp>
        <p:nvSpPr>
          <p:cNvPr id="33" name="Freeform 32">
            <a:extLst>
              <a:ext uri="{FF2B5EF4-FFF2-40B4-BE49-F238E27FC236}">
                <a16:creationId xmlns:a16="http://schemas.microsoft.com/office/drawing/2014/main" id="{7F7F5A51-EE55-42BD-8558-3B1530A9FCC2}"/>
              </a:ext>
            </a:extLst>
          </p:cNvPr>
          <p:cNvSpPr/>
          <p:nvPr/>
        </p:nvSpPr>
        <p:spPr>
          <a:xfrm>
            <a:off x="4680512" y="3370582"/>
            <a:ext cx="3096026"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200" b="1" dirty="0">
                <a:cs typeface="Arial" panose="020B0604020202020204" pitchFamily="34" charset="0"/>
              </a:rPr>
              <a:t>Age Factor</a:t>
            </a:r>
          </a:p>
        </p:txBody>
      </p:sp>
      <p:sp>
        <p:nvSpPr>
          <p:cNvPr id="25" name="Freeform 24">
            <a:extLst>
              <a:ext uri="{FF2B5EF4-FFF2-40B4-BE49-F238E27FC236}">
                <a16:creationId xmlns:a16="http://schemas.microsoft.com/office/drawing/2014/main" id="{DBF3E04A-3BFE-4A8D-B9F1-D3DAB9289E82}"/>
              </a:ext>
            </a:extLst>
          </p:cNvPr>
          <p:cNvSpPr/>
          <p:nvPr/>
        </p:nvSpPr>
        <p:spPr>
          <a:xfrm>
            <a:off x="4680512" y="3374869"/>
            <a:ext cx="3096028" cy="1475741"/>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33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4800" b="1" dirty="0">
                <a:cs typeface="Arial" panose="020B0604020202020204" pitchFamily="34" charset="0"/>
              </a:rPr>
              <a:t>0.024</a:t>
            </a:r>
          </a:p>
        </p:txBody>
      </p:sp>
      <p:sp>
        <p:nvSpPr>
          <p:cNvPr id="13" name="Multiply 12">
            <a:extLst>
              <a:ext uri="{FF2B5EF4-FFF2-40B4-BE49-F238E27FC236}">
                <a16:creationId xmlns:a16="http://schemas.microsoft.com/office/drawing/2014/main" id="{7706CE16-5F68-4C71-AEC8-EB6384AF5D38}"/>
              </a:ext>
            </a:extLst>
          </p:cNvPr>
          <p:cNvSpPr/>
          <p:nvPr/>
        </p:nvSpPr>
        <p:spPr>
          <a:xfrm>
            <a:off x="5777792" y="4566920"/>
            <a:ext cx="771996"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b="1" dirty="0"/>
          </a:p>
        </p:txBody>
      </p:sp>
      <p:sp>
        <p:nvSpPr>
          <p:cNvPr id="12" name="Multiply 11">
            <a:extLst>
              <a:ext uri="{FF2B5EF4-FFF2-40B4-BE49-F238E27FC236}">
                <a16:creationId xmlns:a16="http://schemas.microsoft.com/office/drawing/2014/main" id="{2E9F56BD-3DA8-4DE8-9C80-B247AE111EA9}"/>
              </a:ext>
            </a:extLst>
          </p:cNvPr>
          <p:cNvSpPr/>
          <p:nvPr/>
        </p:nvSpPr>
        <p:spPr>
          <a:xfrm>
            <a:off x="5777792" y="3012440"/>
            <a:ext cx="771996"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animBg="1"/>
      <p:bldP spid="7" grpId="0" animBg="1"/>
      <p:bldP spid="10" grpId="0" animBg="1"/>
      <p:bldP spid="11" grpId="0" animBg="1"/>
      <p:bldP spid="24" grpId="0" animBg="1"/>
      <p:bldP spid="28" grpId="0" animBg="1"/>
      <p:bldP spid="32" grpId="0" animBg="1"/>
      <p:bldP spid="23" grpId="0" animBg="1"/>
      <p:bldP spid="27" grpId="0" animBg="1"/>
      <p:bldP spid="33"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F1D050F-C723-4A4C-A9D1-B85710025AF5}"/>
              </a:ext>
            </a:extLst>
          </p:cNvPr>
          <p:cNvCxnSpPr>
            <a:cxnSpLocks/>
          </p:cNvCxnSpPr>
          <p:nvPr/>
        </p:nvCxnSpPr>
        <p:spPr>
          <a:xfrm>
            <a:off x="108738" y="6746240"/>
            <a:ext cx="9314624"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 name="Freeform 4">
            <a:extLst>
              <a:ext uri="{FF2B5EF4-FFF2-40B4-BE49-F238E27FC236}">
                <a16:creationId xmlns:a16="http://schemas.microsoft.com/office/drawing/2014/main" id="{88BEE82F-B2A5-4D64-8234-1D8221FC66F3}"/>
              </a:ext>
            </a:extLst>
          </p:cNvPr>
          <p:cNvSpPr/>
          <p:nvPr/>
        </p:nvSpPr>
        <p:spPr>
          <a:xfrm>
            <a:off x="3055137" y="2100581"/>
            <a:ext cx="6129502"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lvl="1" indent="-457200" defTabSz="1280160">
              <a:lnSpc>
                <a:spcPct val="90000"/>
              </a:lnSpc>
              <a:spcAft>
                <a:spcPct val="15000"/>
              </a:spcAft>
              <a:buFont typeface="Wingdings" panose="05000000000000000000" pitchFamily="2" charset="2"/>
              <a:buChar char="Ø"/>
              <a:defRPr/>
            </a:pPr>
            <a:r>
              <a:rPr lang="en-US" sz="3200" b="1" dirty="0">
                <a:cs typeface="Arial" panose="020B0604020202020204" pitchFamily="34" charset="0"/>
              </a:rPr>
              <a:t>Work longer</a:t>
            </a:r>
          </a:p>
          <a:p>
            <a:pPr lvl="1" indent="-457200" defTabSz="1280160">
              <a:lnSpc>
                <a:spcPct val="90000"/>
              </a:lnSpc>
              <a:spcAft>
                <a:spcPct val="15000"/>
              </a:spcAft>
              <a:buFont typeface="Wingdings" panose="05000000000000000000" pitchFamily="2" charset="2"/>
              <a:buChar char="Ø"/>
              <a:defRPr/>
            </a:pPr>
            <a:r>
              <a:rPr lang="en-US" sz="3200" b="1" dirty="0">
                <a:cs typeface="Arial" panose="020B0604020202020204" pitchFamily="34" charset="0"/>
              </a:rPr>
              <a:t>Purchase service credit</a:t>
            </a:r>
          </a:p>
        </p:txBody>
      </p:sp>
      <p:sp>
        <p:nvSpPr>
          <p:cNvPr id="6" name="Freeform 5">
            <a:extLst>
              <a:ext uri="{FF2B5EF4-FFF2-40B4-BE49-F238E27FC236}">
                <a16:creationId xmlns:a16="http://schemas.microsoft.com/office/drawing/2014/main" id="{99052F7B-09C6-4F78-8587-90889CF1B210}"/>
              </a:ext>
            </a:extLst>
          </p:cNvPr>
          <p:cNvSpPr/>
          <p:nvPr/>
        </p:nvSpPr>
        <p:spPr>
          <a:xfrm>
            <a:off x="121437" y="1953262"/>
            <a:ext cx="3238529" cy="1475739"/>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200" b="1" dirty="0">
                <a:cs typeface="Arial" panose="020B0604020202020204" pitchFamily="34" charset="0"/>
              </a:rPr>
              <a:t>Service Credit</a:t>
            </a:r>
          </a:p>
        </p:txBody>
      </p:sp>
      <p:sp>
        <p:nvSpPr>
          <p:cNvPr id="7" name="Freeform 6">
            <a:extLst>
              <a:ext uri="{FF2B5EF4-FFF2-40B4-BE49-F238E27FC236}">
                <a16:creationId xmlns:a16="http://schemas.microsoft.com/office/drawing/2014/main" id="{DD961774-94DD-4756-900B-F99B4E181AA8}"/>
              </a:ext>
            </a:extLst>
          </p:cNvPr>
          <p:cNvSpPr/>
          <p:nvPr/>
        </p:nvSpPr>
        <p:spPr>
          <a:xfrm>
            <a:off x="3055137" y="3649981"/>
            <a:ext cx="6129502" cy="117856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lvl="1" indent="-457200" defTabSz="1280160">
              <a:lnSpc>
                <a:spcPct val="90000"/>
              </a:lnSpc>
              <a:spcAft>
                <a:spcPct val="15000"/>
              </a:spcAft>
              <a:buFont typeface="Wingdings" panose="05000000000000000000" pitchFamily="2" charset="2"/>
              <a:buChar char="Ø"/>
              <a:defRPr/>
            </a:pPr>
            <a:r>
              <a:rPr lang="en-US" sz="3200" b="1" dirty="0">
                <a:cs typeface="Arial" panose="020B0604020202020204" pitchFamily="34" charset="0"/>
              </a:rPr>
              <a:t>Work longer</a:t>
            </a:r>
          </a:p>
          <a:p>
            <a:pPr lvl="1" indent="-457200" defTabSz="1280160">
              <a:lnSpc>
                <a:spcPct val="90000"/>
              </a:lnSpc>
              <a:spcAft>
                <a:spcPct val="15000"/>
              </a:spcAft>
              <a:buFont typeface="Wingdings" panose="05000000000000000000" pitchFamily="2" charset="2"/>
              <a:buChar char="Ø"/>
              <a:defRPr/>
            </a:pPr>
            <a:r>
              <a:rPr lang="en-US" sz="3200" b="1" dirty="0">
                <a:cs typeface="Arial" panose="020B0604020202020204" pitchFamily="34" charset="0"/>
              </a:rPr>
              <a:t>Retire later</a:t>
            </a:r>
          </a:p>
        </p:txBody>
      </p:sp>
      <p:sp>
        <p:nvSpPr>
          <p:cNvPr id="8" name="Freeform 7">
            <a:extLst>
              <a:ext uri="{FF2B5EF4-FFF2-40B4-BE49-F238E27FC236}">
                <a16:creationId xmlns:a16="http://schemas.microsoft.com/office/drawing/2014/main" id="{A6DD0657-1169-448B-83EA-282D0189724B}"/>
              </a:ext>
            </a:extLst>
          </p:cNvPr>
          <p:cNvSpPr/>
          <p:nvPr/>
        </p:nvSpPr>
        <p:spPr>
          <a:xfrm>
            <a:off x="121437" y="3500121"/>
            <a:ext cx="3238529" cy="147828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5757" tIns="150893" rIns="205757" bIns="150893" spcCol="1270" anchor="ctr"/>
          <a:lstStyle/>
          <a:p>
            <a:pPr algn="ctr" defTabSz="1280160">
              <a:lnSpc>
                <a:spcPct val="90000"/>
              </a:lnSpc>
              <a:spcAft>
                <a:spcPct val="35000"/>
              </a:spcAft>
              <a:defRPr/>
            </a:pPr>
            <a:r>
              <a:rPr lang="en-US" sz="3200" b="1" dirty="0">
                <a:cs typeface="Arial" panose="020B0604020202020204" pitchFamily="34" charset="0"/>
              </a:rPr>
              <a:t>Age Factor</a:t>
            </a:r>
          </a:p>
        </p:txBody>
      </p:sp>
      <p:sp>
        <p:nvSpPr>
          <p:cNvPr id="9" name="Freeform 8">
            <a:extLst>
              <a:ext uri="{FF2B5EF4-FFF2-40B4-BE49-F238E27FC236}">
                <a16:creationId xmlns:a16="http://schemas.microsoft.com/office/drawing/2014/main" id="{1C4EF787-B89C-4374-B7F3-274D7B129AC2}"/>
              </a:ext>
            </a:extLst>
          </p:cNvPr>
          <p:cNvSpPr/>
          <p:nvPr/>
        </p:nvSpPr>
        <p:spPr>
          <a:xfrm>
            <a:off x="3055137" y="5199382"/>
            <a:ext cx="6129502" cy="118109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6242" tIns="274942" rIns="473062" bIns="274944" spcCol="1270" anchor="ctr"/>
          <a:lstStyle/>
          <a:p>
            <a:pPr lvl="1" indent="-457200" defTabSz="1280160">
              <a:lnSpc>
                <a:spcPct val="90000"/>
              </a:lnSpc>
              <a:spcAft>
                <a:spcPct val="15000"/>
              </a:spcAft>
              <a:buFont typeface="Wingdings" panose="05000000000000000000" pitchFamily="2" charset="2"/>
              <a:buChar char="Ø"/>
              <a:defRPr/>
            </a:pPr>
            <a:r>
              <a:rPr lang="en-US" sz="3200" b="1" dirty="0">
                <a:cs typeface="Arial" panose="020B0604020202020204" pitchFamily="34" charset="0"/>
              </a:rPr>
              <a:t>Work at higher pay rates</a:t>
            </a:r>
          </a:p>
        </p:txBody>
      </p:sp>
      <p:sp>
        <p:nvSpPr>
          <p:cNvPr id="10" name="Freeform 9">
            <a:extLst>
              <a:ext uri="{FF2B5EF4-FFF2-40B4-BE49-F238E27FC236}">
                <a16:creationId xmlns:a16="http://schemas.microsoft.com/office/drawing/2014/main" id="{AB7C3C10-26B2-4ACD-B513-7BD281BE9D19}"/>
              </a:ext>
            </a:extLst>
          </p:cNvPr>
          <p:cNvSpPr/>
          <p:nvPr/>
        </p:nvSpPr>
        <p:spPr>
          <a:xfrm>
            <a:off x="121437" y="5052061"/>
            <a:ext cx="3238529" cy="14732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99661" tIns="147845" rIns="199661" bIns="147845" spcCol="1270" anchor="ctr"/>
          <a:lstStyle/>
          <a:p>
            <a:pPr algn="ctr" defTabSz="1209040">
              <a:lnSpc>
                <a:spcPct val="90000"/>
              </a:lnSpc>
              <a:spcAft>
                <a:spcPct val="35000"/>
              </a:spcAft>
              <a:defRPr/>
            </a:pPr>
            <a:r>
              <a:rPr lang="en-US" sz="3200" b="1" dirty="0">
                <a:cs typeface="Arial" panose="020B0604020202020204" pitchFamily="34" charset="0"/>
              </a:rPr>
              <a:t>Final Compensation</a:t>
            </a:r>
          </a:p>
        </p:txBody>
      </p:sp>
      <p:sp>
        <p:nvSpPr>
          <p:cNvPr id="11" name="Multiply 10">
            <a:extLst>
              <a:ext uri="{FF2B5EF4-FFF2-40B4-BE49-F238E27FC236}">
                <a16:creationId xmlns:a16="http://schemas.microsoft.com/office/drawing/2014/main" id="{4E0DA48E-B84B-4356-A230-7447CF4159CF}"/>
              </a:ext>
            </a:extLst>
          </p:cNvPr>
          <p:cNvSpPr/>
          <p:nvPr/>
        </p:nvSpPr>
        <p:spPr>
          <a:xfrm>
            <a:off x="1184523" y="3141981"/>
            <a:ext cx="807529"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b="1" dirty="0"/>
          </a:p>
        </p:txBody>
      </p:sp>
      <p:sp>
        <p:nvSpPr>
          <p:cNvPr id="12" name="Multiply 11">
            <a:extLst>
              <a:ext uri="{FF2B5EF4-FFF2-40B4-BE49-F238E27FC236}">
                <a16:creationId xmlns:a16="http://schemas.microsoft.com/office/drawing/2014/main" id="{672FB8F7-43B9-4963-AE78-52E587AF4B14}"/>
              </a:ext>
            </a:extLst>
          </p:cNvPr>
          <p:cNvSpPr/>
          <p:nvPr/>
        </p:nvSpPr>
        <p:spPr>
          <a:xfrm>
            <a:off x="1184523" y="4696461"/>
            <a:ext cx="807529" cy="54864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b="1" dirty="0"/>
          </a:p>
        </p:txBody>
      </p:sp>
      <p:grpSp>
        <p:nvGrpSpPr>
          <p:cNvPr id="13" name="Group 26">
            <a:extLst>
              <a:ext uri="{FF2B5EF4-FFF2-40B4-BE49-F238E27FC236}">
                <a16:creationId xmlns:a16="http://schemas.microsoft.com/office/drawing/2014/main" id="{5F73058F-6CFD-4C8B-9F37-25B0732DAE64}"/>
              </a:ext>
            </a:extLst>
          </p:cNvPr>
          <p:cNvGrpSpPr>
            <a:grpSpLocks/>
          </p:cNvGrpSpPr>
          <p:nvPr/>
        </p:nvGrpSpPr>
        <p:grpSpPr bwMode="auto">
          <a:xfrm>
            <a:off x="519619" y="6918960"/>
            <a:ext cx="8075291" cy="1097280"/>
            <a:chOff x="0" y="1862"/>
            <a:chExt cx="1833829" cy="1229469"/>
          </a:xfrm>
          <a:solidFill>
            <a:srgbClr val="436B9F"/>
          </a:solidFill>
        </p:grpSpPr>
        <p:sp>
          <p:nvSpPr>
            <p:cNvPr id="14" name="Rounded Rectangle 13">
              <a:extLst>
                <a:ext uri="{FF2B5EF4-FFF2-40B4-BE49-F238E27FC236}">
                  <a16:creationId xmlns:a16="http://schemas.microsoft.com/office/drawing/2014/main" id="{84BE5281-8573-4A63-A23E-98C70F4B8F28}"/>
                </a:ext>
              </a:extLst>
            </p:cNvPr>
            <p:cNvSpPr/>
            <p:nvPr/>
          </p:nvSpPr>
          <p:spPr>
            <a:xfrm>
              <a:off x="0" y="1862"/>
              <a:ext cx="1833829" cy="1229469"/>
            </a:xfrm>
            <a:prstGeom prst="roundRect">
              <a:avLst/>
            </a:prstGeom>
            <a:grp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25B3E6E3-2876-4021-A29D-4BED25B47C50}"/>
                </a:ext>
              </a:extLst>
            </p:cNvPr>
            <p:cNvSpPr/>
            <p:nvPr/>
          </p:nvSpPr>
          <p:spPr>
            <a:xfrm>
              <a:off x="59854" y="61628"/>
              <a:ext cx="1714121" cy="1109937"/>
            </a:xfrm>
            <a:prstGeom prst="rect">
              <a:avLst/>
            </a:prstGeom>
            <a:grpFill/>
            <a:ln>
              <a:solidFill>
                <a:srgbClr val="436B9F"/>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600" b="1" dirty="0">
                  <a:cs typeface="Arial" panose="020B0604020202020204" pitchFamily="34" charset="0"/>
                </a:rPr>
                <a:t>Monthly Retirement Benefit </a:t>
              </a:r>
            </a:p>
          </p:txBody>
        </p:sp>
      </p:grpSp>
      <p:sp>
        <p:nvSpPr>
          <p:cNvPr id="16" name="Title 1">
            <a:extLst>
              <a:ext uri="{FF2B5EF4-FFF2-40B4-BE49-F238E27FC236}">
                <a16:creationId xmlns:a16="http://schemas.microsoft.com/office/drawing/2014/main" id="{28BC7369-A63A-4EFA-B5AB-C7A574747C88}"/>
              </a:ext>
            </a:extLst>
          </p:cNvPr>
          <p:cNvSpPr>
            <a:spLocks noGrp="1"/>
          </p:cNvSpPr>
          <p:nvPr>
            <p:ph type="title"/>
          </p:nvPr>
        </p:nvSpPr>
        <p:spPr>
          <a:xfrm>
            <a:off x="513513" y="324316"/>
            <a:ext cx="11777727" cy="1045053"/>
          </a:xfrm>
        </p:spPr>
        <p:txBody>
          <a:bodyPr>
            <a:noAutofit/>
          </a:bodyPr>
          <a:lstStyle/>
          <a:p>
            <a:pPr defTabSz="1111370">
              <a:defRPr/>
            </a:pPr>
            <a:r>
              <a:rPr lang="en-US" sz="5400" b="1" dirty="0">
                <a:solidFill>
                  <a:schemeClr val="bg1"/>
                </a:solidFill>
                <a:latin typeface="+mn-lt"/>
              </a:rPr>
              <a:t>Increasing Your Monthly Benefit </a:t>
            </a:r>
          </a:p>
        </p:txBody>
      </p:sp>
      <p:sp>
        <p:nvSpPr>
          <p:cNvPr id="17" name="Content Placeholder 2">
            <a:extLst>
              <a:ext uri="{FF2B5EF4-FFF2-40B4-BE49-F238E27FC236}">
                <a16:creationId xmlns:a16="http://schemas.microsoft.com/office/drawing/2014/main" id="{4B3D91D1-1B3D-4D04-B990-DF2590F294DB}"/>
              </a:ext>
            </a:extLst>
          </p:cNvPr>
          <p:cNvSpPr txBox="1">
            <a:spLocks/>
          </p:cNvSpPr>
          <p:nvPr/>
        </p:nvSpPr>
        <p:spPr bwMode="auto">
          <a:xfrm>
            <a:off x="9439825" y="1879220"/>
            <a:ext cx="835661" cy="123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8" name="Content Placeholder 2">
            <a:extLst>
              <a:ext uri="{FF2B5EF4-FFF2-40B4-BE49-F238E27FC236}">
                <a16:creationId xmlns:a16="http://schemas.microsoft.com/office/drawing/2014/main" id="{22FAAB7B-1F00-4D86-971C-D083CC66C615}"/>
              </a:ext>
            </a:extLst>
          </p:cNvPr>
          <p:cNvSpPr>
            <a:spLocks noGrp="1"/>
          </p:cNvSpPr>
          <p:nvPr>
            <p:ph idx="1"/>
          </p:nvPr>
        </p:nvSpPr>
        <p:spPr>
          <a:xfrm>
            <a:off x="10115997" y="1922781"/>
            <a:ext cx="4434840" cy="1320800"/>
          </a:xfrm>
        </p:spPr>
        <p:txBody>
          <a:bodyPr>
            <a:noAutofit/>
          </a:bodyPr>
          <a:lstStyle/>
          <a:p>
            <a:pPr marL="0" indent="0" defTabSz="1111370">
              <a:buNone/>
              <a:defRPr/>
            </a:pPr>
            <a:r>
              <a:rPr lang="en-US" sz="4000" dirty="0"/>
              <a:t>Read the </a:t>
            </a:r>
            <a:r>
              <a:rPr lang="en-US" sz="4000" i="1" dirty="0"/>
              <a:t>Purchase Additional Service Credit</a:t>
            </a:r>
            <a:r>
              <a:rPr lang="en-US" sz="4000" dirty="0"/>
              <a:t> booklet.</a:t>
            </a:r>
            <a:endParaRPr lang="en-US" sz="4000" i="1" dirty="0"/>
          </a:p>
        </p:txBody>
      </p:sp>
      <p:sp>
        <p:nvSpPr>
          <p:cNvPr id="19" name="Content Placeholder 2">
            <a:extLst>
              <a:ext uri="{FF2B5EF4-FFF2-40B4-BE49-F238E27FC236}">
                <a16:creationId xmlns:a16="http://schemas.microsoft.com/office/drawing/2014/main" id="{22BBF1EA-8D07-4B38-872E-31F0B4CCA6B4}"/>
              </a:ext>
            </a:extLst>
          </p:cNvPr>
          <p:cNvSpPr txBox="1">
            <a:spLocks/>
          </p:cNvSpPr>
          <p:nvPr/>
        </p:nvSpPr>
        <p:spPr bwMode="auto">
          <a:xfrm>
            <a:off x="10115997" y="4308318"/>
            <a:ext cx="423164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Use the calculators at CalSTRS.com.</a:t>
            </a:r>
            <a:endParaRPr lang="en-US" altLang="en-US" sz="4000" i="1" dirty="0">
              <a:latin typeface="+mn-lt"/>
            </a:endParaRPr>
          </a:p>
        </p:txBody>
      </p:sp>
      <p:sp>
        <p:nvSpPr>
          <p:cNvPr id="20" name="Content Placeholder 2">
            <a:extLst>
              <a:ext uri="{FF2B5EF4-FFF2-40B4-BE49-F238E27FC236}">
                <a16:creationId xmlns:a16="http://schemas.microsoft.com/office/drawing/2014/main" id="{67BCEE4D-F062-414C-A5C1-483BAC52F8E5}"/>
              </a:ext>
            </a:extLst>
          </p:cNvPr>
          <p:cNvSpPr txBox="1">
            <a:spLocks/>
          </p:cNvSpPr>
          <p:nvPr/>
        </p:nvSpPr>
        <p:spPr bwMode="auto">
          <a:xfrm>
            <a:off x="9439825" y="4392735"/>
            <a:ext cx="83566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22" name="TextBox 21">
            <a:extLst>
              <a:ext uri="{FF2B5EF4-FFF2-40B4-BE49-F238E27FC236}">
                <a16:creationId xmlns:a16="http://schemas.microsoft.com/office/drawing/2014/main" id="{714D40ED-E1F5-4084-988D-F9BBD98A8114}"/>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7" grpId="0"/>
      <p:bldP spid="18" grpId="0" build="p"/>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D094B28-00AB-4F77-8C1D-EB802879E662}"/>
              </a:ext>
            </a:extLst>
          </p:cNvPr>
          <p:cNvSpPr txBox="1">
            <a:spLocks/>
          </p:cNvSpPr>
          <p:nvPr/>
        </p:nvSpPr>
        <p:spPr>
          <a:xfrm>
            <a:off x="871607" y="3134395"/>
            <a:ext cx="12887186" cy="1960809"/>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436B9F"/>
                </a:solidFill>
                <a:effectLst/>
                <a:uLnTx/>
                <a:uFillTx/>
                <a:latin typeface="+mn-lt"/>
                <a:ea typeface="+mj-ea"/>
                <a:cs typeface="+mj-cs"/>
              </a:rPr>
              <a:t>Section 5:</a:t>
            </a:r>
            <a:br>
              <a:rPr kumimoji="0" lang="en-US" sz="8000" b="1" i="0" u="none" strike="noStrike" kern="1200" cap="none" spc="0" normalizeH="0" baseline="0" noProof="0" dirty="0">
                <a:ln>
                  <a:noFill/>
                </a:ln>
                <a:solidFill>
                  <a:srgbClr val="436B9F"/>
                </a:solidFill>
                <a:effectLst/>
                <a:uLnTx/>
                <a:uFillTx/>
                <a:latin typeface="+mn-lt"/>
                <a:ea typeface="+mj-ea"/>
                <a:cs typeface="+mj-cs"/>
              </a:rPr>
            </a:br>
            <a:r>
              <a:rPr kumimoji="0" lang="en-US" sz="8000" b="1" i="0" u="none" strike="noStrike" kern="1200" cap="none" spc="0" normalizeH="0" baseline="0" noProof="0" dirty="0">
                <a:ln>
                  <a:noFill/>
                </a:ln>
                <a:solidFill>
                  <a:srgbClr val="436B9F"/>
                </a:solidFill>
                <a:effectLst/>
                <a:uLnTx/>
                <a:uFillTx/>
                <a:latin typeface="+mn-lt"/>
                <a:ea typeface="+mj-ea"/>
                <a:cs typeface="+mj-cs"/>
              </a:rPr>
              <a:t>Defined Benefit Decisions</a:t>
            </a:r>
          </a:p>
        </p:txBody>
      </p:sp>
    </p:spTree>
    <p:extLst>
      <p:ext uri="{BB962C8B-B14F-4D97-AF65-F5344CB8AC3E}">
        <p14:creationId xmlns:p14="http://schemas.microsoft.com/office/powerpoint/2010/main" val="384081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D094B28-00AB-4F77-8C1D-EB802879E662}"/>
              </a:ext>
            </a:extLst>
          </p:cNvPr>
          <p:cNvSpPr txBox="1">
            <a:spLocks/>
          </p:cNvSpPr>
          <p:nvPr/>
        </p:nvSpPr>
        <p:spPr>
          <a:xfrm>
            <a:off x="970817" y="3699267"/>
            <a:ext cx="12681387" cy="1960809"/>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436B9F"/>
                </a:solidFill>
                <a:effectLst/>
                <a:uLnTx/>
                <a:uFillTx/>
                <a:latin typeface="+mn-lt"/>
                <a:ea typeface="+mj-ea"/>
                <a:cs typeface="+mj-cs"/>
              </a:rPr>
              <a:t>Section 1:</a:t>
            </a:r>
            <a:br>
              <a:rPr kumimoji="0" lang="en-US" sz="8000" b="1" i="0" u="none" strike="noStrike" kern="1200" cap="none" spc="0" normalizeH="0" baseline="0" noProof="0" dirty="0">
                <a:ln>
                  <a:noFill/>
                </a:ln>
                <a:solidFill>
                  <a:srgbClr val="436B9F"/>
                </a:solidFill>
                <a:effectLst/>
                <a:uLnTx/>
                <a:uFillTx/>
                <a:latin typeface="+mn-lt"/>
                <a:ea typeface="+mj-ea"/>
                <a:cs typeface="+mj-cs"/>
              </a:rPr>
            </a:br>
            <a:r>
              <a:rPr kumimoji="0" lang="en-US" sz="8000" b="1" i="0" u="none" strike="noStrike" kern="1200" cap="none" spc="0" normalizeH="0" baseline="0" noProof="0" dirty="0">
                <a:ln>
                  <a:noFill/>
                </a:ln>
                <a:solidFill>
                  <a:srgbClr val="436B9F"/>
                </a:solidFill>
                <a:effectLst/>
                <a:uLnTx/>
                <a:uFillTx/>
                <a:latin typeface="+mn-lt"/>
                <a:ea typeface="+mj-ea"/>
                <a:cs typeface="+mj-cs"/>
              </a:rPr>
              <a:t>Membership Information </a:t>
            </a:r>
            <a:r>
              <a:rPr lang="en-US" sz="8000" b="1" dirty="0">
                <a:solidFill>
                  <a:srgbClr val="436B9F"/>
                </a:solidFill>
                <a:latin typeface="+mn-lt"/>
              </a:rPr>
              <a:t>and Resources</a:t>
            </a:r>
            <a:endParaRPr kumimoji="0" lang="en-US" sz="8000" b="1" i="0" u="none" strike="noStrike" kern="1200" cap="none" spc="0" normalizeH="0" baseline="0" noProof="0" dirty="0">
              <a:ln>
                <a:noFill/>
              </a:ln>
              <a:solidFill>
                <a:srgbClr val="436B9F"/>
              </a:solidFill>
              <a:effectLst/>
              <a:uLnTx/>
              <a:uFillTx/>
              <a:latin typeface="+mn-lt"/>
              <a:ea typeface="+mj-ea"/>
              <a:cs typeface="+mj-cs"/>
            </a:endParaRPr>
          </a:p>
        </p:txBody>
      </p:sp>
    </p:spTree>
    <p:extLst>
      <p:ext uri="{BB962C8B-B14F-4D97-AF65-F5344CB8AC3E}">
        <p14:creationId xmlns:p14="http://schemas.microsoft.com/office/powerpoint/2010/main" val="1916384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a:extLst>
              <a:ext uri="{FF2B5EF4-FFF2-40B4-BE49-F238E27FC236}">
                <a16:creationId xmlns:a16="http://schemas.microsoft.com/office/drawing/2014/main" id="{7716DD12-1058-4C76-A43F-3D95208E50E3}"/>
              </a:ext>
            </a:extLst>
          </p:cNvPr>
          <p:cNvSpPr/>
          <p:nvPr/>
        </p:nvSpPr>
        <p:spPr>
          <a:xfrm rot="5400000">
            <a:off x="1841501" y="6079394"/>
            <a:ext cx="607059" cy="911859"/>
          </a:xfrm>
          <a:prstGeom prst="rightArrow">
            <a:avLst/>
          </a:prstGeom>
          <a:solidFill>
            <a:schemeClr val="tx1">
              <a:lumMod val="65000"/>
              <a:lumOff val="35000"/>
            </a:schemeClr>
          </a:solidFill>
          <a:ln>
            <a:solidFill>
              <a:schemeClr val="tx1">
                <a:lumMod val="65000"/>
                <a:lumOff val="35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Right Arrow 21">
            <a:extLst>
              <a:ext uri="{FF2B5EF4-FFF2-40B4-BE49-F238E27FC236}">
                <a16:creationId xmlns:a16="http://schemas.microsoft.com/office/drawing/2014/main" id="{D6647C53-9E32-47B5-8957-052FC82C35AB}"/>
              </a:ext>
            </a:extLst>
          </p:cNvPr>
          <p:cNvSpPr/>
          <p:nvPr/>
        </p:nvSpPr>
        <p:spPr>
          <a:xfrm rot="5400000">
            <a:off x="5826762" y="6079393"/>
            <a:ext cx="607059" cy="911861"/>
          </a:xfrm>
          <a:prstGeom prst="rightArrow">
            <a:avLst/>
          </a:prstGeom>
          <a:solidFill>
            <a:schemeClr val="tx1">
              <a:lumMod val="65000"/>
              <a:lumOff val="35000"/>
            </a:schemeClr>
          </a:solidFill>
          <a:ln>
            <a:solidFill>
              <a:schemeClr val="tx1">
                <a:lumMod val="65000"/>
                <a:lumOff val="35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Right Arrow 19">
            <a:extLst>
              <a:ext uri="{FF2B5EF4-FFF2-40B4-BE49-F238E27FC236}">
                <a16:creationId xmlns:a16="http://schemas.microsoft.com/office/drawing/2014/main" id="{484B7A48-8924-417C-9ACD-F611E3880E80}"/>
              </a:ext>
            </a:extLst>
          </p:cNvPr>
          <p:cNvSpPr/>
          <p:nvPr/>
        </p:nvSpPr>
        <p:spPr>
          <a:xfrm rot="5400000">
            <a:off x="5844541" y="2591677"/>
            <a:ext cx="607059" cy="911859"/>
          </a:xfrm>
          <a:prstGeom prst="rightArrow">
            <a:avLst/>
          </a:prstGeom>
          <a:solidFill>
            <a:schemeClr val="tx1">
              <a:lumMod val="65000"/>
              <a:lumOff val="35000"/>
            </a:schemeClr>
          </a:solidFill>
          <a:ln>
            <a:solidFill>
              <a:schemeClr val="tx1">
                <a:lumMod val="65000"/>
                <a:lumOff val="35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Right Arrow 3">
            <a:extLst>
              <a:ext uri="{FF2B5EF4-FFF2-40B4-BE49-F238E27FC236}">
                <a16:creationId xmlns:a16="http://schemas.microsoft.com/office/drawing/2014/main" id="{0FE3E6FB-E96A-4F7F-A43B-81624607AEEC}"/>
              </a:ext>
            </a:extLst>
          </p:cNvPr>
          <p:cNvSpPr/>
          <p:nvPr/>
        </p:nvSpPr>
        <p:spPr>
          <a:xfrm rot="5400000">
            <a:off x="1841500" y="2578978"/>
            <a:ext cx="607061" cy="911859"/>
          </a:xfrm>
          <a:prstGeom prst="rightArrow">
            <a:avLst/>
          </a:prstGeom>
          <a:solidFill>
            <a:schemeClr val="tx1">
              <a:lumMod val="65000"/>
              <a:lumOff val="35000"/>
            </a:schemeClr>
          </a:solidFill>
          <a:ln>
            <a:solidFill>
              <a:schemeClr val="tx1">
                <a:lumMod val="65000"/>
                <a:lumOff val="35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EB3698F7-17F4-4132-AC86-14DF1D1041A2}"/>
              </a:ext>
            </a:extLst>
          </p:cNvPr>
          <p:cNvSpPr/>
          <p:nvPr/>
        </p:nvSpPr>
        <p:spPr>
          <a:xfrm>
            <a:off x="482600" y="1675681"/>
            <a:ext cx="3291840" cy="121158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000" b="1" dirty="0"/>
              <a:t>Member-Only Benefit</a:t>
            </a:r>
          </a:p>
        </p:txBody>
      </p:sp>
      <p:sp>
        <p:nvSpPr>
          <p:cNvPr id="9" name="Title 1">
            <a:extLst>
              <a:ext uri="{FF2B5EF4-FFF2-40B4-BE49-F238E27FC236}">
                <a16:creationId xmlns:a16="http://schemas.microsoft.com/office/drawing/2014/main" id="{837EE55C-BA90-4562-97A8-12B338EFBFC1}"/>
              </a:ext>
            </a:extLst>
          </p:cNvPr>
          <p:cNvSpPr txBox="1">
            <a:spLocks/>
          </p:cNvSpPr>
          <p:nvPr/>
        </p:nvSpPr>
        <p:spPr>
          <a:xfrm>
            <a:off x="523240" y="328929"/>
            <a:ext cx="10650728" cy="933449"/>
          </a:xfrm>
          <a:prstGeom prst="rect">
            <a:avLst/>
          </a:prstGeom>
        </p:spPr>
        <p:txBody>
          <a:bodyPr lIns="92157" tIns="46078" rIns="92157" bIns="46078"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Defined Benefit Decisions</a:t>
            </a:r>
          </a:p>
        </p:txBody>
      </p:sp>
      <p:sp>
        <p:nvSpPr>
          <p:cNvPr id="10" name="Freeform 9">
            <a:extLst>
              <a:ext uri="{FF2B5EF4-FFF2-40B4-BE49-F238E27FC236}">
                <a16:creationId xmlns:a16="http://schemas.microsoft.com/office/drawing/2014/main" id="{27B4C27F-1EA9-4B11-8CAA-F1585E15FB31}"/>
              </a:ext>
            </a:extLst>
          </p:cNvPr>
          <p:cNvSpPr/>
          <p:nvPr/>
        </p:nvSpPr>
        <p:spPr>
          <a:xfrm>
            <a:off x="4503421" y="1675681"/>
            <a:ext cx="3291840" cy="121158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000" b="1" dirty="0"/>
              <a:t>Modified  Benefit</a:t>
            </a:r>
          </a:p>
        </p:txBody>
      </p:sp>
      <p:sp>
        <p:nvSpPr>
          <p:cNvPr id="11" name="Freeform 10">
            <a:extLst>
              <a:ext uri="{FF2B5EF4-FFF2-40B4-BE49-F238E27FC236}">
                <a16:creationId xmlns:a16="http://schemas.microsoft.com/office/drawing/2014/main" id="{65FF7B27-F8B3-4A72-BD4E-174FEC51C1DF}"/>
              </a:ext>
            </a:extLst>
          </p:cNvPr>
          <p:cNvSpPr/>
          <p:nvPr/>
        </p:nvSpPr>
        <p:spPr>
          <a:xfrm>
            <a:off x="500381" y="3382561"/>
            <a:ext cx="3291840" cy="121158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000" b="1" dirty="0"/>
              <a:t>Receive the Highest Benefit </a:t>
            </a:r>
          </a:p>
        </p:txBody>
      </p:sp>
      <p:sp>
        <p:nvSpPr>
          <p:cNvPr id="12" name="Freeform 11">
            <a:extLst>
              <a:ext uri="{FF2B5EF4-FFF2-40B4-BE49-F238E27FC236}">
                <a16:creationId xmlns:a16="http://schemas.microsoft.com/office/drawing/2014/main" id="{ED428182-31C1-40E6-BB72-EABFC2B83544}"/>
              </a:ext>
            </a:extLst>
          </p:cNvPr>
          <p:cNvSpPr/>
          <p:nvPr/>
        </p:nvSpPr>
        <p:spPr>
          <a:xfrm>
            <a:off x="4485640" y="3382561"/>
            <a:ext cx="3291840" cy="121158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000" b="1" dirty="0"/>
              <a:t>Receive a Reduced Benefit </a:t>
            </a:r>
          </a:p>
        </p:txBody>
      </p:sp>
      <p:sp>
        <p:nvSpPr>
          <p:cNvPr id="16" name="Freeform 15">
            <a:extLst>
              <a:ext uri="{FF2B5EF4-FFF2-40B4-BE49-F238E27FC236}">
                <a16:creationId xmlns:a16="http://schemas.microsoft.com/office/drawing/2014/main" id="{A3B6E460-0901-42C5-A592-AE6CC6BFA950}"/>
              </a:ext>
            </a:extLst>
          </p:cNvPr>
          <p:cNvSpPr/>
          <p:nvPr/>
        </p:nvSpPr>
        <p:spPr>
          <a:xfrm>
            <a:off x="482600" y="5153238"/>
            <a:ext cx="3291840" cy="121158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000" b="1" dirty="0"/>
              <a:t>Remaining Account Balance</a:t>
            </a:r>
          </a:p>
        </p:txBody>
      </p:sp>
      <p:sp>
        <p:nvSpPr>
          <p:cNvPr id="17" name="Freeform 16">
            <a:extLst>
              <a:ext uri="{FF2B5EF4-FFF2-40B4-BE49-F238E27FC236}">
                <a16:creationId xmlns:a16="http://schemas.microsoft.com/office/drawing/2014/main" id="{09AF0D45-4723-45FA-9631-93FB7DBA2A89}"/>
              </a:ext>
            </a:extLst>
          </p:cNvPr>
          <p:cNvSpPr/>
          <p:nvPr/>
        </p:nvSpPr>
        <p:spPr>
          <a:xfrm>
            <a:off x="4485640" y="5153238"/>
            <a:ext cx="3291840" cy="121158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000" b="1" dirty="0"/>
              <a:t>Percentage of Reduced Benefit </a:t>
            </a:r>
          </a:p>
        </p:txBody>
      </p:sp>
      <p:sp>
        <p:nvSpPr>
          <p:cNvPr id="18" name="Freeform 17">
            <a:extLst>
              <a:ext uri="{FF2B5EF4-FFF2-40B4-BE49-F238E27FC236}">
                <a16:creationId xmlns:a16="http://schemas.microsoft.com/office/drawing/2014/main" id="{D057AE54-F141-4615-8B0A-A2888ACF8C35}"/>
              </a:ext>
            </a:extLst>
          </p:cNvPr>
          <p:cNvSpPr/>
          <p:nvPr/>
        </p:nvSpPr>
        <p:spPr>
          <a:xfrm>
            <a:off x="500381" y="6880438"/>
            <a:ext cx="3291840" cy="121158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000" b="1" dirty="0"/>
              <a:t>One-Time Death Benefit Recipient</a:t>
            </a:r>
          </a:p>
        </p:txBody>
      </p:sp>
      <p:sp>
        <p:nvSpPr>
          <p:cNvPr id="19" name="Freeform 18">
            <a:extLst>
              <a:ext uri="{FF2B5EF4-FFF2-40B4-BE49-F238E27FC236}">
                <a16:creationId xmlns:a16="http://schemas.microsoft.com/office/drawing/2014/main" id="{929770BB-E342-4D66-BEDC-0227E9C5D862}"/>
              </a:ext>
            </a:extLst>
          </p:cNvPr>
          <p:cNvSpPr/>
          <p:nvPr/>
        </p:nvSpPr>
        <p:spPr>
          <a:xfrm>
            <a:off x="4503421" y="6880438"/>
            <a:ext cx="3291840" cy="121158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000" b="1" dirty="0"/>
              <a:t>Option Beneficiary</a:t>
            </a:r>
          </a:p>
        </p:txBody>
      </p:sp>
      <p:grpSp>
        <p:nvGrpSpPr>
          <p:cNvPr id="26" name="Group 25">
            <a:extLst>
              <a:ext uri="{FF2B5EF4-FFF2-40B4-BE49-F238E27FC236}">
                <a16:creationId xmlns:a16="http://schemas.microsoft.com/office/drawing/2014/main" id="{5904EF2F-64F1-43FB-BFCE-277FD2EAFDD5}"/>
              </a:ext>
            </a:extLst>
          </p:cNvPr>
          <p:cNvGrpSpPr>
            <a:grpSpLocks/>
          </p:cNvGrpSpPr>
          <p:nvPr/>
        </p:nvGrpSpPr>
        <p:grpSpPr bwMode="auto">
          <a:xfrm>
            <a:off x="218441" y="4497619"/>
            <a:ext cx="7726679" cy="584775"/>
            <a:chOff x="136298" y="3609539"/>
            <a:chExt cx="4892902" cy="487690"/>
          </a:xfrm>
        </p:grpSpPr>
        <p:cxnSp>
          <p:nvCxnSpPr>
            <p:cNvPr id="23" name="Straight Connector 22">
              <a:extLst>
                <a:ext uri="{FF2B5EF4-FFF2-40B4-BE49-F238E27FC236}">
                  <a16:creationId xmlns:a16="http://schemas.microsoft.com/office/drawing/2014/main" id="{7B9E83ED-A417-489C-8132-162D71B04DA6}"/>
                </a:ext>
              </a:extLst>
            </p:cNvPr>
            <p:cNvCxnSpPr/>
            <p:nvPr/>
          </p:nvCxnSpPr>
          <p:spPr>
            <a:xfrm>
              <a:off x="136298" y="4063501"/>
              <a:ext cx="4892902" cy="0"/>
            </a:xfrm>
            <a:prstGeom prst="line">
              <a:avLst/>
            </a:prstGeom>
            <a:ln w="50800">
              <a:solidFill>
                <a:srgbClr val="5D354E"/>
              </a:solidFill>
              <a:prstDash val="lgDash"/>
            </a:ln>
          </p:spPr>
          <p:style>
            <a:lnRef idx="2">
              <a:schemeClr val="accent1"/>
            </a:lnRef>
            <a:fillRef idx="0">
              <a:schemeClr val="accent1"/>
            </a:fillRef>
            <a:effectRef idx="1">
              <a:schemeClr val="accent1"/>
            </a:effectRef>
            <a:fontRef idx="minor">
              <a:schemeClr val="tx1"/>
            </a:fontRef>
          </p:style>
        </p:cxnSp>
        <p:sp>
          <p:nvSpPr>
            <p:cNvPr id="23572" name="TextBox 23">
              <a:extLst>
                <a:ext uri="{FF2B5EF4-FFF2-40B4-BE49-F238E27FC236}">
                  <a16:creationId xmlns:a16="http://schemas.microsoft.com/office/drawing/2014/main" id="{C23B7BA0-3E73-48F8-95F4-B97BC4F2B1DE}"/>
                </a:ext>
              </a:extLst>
            </p:cNvPr>
            <p:cNvSpPr txBox="1">
              <a:spLocks noChangeArrowheads="1"/>
            </p:cNvSpPr>
            <p:nvPr/>
          </p:nvSpPr>
          <p:spPr bwMode="auto">
            <a:xfrm>
              <a:off x="136298" y="3609539"/>
              <a:ext cx="4892902" cy="48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200" b="1" dirty="0">
                  <a:solidFill>
                    <a:srgbClr val="5D354E"/>
                  </a:solidFill>
                </a:rPr>
                <a:t>Date of Death</a:t>
              </a:r>
            </a:p>
          </p:txBody>
        </p:sp>
      </p:grpSp>
      <p:sp>
        <p:nvSpPr>
          <p:cNvPr id="25" name="Content Placeholder 2">
            <a:extLst>
              <a:ext uri="{FF2B5EF4-FFF2-40B4-BE49-F238E27FC236}">
                <a16:creationId xmlns:a16="http://schemas.microsoft.com/office/drawing/2014/main" id="{D0CD7472-C4D9-43D0-8151-7D05577262B1}"/>
              </a:ext>
            </a:extLst>
          </p:cNvPr>
          <p:cNvSpPr txBox="1">
            <a:spLocks/>
          </p:cNvSpPr>
          <p:nvPr/>
        </p:nvSpPr>
        <p:spPr>
          <a:xfrm>
            <a:off x="8734413" y="1966228"/>
            <a:ext cx="716280" cy="1013459"/>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4000" dirty="0">
                <a:solidFill>
                  <a:schemeClr val="tx1"/>
                </a:solidFill>
                <a:latin typeface="+mn-lt"/>
                <a:sym typeface="Wingdings" pitchFamily="2" charset="2"/>
              </a:rPr>
              <a:t></a:t>
            </a:r>
            <a:endParaRPr lang="en-US" altLang="en-US" sz="4000" dirty="0">
              <a:solidFill>
                <a:schemeClr val="tx1"/>
              </a:solidFill>
              <a:latin typeface="+mn-lt"/>
            </a:endParaRPr>
          </a:p>
        </p:txBody>
      </p:sp>
      <p:sp>
        <p:nvSpPr>
          <p:cNvPr id="23569" name="Content Placeholder 2">
            <a:extLst>
              <a:ext uri="{FF2B5EF4-FFF2-40B4-BE49-F238E27FC236}">
                <a16:creationId xmlns:a16="http://schemas.microsoft.com/office/drawing/2014/main" id="{322F2BA8-0952-45EE-B1C5-A4BAC42D46D2}"/>
              </a:ext>
            </a:extLst>
          </p:cNvPr>
          <p:cNvSpPr txBox="1">
            <a:spLocks/>
          </p:cNvSpPr>
          <p:nvPr/>
        </p:nvSpPr>
        <p:spPr bwMode="auto">
          <a:xfrm>
            <a:off x="9507221" y="1957067"/>
            <a:ext cx="4836100" cy="195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View the </a:t>
            </a:r>
            <a:r>
              <a:rPr lang="en-US" altLang="en-US" sz="4000" i="1" dirty="0">
                <a:latin typeface="+mn-lt"/>
              </a:rPr>
              <a:t>Beneficiary  Options</a:t>
            </a:r>
            <a:r>
              <a:rPr lang="en-US" altLang="en-US" sz="4000" dirty="0">
                <a:latin typeface="+mn-lt"/>
              </a:rPr>
              <a:t> video on CalSTRS.com.</a:t>
            </a:r>
            <a:endParaRPr lang="en-US" altLang="en-US" sz="4000" i="1" dirty="0">
              <a:latin typeface="+mn-lt"/>
            </a:endParaRPr>
          </a:p>
        </p:txBody>
      </p:sp>
      <p:sp>
        <p:nvSpPr>
          <p:cNvPr id="27" name="TextBox 26">
            <a:extLst>
              <a:ext uri="{FF2B5EF4-FFF2-40B4-BE49-F238E27FC236}">
                <a16:creationId xmlns:a16="http://schemas.microsoft.com/office/drawing/2014/main" id="{9D826B97-022E-4884-9A68-7C62BF3B25B6}"/>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1E3460-101A-47CD-80C7-78B4F55702B1}"/>
              </a:ext>
            </a:extLst>
          </p:cNvPr>
          <p:cNvSpPr txBox="1">
            <a:spLocks/>
          </p:cNvSpPr>
          <p:nvPr/>
        </p:nvSpPr>
        <p:spPr>
          <a:xfrm>
            <a:off x="548639" y="142243"/>
            <a:ext cx="9872981" cy="1148078"/>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Jake’s Modified Benefit</a:t>
            </a:r>
          </a:p>
        </p:txBody>
      </p:sp>
      <p:sp>
        <p:nvSpPr>
          <p:cNvPr id="12" name="Freeform 11">
            <a:extLst>
              <a:ext uri="{FF2B5EF4-FFF2-40B4-BE49-F238E27FC236}">
                <a16:creationId xmlns:a16="http://schemas.microsoft.com/office/drawing/2014/main" id="{4176659D-1EEE-4BAD-863A-39E620A46A71}"/>
              </a:ext>
            </a:extLst>
          </p:cNvPr>
          <p:cNvSpPr/>
          <p:nvPr/>
        </p:nvSpPr>
        <p:spPr>
          <a:xfrm>
            <a:off x="1706880" y="1922781"/>
            <a:ext cx="4389120" cy="164592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61958" tIns="282126" rIns="461958" bIns="282126" spcCol="1270" anchor="ctr"/>
          <a:lstStyle/>
          <a:p>
            <a:pPr algn="ctr" defTabSz="4196080">
              <a:lnSpc>
                <a:spcPct val="90000"/>
              </a:lnSpc>
              <a:spcAft>
                <a:spcPct val="35000"/>
              </a:spcAft>
              <a:defRPr/>
            </a:pPr>
            <a:r>
              <a:rPr lang="en-US" sz="4480" b="1" dirty="0"/>
              <a:t>Member-Only Benefit</a:t>
            </a:r>
          </a:p>
        </p:txBody>
      </p:sp>
      <p:sp>
        <p:nvSpPr>
          <p:cNvPr id="13" name="Freeform 12">
            <a:extLst>
              <a:ext uri="{FF2B5EF4-FFF2-40B4-BE49-F238E27FC236}">
                <a16:creationId xmlns:a16="http://schemas.microsoft.com/office/drawing/2014/main" id="{8A3AA506-AF7D-479D-B6E2-F54B9657348C}"/>
              </a:ext>
            </a:extLst>
          </p:cNvPr>
          <p:cNvSpPr/>
          <p:nvPr/>
        </p:nvSpPr>
        <p:spPr>
          <a:xfrm>
            <a:off x="1706880" y="4295141"/>
            <a:ext cx="4389120" cy="164592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61958" tIns="282126" rIns="461958" bIns="282126" spcCol="1270" anchor="ctr"/>
          <a:lstStyle/>
          <a:p>
            <a:pPr algn="ctr" defTabSz="4196080">
              <a:lnSpc>
                <a:spcPct val="90000"/>
              </a:lnSpc>
              <a:spcAft>
                <a:spcPct val="35000"/>
              </a:spcAft>
              <a:defRPr/>
            </a:pPr>
            <a:r>
              <a:rPr lang="en-US" sz="4480" b="1" dirty="0"/>
              <a:t>Option Factor</a:t>
            </a:r>
          </a:p>
        </p:txBody>
      </p:sp>
      <p:grpSp>
        <p:nvGrpSpPr>
          <p:cNvPr id="14" name="Group 26">
            <a:extLst>
              <a:ext uri="{FF2B5EF4-FFF2-40B4-BE49-F238E27FC236}">
                <a16:creationId xmlns:a16="http://schemas.microsoft.com/office/drawing/2014/main" id="{5CD499C0-11A1-4156-A9DE-CE68E6BB3482}"/>
              </a:ext>
            </a:extLst>
          </p:cNvPr>
          <p:cNvGrpSpPr>
            <a:grpSpLocks/>
          </p:cNvGrpSpPr>
          <p:nvPr/>
        </p:nvGrpSpPr>
        <p:grpSpPr bwMode="auto">
          <a:xfrm>
            <a:off x="975360" y="6414653"/>
            <a:ext cx="5852160" cy="1645920"/>
            <a:chOff x="0" y="1862"/>
            <a:chExt cx="1833829" cy="1229469"/>
          </a:xfrm>
          <a:solidFill>
            <a:schemeClr val="bg1">
              <a:lumMod val="50000"/>
            </a:schemeClr>
          </a:solidFill>
        </p:grpSpPr>
        <p:sp>
          <p:nvSpPr>
            <p:cNvPr id="15" name="Rounded Rectangle 14">
              <a:extLst>
                <a:ext uri="{FF2B5EF4-FFF2-40B4-BE49-F238E27FC236}">
                  <a16:creationId xmlns:a16="http://schemas.microsoft.com/office/drawing/2014/main" id="{84671404-9CA3-4E50-9FCF-8CCC57386F1B}"/>
                </a:ext>
              </a:extLst>
            </p:cNvPr>
            <p:cNvSpPr/>
            <p:nvPr/>
          </p:nvSpPr>
          <p:spPr>
            <a:xfrm>
              <a:off x="0" y="1862"/>
              <a:ext cx="1833829" cy="1229469"/>
            </a:xfrm>
            <a:prstGeom prst="roundRect">
              <a:avLst/>
            </a:prstGeom>
            <a:grpFill/>
            <a:ln>
              <a:solidFill>
                <a:schemeClr val="bg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B58FA25A-F8FB-426B-A6BE-AE606D955A94}"/>
                </a:ext>
              </a:extLst>
            </p:cNvPr>
            <p:cNvSpPr/>
            <p:nvPr/>
          </p:nvSpPr>
          <p:spPr>
            <a:xfrm>
              <a:off x="59854" y="61628"/>
              <a:ext cx="1714121" cy="1109937"/>
            </a:xfrm>
            <a:prstGeom prst="rect">
              <a:avLst/>
            </a:prstGeom>
            <a:grpFill/>
            <a:ln>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4480" b="1" dirty="0">
                  <a:cs typeface="Arial" panose="020B0604020202020204" pitchFamily="34" charset="0"/>
                </a:rPr>
                <a:t>Modified Benefit</a:t>
              </a:r>
            </a:p>
          </p:txBody>
        </p:sp>
      </p:grpSp>
      <p:cxnSp>
        <p:nvCxnSpPr>
          <p:cNvPr id="17" name="Straight Connector 16">
            <a:extLst>
              <a:ext uri="{FF2B5EF4-FFF2-40B4-BE49-F238E27FC236}">
                <a16:creationId xmlns:a16="http://schemas.microsoft.com/office/drawing/2014/main" id="{1E68B0DC-BB4C-4194-B21A-DAB42633E0CC}"/>
              </a:ext>
            </a:extLst>
          </p:cNvPr>
          <p:cNvCxnSpPr/>
          <p:nvPr/>
        </p:nvCxnSpPr>
        <p:spPr>
          <a:xfrm>
            <a:off x="609600" y="6167120"/>
            <a:ext cx="6583680"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sp>
        <p:nvSpPr>
          <p:cNvPr id="18" name="Multiply 17">
            <a:extLst>
              <a:ext uri="{FF2B5EF4-FFF2-40B4-BE49-F238E27FC236}">
                <a16:creationId xmlns:a16="http://schemas.microsoft.com/office/drawing/2014/main" id="{A69F8FE5-A85C-4F4E-BE9A-07A56E88B860}"/>
              </a:ext>
            </a:extLst>
          </p:cNvPr>
          <p:cNvSpPr/>
          <p:nvPr/>
        </p:nvSpPr>
        <p:spPr>
          <a:xfrm>
            <a:off x="3352800" y="3515360"/>
            <a:ext cx="1097280" cy="822960"/>
          </a:xfrm>
          <a:prstGeom prst="mathMultiply">
            <a:avLst/>
          </a:prstGeom>
          <a:solidFill>
            <a:srgbClr val="4D4D4D"/>
          </a:solidFill>
          <a:ln>
            <a:solidFill>
              <a:srgbClr val="4D4D4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p>
        </p:txBody>
      </p:sp>
      <p:cxnSp>
        <p:nvCxnSpPr>
          <p:cNvPr id="24" name="Straight Connector 23">
            <a:extLst>
              <a:ext uri="{FF2B5EF4-FFF2-40B4-BE49-F238E27FC236}">
                <a16:creationId xmlns:a16="http://schemas.microsoft.com/office/drawing/2014/main" id="{4944AA08-D985-4C0E-9E90-40A3FED3002F}"/>
              </a:ext>
            </a:extLst>
          </p:cNvPr>
          <p:cNvCxnSpPr/>
          <p:nvPr/>
        </p:nvCxnSpPr>
        <p:spPr>
          <a:xfrm>
            <a:off x="609600" y="6162040"/>
            <a:ext cx="6583680" cy="0"/>
          </a:xfrm>
          <a:prstGeom prst="line">
            <a:avLst/>
          </a:prstGeom>
          <a:ln w="38100">
            <a:solidFill>
              <a:srgbClr val="436B9F"/>
            </a:solidFill>
          </a:ln>
        </p:spPr>
        <p:style>
          <a:lnRef idx="2">
            <a:schemeClr val="accent1"/>
          </a:lnRef>
          <a:fillRef idx="0">
            <a:schemeClr val="accent1"/>
          </a:fillRef>
          <a:effectRef idx="1">
            <a:schemeClr val="accent1"/>
          </a:effectRef>
          <a:fontRef idx="minor">
            <a:schemeClr val="tx1"/>
          </a:fontRef>
        </p:style>
      </p:cxnSp>
      <p:sp>
        <p:nvSpPr>
          <p:cNvPr id="25" name="Multiply 24">
            <a:extLst>
              <a:ext uri="{FF2B5EF4-FFF2-40B4-BE49-F238E27FC236}">
                <a16:creationId xmlns:a16="http://schemas.microsoft.com/office/drawing/2014/main" id="{7BD49504-ACDB-4841-AC34-20923ACD8329}"/>
              </a:ext>
            </a:extLst>
          </p:cNvPr>
          <p:cNvSpPr/>
          <p:nvPr/>
        </p:nvSpPr>
        <p:spPr>
          <a:xfrm>
            <a:off x="3352800" y="3515360"/>
            <a:ext cx="1097280" cy="822960"/>
          </a:xfrm>
          <a:prstGeom prst="mathMultiply">
            <a:avLst/>
          </a:prstGeom>
          <a:solidFill>
            <a:srgbClr val="436B9F"/>
          </a:solidFill>
          <a:ln>
            <a:solidFill>
              <a:srgbClr val="436B9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p>
        </p:txBody>
      </p:sp>
      <p:sp>
        <p:nvSpPr>
          <p:cNvPr id="19" name="TextBox 18">
            <a:extLst>
              <a:ext uri="{FF2B5EF4-FFF2-40B4-BE49-F238E27FC236}">
                <a16:creationId xmlns:a16="http://schemas.microsoft.com/office/drawing/2014/main" id="{6910102E-F096-4A2A-B396-E01FE2469664}"/>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5</a:t>
            </a:r>
          </a:p>
        </p:txBody>
      </p:sp>
      <p:sp>
        <p:nvSpPr>
          <p:cNvPr id="20" name="Content Placeholder 2">
            <a:extLst>
              <a:ext uri="{FF2B5EF4-FFF2-40B4-BE49-F238E27FC236}">
                <a16:creationId xmlns:a16="http://schemas.microsoft.com/office/drawing/2014/main" id="{3AB90548-5D33-4991-874B-6839A6AD609F}"/>
              </a:ext>
            </a:extLst>
          </p:cNvPr>
          <p:cNvSpPr txBox="1">
            <a:spLocks/>
          </p:cNvSpPr>
          <p:nvPr/>
        </p:nvSpPr>
        <p:spPr>
          <a:xfrm>
            <a:off x="8734413" y="1966228"/>
            <a:ext cx="716280" cy="1013459"/>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4000" dirty="0">
                <a:solidFill>
                  <a:schemeClr val="tx1"/>
                </a:solidFill>
                <a:latin typeface="+mn-lt"/>
                <a:sym typeface="Wingdings" pitchFamily="2" charset="2"/>
              </a:rPr>
              <a:t></a:t>
            </a:r>
            <a:endParaRPr lang="en-US" altLang="en-US" sz="4000" dirty="0">
              <a:solidFill>
                <a:schemeClr val="tx1"/>
              </a:solidFill>
              <a:latin typeface="+mn-lt"/>
            </a:endParaRPr>
          </a:p>
        </p:txBody>
      </p:sp>
      <p:sp>
        <p:nvSpPr>
          <p:cNvPr id="21" name="Content Placeholder 2">
            <a:extLst>
              <a:ext uri="{FF2B5EF4-FFF2-40B4-BE49-F238E27FC236}">
                <a16:creationId xmlns:a16="http://schemas.microsoft.com/office/drawing/2014/main" id="{10AE5921-05E8-40CA-B127-959241C2F686}"/>
              </a:ext>
            </a:extLst>
          </p:cNvPr>
          <p:cNvSpPr txBox="1">
            <a:spLocks/>
          </p:cNvSpPr>
          <p:nvPr/>
        </p:nvSpPr>
        <p:spPr bwMode="auto">
          <a:xfrm>
            <a:off x="9507221" y="1957067"/>
            <a:ext cx="4836100" cy="195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View the </a:t>
            </a:r>
            <a:r>
              <a:rPr lang="en-US" altLang="en-US" sz="4000" i="1" dirty="0">
                <a:latin typeface="+mn-lt"/>
              </a:rPr>
              <a:t>Beneficiary  Options</a:t>
            </a:r>
            <a:r>
              <a:rPr lang="en-US" altLang="en-US" sz="4000" dirty="0">
                <a:latin typeface="+mn-lt"/>
              </a:rPr>
              <a:t> video on CalSTRS.com.</a:t>
            </a:r>
            <a:endParaRPr lang="en-US" altLang="en-US" sz="4000" i="1"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1E3460-101A-47CD-80C7-78B4F55702B1}"/>
              </a:ext>
            </a:extLst>
          </p:cNvPr>
          <p:cNvSpPr txBox="1">
            <a:spLocks/>
          </p:cNvSpPr>
          <p:nvPr/>
        </p:nvSpPr>
        <p:spPr>
          <a:xfrm>
            <a:off x="548639" y="142243"/>
            <a:ext cx="9872981" cy="1148078"/>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Jake’s Modified Benefit</a:t>
            </a:r>
          </a:p>
        </p:txBody>
      </p:sp>
      <p:graphicFrame>
        <p:nvGraphicFramePr>
          <p:cNvPr id="7" name="Table 6">
            <a:extLst>
              <a:ext uri="{FF2B5EF4-FFF2-40B4-BE49-F238E27FC236}">
                <a16:creationId xmlns:a16="http://schemas.microsoft.com/office/drawing/2014/main" id="{AD0C85F2-761A-4DE7-A68C-1908834C9D77}"/>
              </a:ext>
            </a:extLst>
          </p:cNvPr>
          <p:cNvGraphicFramePr>
            <a:graphicFrameLocks noGrp="1"/>
          </p:cNvGraphicFramePr>
          <p:nvPr>
            <p:extLst>
              <p:ext uri="{D42A27DB-BD31-4B8C-83A1-F6EECF244321}">
                <p14:modId xmlns:p14="http://schemas.microsoft.com/office/powerpoint/2010/main" val="3278574396"/>
              </p:ext>
            </p:extLst>
          </p:nvPr>
        </p:nvGraphicFramePr>
        <p:xfrm>
          <a:off x="635000" y="2852421"/>
          <a:ext cx="7680960" cy="3218208"/>
        </p:xfrm>
        <a:graphic>
          <a:graphicData uri="http://schemas.openxmlformats.org/drawingml/2006/table">
            <a:tbl>
              <a:tblPr firstRow="1" bandRow="1">
                <a:tableStyleId>{073A0DAA-6AF3-43AB-8588-CEC1D06C72B9}</a:tableStyleId>
              </a:tblPr>
              <a:tblGrid>
                <a:gridCol w="134112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841168">
                <a:tc>
                  <a:txBody>
                    <a:bodyPr/>
                    <a:lstStyle/>
                    <a:p>
                      <a:pPr algn="ctr"/>
                      <a:r>
                        <a:rPr lang="en-US" sz="2400" dirty="0"/>
                        <a:t>MBR</a:t>
                      </a:r>
                    </a:p>
                    <a:p>
                      <a:pPr algn="ctr"/>
                      <a:r>
                        <a:rPr lang="en-US" sz="2400" dirty="0"/>
                        <a:t>Age</a:t>
                      </a:r>
                    </a:p>
                  </a:txBody>
                  <a:tcPr marL="146304" marR="146304" marT="54824" marB="54824" anchor="ctr">
                    <a:solidFill>
                      <a:srgbClr val="436B9F"/>
                    </a:solidFill>
                  </a:tcPr>
                </a:tc>
                <a:tc>
                  <a:txBody>
                    <a:bodyPr/>
                    <a:lstStyle/>
                    <a:p>
                      <a:pPr algn="ctr"/>
                      <a:r>
                        <a:rPr lang="en-US" sz="2400" dirty="0"/>
                        <a:t>BEN</a:t>
                      </a:r>
                    </a:p>
                    <a:p>
                      <a:pPr algn="ctr"/>
                      <a:r>
                        <a:rPr lang="en-US" sz="2400" dirty="0"/>
                        <a:t> Age</a:t>
                      </a:r>
                    </a:p>
                  </a:txBody>
                  <a:tcPr marL="146304" marR="146304" marT="54824" marB="54824" anchor="ctr">
                    <a:solidFill>
                      <a:srgbClr val="436B9F"/>
                    </a:solidFill>
                  </a:tcPr>
                </a:tc>
                <a:tc>
                  <a:txBody>
                    <a:bodyPr/>
                    <a:lstStyle/>
                    <a:p>
                      <a:pPr algn="ctr"/>
                      <a:r>
                        <a:rPr lang="en-US" sz="2400" dirty="0"/>
                        <a:t>100%</a:t>
                      </a:r>
                    </a:p>
                  </a:txBody>
                  <a:tcPr marL="146304" marR="146304" marT="54824" marB="54824" anchor="ctr">
                    <a:solidFill>
                      <a:srgbClr val="436B9F"/>
                    </a:solidFill>
                  </a:tcPr>
                </a:tc>
                <a:tc>
                  <a:txBody>
                    <a:bodyPr/>
                    <a:lstStyle/>
                    <a:p>
                      <a:pPr algn="ctr"/>
                      <a:r>
                        <a:rPr lang="en-US" sz="2400" dirty="0"/>
                        <a:t>75%</a:t>
                      </a:r>
                    </a:p>
                  </a:txBody>
                  <a:tcPr marL="146304" marR="146304" marT="54824" marB="54824" anchor="ctr">
                    <a:solidFill>
                      <a:srgbClr val="436B9F"/>
                    </a:solidFill>
                  </a:tcPr>
                </a:tc>
                <a:tc>
                  <a:txBody>
                    <a:bodyPr/>
                    <a:lstStyle/>
                    <a:p>
                      <a:pPr algn="ctr"/>
                      <a:r>
                        <a:rPr lang="en-US" sz="2400" dirty="0"/>
                        <a:t>50%</a:t>
                      </a:r>
                    </a:p>
                  </a:txBody>
                  <a:tcPr marL="146304" marR="146304" marT="54824" marB="54824" anchor="ctr">
                    <a:solidFill>
                      <a:srgbClr val="436B9F"/>
                    </a:solidFill>
                  </a:tcPr>
                </a:tc>
                <a:extLst>
                  <a:ext uri="{0D108BD9-81ED-4DB2-BD59-A6C34878D82A}">
                    <a16:rowId xmlns:a16="http://schemas.microsoft.com/office/drawing/2014/main" val="10000"/>
                  </a:ext>
                </a:extLst>
              </a:tr>
              <a:tr h="475408">
                <a:tc>
                  <a:txBody>
                    <a:bodyPr/>
                    <a:lstStyle/>
                    <a:p>
                      <a:r>
                        <a:rPr lang="en-US" sz="2400" dirty="0"/>
                        <a:t>63</a:t>
                      </a:r>
                    </a:p>
                  </a:txBody>
                  <a:tcPr marL="146304" marR="146304" marT="54824" marB="54824"/>
                </a:tc>
                <a:tc>
                  <a:txBody>
                    <a:bodyPr/>
                    <a:lstStyle/>
                    <a:p>
                      <a:r>
                        <a:rPr lang="en-US" sz="2400" dirty="0"/>
                        <a:t>50</a:t>
                      </a:r>
                    </a:p>
                  </a:txBody>
                  <a:tcPr marL="146304" marR="146304" marT="54824" marB="54824"/>
                </a:tc>
                <a:tc>
                  <a:txBody>
                    <a:bodyPr/>
                    <a:lstStyle/>
                    <a:p>
                      <a:r>
                        <a:rPr lang="en-US" sz="2400" dirty="0"/>
                        <a:t>0.8054</a:t>
                      </a:r>
                    </a:p>
                  </a:txBody>
                  <a:tcPr marL="146304" marR="146304" marT="54824" marB="54824"/>
                </a:tc>
                <a:tc>
                  <a:txBody>
                    <a:bodyPr/>
                    <a:lstStyle/>
                    <a:p>
                      <a:r>
                        <a:rPr lang="en-US" sz="2400" dirty="0"/>
                        <a:t>0.8572</a:t>
                      </a:r>
                    </a:p>
                  </a:txBody>
                  <a:tcPr marL="146304" marR="146304" marT="54824" marB="54824"/>
                </a:tc>
                <a:tc>
                  <a:txBody>
                    <a:bodyPr/>
                    <a:lstStyle/>
                    <a:p>
                      <a:r>
                        <a:rPr lang="en-US" sz="2400" dirty="0"/>
                        <a:t>0.9036</a:t>
                      </a:r>
                    </a:p>
                  </a:txBody>
                  <a:tcPr marL="146304" marR="146304" marT="54824" marB="54824"/>
                </a:tc>
                <a:extLst>
                  <a:ext uri="{0D108BD9-81ED-4DB2-BD59-A6C34878D82A}">
                    <a16:rowId xmlns:a16="http://schemas.microsoft.com/office/drawing/2014/main" val="10001"/>
                  </a:ext>
                </a:extLst>
              </a:tr>
              <a:tr h="475408">
                <a:tc>
                  <a:txBody>
                    <a:bodyPr/>
                    <a:lstStyle/>
                    <a:p>
                      <a:r>
                        <a:rPr lang="en-US" sz="2400" dirty="0"/>
                        <a:t>63</a:t>
                      </a:r>
                    </a:p>
                  </a:txBody>
                  <a:tcPr marL="146304" marR="146304" marT="54824" marB="54824"/>
                </a:tc>
                <a:tc>
                  <a:txBody>
                    <a:bodyPr/>
                    <a:lstStyle/>
                    <a:p>
                      <a:r>
                        <a:rPr lang="en-US" sz="2400" dirty="0"/>
                        <a:t>55</a:t>
                      </a:r>
                    </a:p>
                  </a:txBody>
                  <a:tcPr marL="146304" marR="146304" marT="54824" marB="54824"/>
                </a:tc>
                <a:tc>
                  <a:txBody>
                    <a:bodyPr/>
                    <a:lstStyle/>
                    <a:p>
                      <a:r>
                        <a:rPr lang="en-US" sz="2400" dirty="0"/>
                        <a:t>0.8301</a:t>
                      </a:r>
                    </a:p>
                  </a:txBody>
                  <a:tcPr marL="146304" marR="146304" marT="54824" marB="54824"/>
                </a:tc>
                <a:tc>
                  <a:txBody>
                    <a:bodyPr/>
                    <a:lstStyle/>
                    <a:p>
                      <a:r>
                        <a:rPr lang="en-US" sz="2400" dirty="0"/>
                        <a:t>0.8776</a:t>
                      </a:r>
                    </a:p>
                  </a:txBody>
                  <a:tcPr marL="146304" marR="146304" marT="54824" marB="54824"/>
                </a:tc>
                <a:tc>
                  <a:txBody>
                    <a:bodyPr/>
                    <a:lstStyle/>
                    <a:p>
                      <a:r>
                        <a:rPr lang="en-US" sz="2400" dirty="0"/>
                        <a:t>0.9184</a:t>
                      </a:r>
                    </a:p>
                  </a:txBody>
                  <a:tcPr marL="146304" marR="146304" marT="54824" marB="54824"/>
                </a:tc>
                <a:extLst>
                  <a:ext uri="{0D108BD9-81ED-4DB2-BD59-A6C34878D82A}">
                    <a16:rowId xmlns:a16="http://schemas.microsoft.com/office/drawing/2014/main" val="10002"/>
                  </a:ext>
                </a:extLst>
              </a:tr>
              <a:tr h="475408">
                <a:tc>
                  <a:txBody>
                    <a:bodyPr/>
                    <a:lstStyle/>
                    <a:p>
                      <a:r>
                        <a:rPr lang="en-US" sz="2400" dirty="0"/>
                        <a:t>63</a:t>
                      </a:r>
                    </a:p>
                  </a:txBody>
                  <a:tcPr marL="146304" marR="146304" marT="54824" marB="54824"/>
                </a:tc>
                <a:tc>
                  <a:txBody>
                    <a:bodyPr/>
                    <a:lstStyle/>
                    <a:p>
                      <a:r>
                        <a:rPr lang="en-US" sz="2400" dirty="0"/>
                        <a:t>60</a:t>
                      </a:r>
                    </a:p>
                  </a:txBody>
                  <a:tcPr marL="146304" marR="146304" marT="54824" marB="54824"/>
                </a:tc>
                <a:tc>
                  <a:txBody>
                    <a:bodyPr/>
                    <a:lstStyle/>
                    <a:p>
                      <a:r>
                        <a:rPr lang="en-US" sz="2400" dirty="0"/>
                        <a:t>0.8572</a:t>
                      </a:r>
                    </a:p>
                  </a:txBody>
                  <a:tcPr marL="146304" marR="146304" marT="54824" marB="54824"/>
                </a:tc>
                <a:tc>
                  <a:txBody>
                    <a:bodyPr/>
                    <a:lstStyle/>
                    <a:p>
                      <a:r>
                        <a:rPr lang="en-US" sz="2400" dirty="0"/>
                        <a:t>0.8997</a:t>
                      </a:r>
                    </a:p>
                  </a:txBody>
                  <a:tcPr marL="146304" marR="146304" marT="54824" marB="54824"/>
                </a:tc>
                <a:tc>
                  <a:txBody>
                    <a:bodyPr/>
                    <a:lstStyle/>
                    <a:p>
                      <a:r>
                        <a:rPr lang="en-US" sz="2400" dirty="0"/>
                        <a:t>0.9340</a:t>
                      </a:r>
                    </a:p>
                  </a:txBody>
                  <a:tcPr marL="146304" marR="146304" marT="54824" marB="54824"/>
                </a:tc>
                <a:extLst>
                  <a:ext uri="{0D108BD9-81ED-4DB2-BD59-A6C34878D82A}">
                    <a16:rowId xmlns:a16="http://schemas.microsoft.com/office/drawing/2014/main" val="10003"/>
                  </a:ext>
                </a:extLst>
              </a:tr>
              <a:tr h="475408">
                <a:tc>
                  <a:txBody>
                    <a:bodyPr/>
                    <a:lstStyle/>
                    <a:p>
                      <a:r>
                        <a:rPr lang="en-US" sz="2400" dirty="0"/>
                        <a:t>63</a:t>
                      </a:r>
                    </a:p>
                  </a:txBody>
                  <a:tcPr marL="146304" marR="146304" marT="54824" marB="54824"/>
                </a:tc>
                <a:tc>
                  <a:txBody>
                    <a:bodyPr/>
                    <a:lstStyle/>
                    <a:p>
                      <a:r>
                        <a:rPr lang="en-US" sz="2400" dirty="0"/>
                        <a:t>65</a:t>
                      </a:r>
                    </a:p>
                  </a:txBody>
                  <a:tcPr marL="146304" marR="146304" marT="54824" marB="54824"/>
                </a:tc>
                <a:tc>
                  <a:txBody>
                    <a:bodyPr/>
                    <a:lstStyle/>
                    <a:p>
                      <a:r>
                        <a:rPr lang="en-US" sz="2400" dirty="0"/>
                        <a:t>0.8844</a:t>
                      </a:r>
                    </a:p>
                  </a:txBody>
                  <a:tcPr marL="146304" marR="146304" marT="54824" marB="54824"/>
                </a:tc>
                <a:tc>
                  <a:txBody>
                    <a:bodyPr/>
                    <a:lstStyle/>
                    <a:p>
                      <a:r>
                        <a:rPr lang="en-US" sz="2400" dirty="0"/>
                        <a:t>0.9214</a:t>
                      </a:r>
                    </a:p>
                  </a:txBody>
                  <a:tcPr marL="146304" marR="146304" marT="54824" marB="54824"/>
                </a:tc>
                <a:tc>
                  <a:txBody>
                    <a:bodyPr/>
                    <a:lstStyle/>
                    <a:p>
                      <a:r>
                        <a:rPr lang="en-US" sz="2400" dirty="0"/>
                        <a:t>0.9490</a:t>
                      </a:r>
                    </a:p>
                  </a:txBody>
                  <a:tcPr marL="146304" marR="146304" marT="54824" marB="54824"/>
                </a:tc>
                <a:extLst>
                  <a:ext uri="{0D108BD9-81ED-4DB2-BD59-A6C34878D82A}">
                    <a16:rowId xmlns:a16="http://schemas.microsoft.com/office/drawing/2014/main" val="10004"/>
                  </a:ext>
                </a:extLst>
              </a:tr>
              <a:tr h="475408">
                <a:tc>
                  <a:txBody>
                    <a:bodyPr/>
                    <a:lstStyle/>
                    <a:p>
                      <a:r>
                        <a:rPr lang="en-US" sz="2400" dirty="0"/>
                        <a:t>63</a:t>
                      </a:r>
                    </a:p>
                  </a:txBody>
                  <a:tcPr marL="146304" marR="146304" marT="54824" marB="54824"/>
                </a:tc>
                <a:tc>
                  <a:txBody>
                    <a:bodyPr/>
                    <a:lstStyle/>
                    <a:p>
                      <a:r>
                        <a:rPr lang="en-US" sz="2400" dirty="0"/>
                        <a:t>70</a:t>
                      </a:r>
                    </a:p>
                  </a:txBody>
                  <a:tcPr marL="146304" marR="146304" marT="54824" marB="54824"/>
                </a:tc>
                <a:tc>
                  <a:txBody>
                    <a:bodyPr/>
                    <a:lstStyle/>
                    <a:p>
                      <a:r>
                        <a:rPr lang="en-US" sz="2400" dirty="0"/>
                        <a:t>0.9094</a:t>
                      </a:r>
                    </a:p>
                  </a:txBody>
                  <a:tcPr marL="146304" marR="146304" marT="54824" marB="54824"/>
                </a:tc>
                <a:tc>
                  <a:txBody>
                    <a:bodyPr/>
                    <a:lstStyle/>
                    <a:p>
                      <a:r>
                        <a:rPr lang="en-US" sz="2400" dirty="0"/>
                        <a:t>0.9410</a:t>
                      </a:r>
                    </a:p>
                  </a:txBody>
                  <a:tcPr marL="146304" marR="146304" marT="54824" marB="54824"/>
                </a:tc>
                <a:tc>
                  <a:txBody>
                    <a:bodyPr/>
                    <a:lstStyle/>
                    <a:p>
                      <a:r>
                        <a:rPr lang="en-US" sz="2400" dirty="0"/>
                        <a:t>0.9621</a:t>
                      </a:r>
                    </a:p>
                  </a:txBody>
                  <a:tcPr marL="146304" marR="146304" marT="54824" marB="54824"/>
                </a:tc>
                <a:extLst>
                  <a:ext uri="{0D108BD9-81ED-4DB2-BD59-A6C34878D82A}">
                    <a16:rowId xmlns:a16="http://schemas.microsoft.com/office/drawing/2014/main" val="10005"/>
                  </a:ext>
                </a:extLst>
              </a:tr>
            </a:tbl>
          </a:graphicData>
        </a:graphic>
      </p:graphicFrame>
      <p:sp>
        <p:nvSpPr>
          <p:cNvPr id="2" name="Rounded Rectangle 1">
            <a:extLst>
              <a:ext uri="{FF2B5EF4-FFF2-40B4-BE49-F238E27FC236}">
                <a16:creationId xmlns:a16="http://schemas.microsoft.com/office/drawing/2014/main" id="{8DB106F2-9F13-4E79-B900-DCD597DFF5F8}"/>
              </a:ext>
            </a:extLst>
          </p:cNvPr>
          <p:cNvSpPr/>
          <p:nvPr/>
        </p:nvSpPr>
        <p:spPr>
          <a:xfrm>
            <a:off x="4876800" y="4597400"/>
            <a:ext cx="1706880" cy="520701"/>
          </a:xfrm>
          <a:prstGeom prst="roundRect">
            <a:avLst/>
          </a:prstGeom>
          <a:noFill/>
          <a:ln w="57150">
            <a:solidFill>
              <a:srgbClr val="436B9F"/>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880"/>
          </a:p>
        </p:txBody>
      </p:sp>
      <p:sp>
        <p:nvSpPr>
          <p:cNvPr id="8" name="TextBox 7">
            <a:extLst>
              <a:ext uri="{FF2B5EF4-FFF2-40B4-BE49-F238E27FC236}">
                <a16:creationId xmlns:a16="http://schemas.microsoft.com/office/drawing/2014/main" id="{0BD08579-4CF1-430F-9BD5-28B24BD25122}"/>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5</a:t>
            </a:r>
          </a:p>
        </p:txBody>
      </p:sp>
      <p:sp>
        <p:nvSpPr>
          <p:cNvPr id="9" name="Content Placeholder 2">
            <a:extLst>
              <a:ext uri="{FF2B5EF4-FFF2-40B4-BE49-F238E27FC236}">
                <a16:creationId xmlns:a16="http://schemas.microsoft.com/office/drawing/2014/main" id="{D26F5B50-2599-432C-8EC7-ED388792B20B}"/>
              </a:ext>
            </a:extLst>
          </p:cNvPr>
          <p:cNvSpPr txBox="1">
            <a:spLocks/>
          </p:cNvSpPr>
          <p:nvPr/>
        </p:nvSpPr>
        <p:spPr>
          <a:xfrm>
            <a:off x="8734413" y="1966228"/>
            <a:ext cx="716280" cy="1013459"/>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4000" dirty="0">
                <a:solidFill>
                  <a:schemeClr val="tx1"/>
                </a:solidFill>
                <a:latin typeface="+mn-lt"/>
                <a:sym typeface="Wingdings" pitchFamily="2" charset="2"/>
              </a:rPr>
              <a:t></a:t>
            </a:r>
            <a:endParaRPr lang="en-US" altLang="en-US" sz="4000" dirty="0">
              <a:solidFill>
                <a:schemeClr val="tx1"/>
              </a:solidFill>
              <a:latin typeface="+mn-lt"/>
            </a:endParaRPr>
          </a:p>
        </p:txBody>
      </p:sp>
      <p:sp>
        <p:nvSpPr>
          <p:cNvPr id="10" name="Content Placeholder 2">
            <a:extLst>
              <a:ext uri="{FF2B5EF4-FFF2-40B4-BE49-F238E27FC236}">
                <a16:creationId xmlns:a16="http://schemas.microsoft.com/office/drawing/2014/main" id="{70EC0493-D7A8-4F16-9472-A45DDE60CCA7}"/>
              </a:ext>
            </a:extLst>
          </p:cNvPr>
          <p:cNvSpPr txBox="1">
            <a:spLocks/>
          </p:cNvSpPr>
          <p:nvPr/>
        </p:nvSpPr>
        <p:spPr bwMode="auto">
          <a:xfrm>
            <a:off x="9507221" y="1957067"/>
            <a:ext cx="4836100" cy="195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View the </a:t>
            </a:r>
            <a:r>
              <a:rPr lang="en-US" altLang="en-US" sz="4000" i="1" dirty="0">
                <a:latin typeface="+mn-lt"/>
              </a:rPr>
              <a:t>Beneficiary  Options</a:t>
            </a:r>
            <a:r>
              <a:rPr lang="en-US" altLang="en-US" sz="4000" dirty="0">
                <a:latin typeface="+mn-lt"/>
              </a:rPr>
              <a:t> video on CalSTRS.com.</a:t>
            </a:r>
            <a:endParaRPr lang="en-US" altLang="en-US" sz="4000" i="1" dirty="0">
              <a:latin typeface="+mn-lt"/>
            </a:endParaRPr>
          </a:p>
        </p:txBody>
      </p:sp>
    </p:spTree>
    <p:extLst>
      <p:ext uri="{BB962C8B-B14F-4D97-AF65-F5344CB8AC3E}">
        <p14:creationId xmlns:p14="http://schemas.microsoft.com/office/powerpoint/2010/main" val="16390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1E3460-101A-47CD-80C7-78B4F55702B1}"/>
              </a:ext>
            </a:extLst>
          </p:cNvPr>
          <p:cNvSpPr txBox="1">
            <a:spLocks/>
          </p:cNvSpPr>
          <p:nvPr/>
        </p:nvSpPr>
        <p:spPr>
          <a:xfrm>
            <a:off x="548639" y="142243"/>
            <a:ext cx="9872981" cy="1148078"/>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Jake’s Modified Benefit</a:t>
            </a:r>
          </a:p>
        </p:txBody>
      </p:sp>
      <p:sp>
        <p:nvSpPr>
          <p:cNvPr id="19" name="Freeform 18">
            <a:extLst>
              <a:ext uri="{FF2B5EF4-FFF2-40B4-BE49-F238E27FC236}">
                <a16:creationId xmlns:a16="http://schemas.microsoft.com/office/drawing/2014/main" id="{BCCEC97F-B7BD-4F0C-B12B-3CFBB339156F}"/>
              </a:ext>
            </a:extLst>
          </p:cNvPr>
          <p:cNvSpPr/>
          <p:nvPr/>
        </p:nvSpPr>
        <p:spPr>
          <a:xfrm>
            <a:off x="1885951" y="1869555"/>
            <a:ext cx="4389120" cy="164592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61958" tIns="282126" rIns="461958" bIns="282126" spcCol="1270" anchor="ctr"/>
          <a:lstStyle/>
          <a:p>
            <a:pPr algn="ctr" defTabSz="4196080">
              <a:lnSpc>
                <a:spcPct val="90000"/>
              </a:lnSpc>
              <a:spcAft>
                <a:spcPct val="35000"/>
              </a:spcAft>
              <a:defRPr/>
            </a:pPr>
            <a:r>
              <a:rPr lang="en-US" sz="5120" b="1" dirty="0"/>
              <a:t>$3,375</a:t>
            </a:r>
          </a:p>
        </p:txBody>
      </p:sp>
      <p:sp>
        <p:nvSpPr>
          <p:cNvPr id="20" name="Freeform 19">
            <a:extLst>
              <a:ext uri="{FF2B5EF4-FFF2-40B4-BE49-F238E27FC236}">
                <a16:creationId xmlns:a16="http://schemas.microsoft.com/office/drawing/2014/main" id="{A696E9B9-6731-4BC1-B5CD-2C1C7BEBB706}"/>
              </a:ext>
            </a:extLst>
          </p:cNvPr>
          <p:cNvSpPr/>
          <p:nvPr/>
        </p:nvSpPr>
        <p:spPr>
          <a:xfrm>
            <a:off x="1885951" y="4241915"/>
            <a:ext cx="4389120" cy="164592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61958" tIns="282126" rIns="461958" bIns="282126" spcCol="1270" anchor="ctr"/>
          <a:lstStyle/>
          <a:p>
            <a:pPr algn="ctr" defTabSz="4196080">
              <a:lnSpc>
                <a:spcPct val="90000"/>
              </a:lnSpc>
              <a:spcAft>
                <a:spcPct val="35000"/>
              </a:spcAft>
              <a:defRPr/>
            </a:pPr>
            <a:r>
              <a:rPr lang="en-US" sz="5120" b="1" dirty="0"/>
              <a:t>.8997</a:t>
            </a:r>
          </a:p>
        </p:txBody>
      </p:sp>
      <p:grpSp>
        <p:nvGrpSpPr>
          <p:cNvPr id="21" name="Group 26">
            <a:extLst>
              <a:ext uri="{FF2B5EF4-FFF2-40B4-BE49-F238E27FC236}">
                <a16:creationId xmlns:a16="http://schemas.microsoft.com/office/drawing/2014/main" id="{7145CEE4-0732-4A6E-9F09-0B6102336525}"/>
              </a:ext>
            </a:extLst>
          </p:cNvPr>
          <p:cNvGrpSpPr>
            <a:grpSpLocks/>
          </p:cNvGrpSpPr>
          <p:nvPr/>
        </p:nvGrpSpPr>
        <p:grpSpPr bwMode="auto">
          <a:xfrm>
            <a:off x="1154431" y="6361427"/>
            <a:ext cx="5852160" cy="1645920"/>
            <a:chOff x="0" y="1862"/>
            <a:chExt cx="1833829" cy="1229469"/>
          </a:xfrm>
          <a:solidFill>
            <a:srgbClr val="436B9F"/>
          </a:solidFill>
        </p:grpSpPr>
        <p:sp>
          <p:nvSpPr>
            <p:cNvPr id="22" name="Rounded Rectangle 21">
              <a:extLst>
                <a:ext uri="{FF2B5EF4-FFF2-40B4-BE49-F238E27FC236}">
                  <a16:creationId xmlns:a16="http://schemas.microsoft.com/office/drawing/2014/main" id="{FD6535CB-EBB5-4A73-847B-13AFFCB60709}"/>
                </a:ext>
              </a:extLst>
            </p:cNvPr>
            <p:cNvSpPr/>
            <p:nvPr/>
          </p:nvSpPr>
          <p:spPr>
            <a:xfrm>
              <a:off x="0" y="1862"/>
              <a:ext cx="1833829" cy="1229469"/>
            </a:xfrm>
            <a:prstGeom prst="roundRect">
              <a:avLst/>
            </a:prstGeom>
            <a:grp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a:extLst>
                <a:ext uri="{FF2B5EF4-FFF2-40B4-BE49-F238E27FC236}">
                  <a16:creationId xmlns:a16="http://schemas.microsoft.com/office/drawing/2014/main" id="{0696B7E4-114C-4237-A014-C44683B1263A}"/>
                </a:ext>
              </a:extLst>
            </p:cNvPr>
            <p:cNvSpPr/>
            <p:nvPr/>
          </p:nvSpPr>
          <p:spPr>
            <a:xfrm>
              <a:off x="59854" y="61628"/>
              <a:ext cx="1714121" cy="1109937"/>
            </a:xfrm>
            <a:prstGeom prst="rect">
              <a:avLst/>
            </a:prstGeom>
            <a:grpFill/>
            <a:ln>
              <a:solidFill>
                <a:srgbClr val="436B9F"/>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5120" b="1" dirty="0">
                  <a:cs typeface="Arial" panose="020B0604020202020204" pitchFamily="34" charset="0"/>
                </a:rPr>
                <a:t>$3,036</a:t>
              </a:r>
            </a:p>
          </p:txBody>
        </p:sp>
      </p:grpSp>
      <p:cxnSp>
        <p:nvCxnSpPr>
          <p:cNvPr id="24" name="Straight Connector 23">
            <a:extLst>
              <a:ext uri="{FF2B5EF4-FFF2-40B4-BE49-F238E27FC236}">
                <a16:creationId xmlns:a16="http://schemas.microsoft.com/office/drawing/2014/main" id="{4944AA08-D985-4C0E-9E90-40A3FED3002F}"/>
              </a:ext>
            </a:extLst>
          </p:cNvPr>
          <p:cNvCxnSpPr/>
          <p:nvPr/>
        </p:nvCxnSpPr>
        <p:spPr>
          <a:xfrm>
            <a:off x="788671" y="6108814"/>
            <a:ext cx="6583680"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sp>
        <p:nvSpPr>
          <p:cNvPr id="25" name="Multiply 24">
            <a:extLst>
              <a:ext uri="{FF2B5EF4-FFF2-40B4-BE49-F238E27FC236}">
                <a16:creationId xmlns:a16="http://schemas.microsoft.com/office/drawing/2014/main" id="{7BD49504-ACDB-4841-AC34-20923ACD8329}"/>
              </a:ext>
            </a:extLst>
          </p:cNvPr>
          <p:cNvSpPr/>
          <p:nvPr/>
        </p:nvSpPr>
        <p:spPr>
          <a:xfrm>
            <a:off x="3531871" y="3462134"/>
            <a:ext cx="1097280" cy="822960"/>
          </a:xfrm>
          <a:prstGeom prst="mathMultiply">
            <a:avLst/>
          </a:prstGeom>
          <a:solidFill>
            <a:srgbClr val="4D4D4D"/>
          </a:solidFill>
          <a:ln>
            <a:solidFill>
              <a:srgbClr val="4D4D4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p>
        </p:txBody>
      </p:sp>
      <p:sp>
        <p:nvSpPr>
          <p:cNvPr id="13" name="TextBox 12">
            <a:extLst>
              <a:ext uri="{FF2B5EF4-FFF2-40B4-BE49-F238E27FC236}">
                <a16:creationId xmlns:a16="http://schemas.microsoft.com/office/drawing/2014/main" id="{C68EE2D8-CBCC-4509-9166-A102015914CF}"/>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5</a:t>
            </a:r>
          </a:p>
        </p:txBody>
      </p:sp>
      <p:sp>
        <p:nvSpPr>
          <p:cNvPr id="14" name="Content Placeholder 2">
            <a:extLst>
              <a:ext uri="{FF2B5EF4-FFF2-40B4-BE49-F238E27FC236}">
                <a16:creationId xmlns:a16="http://schemas.microsoft.com/office/drawing/2014/main" id="{3521B8BE-EACE-4004-951B-3C1871CE97B5}"/>
              </a:ext>
            </a:extLst>
          </p:cNvPr>
          <p:cNvSpPr txBox="1">
            <a:spLocks/>
          </p:cNvSpPr>
          <p:nvPr/>
        </p:nvSpPr>
        <p:spPr>
          <a:xfrm>
            <a:off x="8734413" y="1966228"/>
            <a:ext cx="716280" cy="1013459"/>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4000" dirty="0">
                <a:solidFill>
                  <a:schemeClr val="tx1"/>
                </a:solidFill>
                <a:latin typeface="+mn-lt"/>
                <a:sym typeface="Wingdings" pitchFamily="2" charset="2"/>
              </a:rPr>
              <a:t></a:t>
            </a:r>
            <a:endParaRPr lang="en-US" altLang="en-US" sz="4000" dirty="0">
              <a:solidFill>
                <a:schemeClr val="tx1"/>
              </a:solidFill>
              <a:latin typeface="+mn-lt"/>
            </a:endParaRPr>
          </a:p>
        </p:txBody>
      </p:sp>
      <p:sp>
        <p:nvSpPr>
          <p:cNvPr id="15" name="Content Placeholder 2">
            <a:extLst>
              <a:ext uri="{FF2B5EF4-FFF2-40B4-BE49-F238E27FC236}">
                <a16:creationId xmlns:a16="http://schemas.microsoft.com/office/drawing/2014/main" id="{C14C8504-262E-486A-BB79-4E53E9AB599D}"/>
              </a:ext>
            </a:extLst>
          </p:cNvPr>
          <p:cNvSpPr txBox="1">
            <a:spLocks/>
          </p:cNvSpPr>
          <p:nvPr/>
        </p:nvSpPr>
        <p:spPr bwMode="auto">
          <a:xfrm>
            <a:off x="9507221" y="1957067"/>
            <a:ext cx="4836100" cy="195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View the </a:t>
            </a:r>
            <a:r>
              <a:rPr lang="en-US" altLang="en-US" sz="4000" i="1" dirty="0">
                <a:latin typeface="+mn-lt"/>
              </a:rPr>
              <a:t>Beneficiary  Options</a:t>
            </a:r>
            <a:r>
              <a:rPr lang="en-US" altLang="en-US" sz="4000" dirty="0">
                <a:latin typeface="+mn-lt"/>
              </a:rPr>
              <a:t> video on CalSTRS.com.</a:t>
            </a:r>
            <a:endParaRPr lang="en-US" altLang="en-US" sz="4000" i="1" dirty="0">
              <a:latin typeface="+mn-lt"/>
            </a:endParaRPr>
          </a:p>
        </p:txBody>
      </p:sp>
      <p:sp>
        <p:nvSpPr>
          <p:cNvPr id="16" name="Content Placeholder 2">
            <a:extLst>
              <a:ext uri="{FF2B5EF4-FFF2-40B4-BE49-F238E27FC236}">
                <a16:creationId xmlns:a16="http://schemas.microsoft.com/office/drawing/2014/main" id="{3B7A0A29-8C01-4E4F-8052-A08588ED6F6F}"/>
              </a:ext>
            </a:extLst>
          </p:cNvPr>
          <p:cNvSpPr txBox="1">
            <a:spLocks/>
          </p:cNvSpPr>
          <p:nvPr/>
        </p:nvSpPr>
        <p:spPr>
          <a:xfrm>
            <a:off x="8777085" y="4532644"/>
            <a:ext cx="716280" cy="1013459"/>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4000" dirty="0">
                <a:solidFill>
                  <a:schemeClr val="tx1"/>
                </a:solidFill>
                <a:latin typeface="+mn-lt"/>
                <a:sym typeface="Wingdings" pitchFamily="2" charset="2"/>
              </a:rPr>
              <a:t></a:t>
            </a:r>
            <a:endParaRPr lang="en-US" altLang="en-US" sz="4000" dirty="0">
              <a:solidFill>
                <a:schemeClr val="tx1"/>
              </a:solidFill>
              <a:latin typeface="+mn-lt"/>
            </a:endParaRPr>
          </a:p>
        </p:txBody>
      </p:sp>
      <p:sp>
        <p:nvSpPr>
          <p:cNvPr id="17" name="Content Placeholder 2">
            <a:extLst>
              <a:ext uri="{FF2B5EF4-FFF2-40B4-BE49-F238E27FC236}">
                <a16:creationId xmlns:a16="http://schemas.microsoft.com/office/drawing/2014/main" id="{D4D48152-DBAA-4FE8-A6F6-11B6379F6FA8}"/>
              </a:ext>
            </a:extLst>
          </p:cNvPr>
          <p:cNvSpPr txBox="1">
            <a:spLocks/>
          </p:cNvSpPr>
          <p:nvPr/>
        </p:nvSpPr>
        <p:spPr bwMode="auto">
          <a:xfrm>
            <a:off x="9549893" y="4523482"/>
            <a:ext cx="4836100" cy="340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i="1" dirty="0">
                <a:latin typeface="+mn-lt"/>
              </a:rPr>
              <a:t>Use the Retirement Benefits Calculator on CalSTRS.com to estimate your modified benefit.</a:t>
            </a:r>
          </a:p>
        </p:txBody>
      </p:sp>
    </p:spTree>
    <p:extLst>
      <p:ext uri="{BB962C8B-B14F-4D97-AF65-F5344CB8AC3E}">
        <p14:creationId xmlns:p14="http://schemas.microsoft.com/office/powerpoint/2010/main" val="261311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6">
            <a:extLst>
              <a:ext uri="{FF2B5EF4-FFF2-40B4-BE49-F238E27FC236}">
                <a16:creationId xmlns:a16="http://schemas.microsoft.com/office/drawing/2014/main" id="{F2FE885B-66B7-4D1D-9544-7A20BB447621}"/>
              </a:ext>
            </a:extLst>
          </p:cNvPr>
          <p:cNvSpPr txBox="1">
            <a:spLocks noChangeArrowheads="1"/>
          </p:cNvSpPr>
          <p:nvPr/>
        </p:nvSpPr>
        <p:spPr bwMode="auto">
          <a:xfrm>
            <a:off x="9169926" y="2123587"/>
            <a:ext cx="731520" cy="707886"/>
          </a:xfrm>
          <a:prstGeom prst="rect">
            <a:avLst/>
          </a:prstGeom>
          <a:solidFill>
            <a:srgbClr val="436B9F"/>
          </a:solidFill>
          <a:ln w="9525">
            <a:solidFill>
              <a:srgbClr val="006666"/>
            </a:solidFill>
            <a:miter lim="800000"/>
            <a:headEnd/>
            <a:tailEnd/>
          </a:ln>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000">
              <a:latin typeface="+mn-lt"/>
            </a:endParaRPr>
          </a:p>
        </p:txBody>
      </p:sp>
      <p:sp>
        <p:nvSpPr>
          <p:cNvPr id="25604" name="TextBox 8">
            <a:extLst>
              <a:ext uri="{FF2B5EF4-FFF2-40B4-BE49-F238E27FC236}">
                <a16:creationId xmlns:a16="http://schemas.microsoft.com/office/drawing/2014/main" id="{D01A44D9-D961-4639-9CE4-19D5D65150F5}"/>
              </a:ext>
            </a:extLst>
          </p:cNvPr>
          <p:cNvSpPr txBox="1">
            <a:spLocks noChangeArrowheads="1"/>
          </p:cNvSpPr>
          <p:nvPr/>
        </p:nvSpPr>
        <p:spPr bwMode="auto">
          <a:xfrm>
            <a:off x="9169926" y="3808205"/>
            <a:ext cx="731520" cy="707886"/>
          </a:xfrm>
          <a:prstGeom prst="rect">
            <a:avLst/>
          </a:prstGeom>
          <a:solidFill>
            <a:srgbClr val="002060"/>
          </a:solidFill>
          <a:ln w="9525">
            <a:solidFill>
              <a:srgbClr val="336699"/>
            </a:solidFill>
            <a:miter lim="800000"/>
            <a:headEnd/>
            <a:tailEnd/>
          </a:ln>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4000">
              <a:latin typeface="+mn-lt"/>
            </a:endParaRPr>
          </a:p>
        </p:txBody>
      </p:sp>
      <p:sp>
        <p:nvSpPr>
          <p:cNvPr id="25605" name="TextBox 9">
            <a:extLst>
              <a:ext uri="{FF2B5EF4-FFF2-40B4-BE49-F238E27FC236}">
                <a16:creationId xmlns:a16="http://schemas.microsoft.com/office/drawing/2014/main" id="{AA0F1CF1-4D8D-404A-9215-5E5AA206C1A2}"/>
              </a:ext>
            </a:extLst>
          </p:cNvPr>
          <p:cNvSpPr txBox="1">
            <a:spLocks noChangeArrowheads="1"/>
          </p:cNvSpPr>
          <p:nvPr/>
        </p:nvSpPr>
        <p:spPr bwMode="auto">
          <a:xfrm>
            <a:off x="9169926" y="4902785"/>
            <a:ext cx="731520" cy="707886"/>
          </a:xfrm>
          <a:prstGeom prst="rect">
            <a:avLst/>
          </a:prstGeom>
          <a:solidFill>
            <a:schemeClr val="accent3">
              <a:lumMod val="50000"/>
            </a:schemeClr>
          </a:solidFill>
          <a:ln w="9525">
            <a:solidFill>
              <a:srgbClr val="4D4D4D"/>
            </a:solidFill>
            <a:miter lim="800000"/>
            <a:headEnd/>
            <a:tailEnd/>
          </a:ln>
        </p:spPr>
        <p:txBody>
          <a:bodyPr>
            <a:spAutoFit/>
          </a:bodyPr>
          <a:lstStyle>
            <a:lvl1pPr eaLnBrk="0" hangingPunct="0">
              <a:spcBef>
                <a:spcPct val="20000"/>
              </a:spcBef>
              <a:buChar char="•"/>
              <a:defRPr sz="3400">
                <a:solidFill>
                  <a:schemeClr val="tx1"/>
                </a:solidFill>
                <a:latin typeface="Arial" charset="0"/>
                <a:ea typeface="ＭＳ Ｐゴシック" pitchFamily="34" charset="-128"/>
              </a:defRPr>
            </a:lvl1pPr>
            <a:lvl2pPr marL="742950" indent="-285750" eaLnBrk="0" hangingPunct="0">
              <a:spcBef>
                <a:spcPct val="20000"/>
              </a:spcBef>
              <a:buChar char="–"/>
              <a:defRPr sz="21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500">
                <a:solidFill>
                  <a:schemeClr val="tx1"/>
                </a:solidFill>
                <a:latin typeface="Arial" charset="0"/>
                <a:ea typeface="ＭＳ Ｐゴシック" pitchFamily="34" charset="-128"/>
              </a:defRPr>
            </a:lvl4pPr>
            <a:lvl5pPr marL="2057400" indent="-228600" eaLnBrk="0" hangingPunct="0">
              <a:spcBef>
                <a:spcPct val="20000"/>
              </a:spcBef>
              <a:buChar char="»"/>
              <a:defRPr sz="15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500">
                <a:solidFill>
                  <a:schemeClr val="tx1"/>
                </a:solidFill>
                <a:latin typeface="Arial" charset="0"/>
                <a:ea typeface="ＭＳ Ｐゴシック" pitchFamily="34" charset="-128"/>
              </a:defRPr>
            </a:lvl9pPr>
          </a:lstStyle>
          <a:p>
            <a:pPr eaLnBrk="1" hangingPunct="1">
              <a:spcBef>
                <a:spcPct val="0"/>
              </a:spcBef>
              <a:buFontTx/>
              <a:buNone/>
              <a:defRPr/>
            </a:pPr>
            <a:endParaRPr lang="en-US" altLang="en-US" sz="4000">
              <a:latin typeface="+mn-lt"/>
            </a:endParaRPr>
          </a:p>
        </p:txBody>
      </p:sp>
      <p:sp>
        <p:nvSpPr>
          <p:cNvPr id="25606" name="TextBox 7">
            <a:extLst>
              <a:ext uri="{FF2B5EF4-FFF2-40B4-BE49-F238E27FC236}">
                <a16:creationId xmlns:a16="http://schemas.microsoft.com/office/drawing/2014/main" id="{2C674617-E18E-4876-928C-ED4A09EBA996}"/>
              </a:ext>
            </a:extLst>
          </p:cNvPr>
          <p:cNvSpPr txBox="1">
            <a:spLocks noChangeArrowheads="1"/>
          </p:cNvSpPr>
          <p:nvPr/>
        </p:nvSpPr>
        <p:spPr bwMode="auto">
          <a:xfrm>
            <a:off x="10145286" y="1995602"/>
            <a:ext cx="426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dirty="0">
                <a:latin typeface="+mn-lt"/>
              </a:rPr>
              <a:t>Member-Only Benefit</a:t>
            </a:r>
          </a:p>
        </p:txBody>
      </p:sp>
      <p:sp>
        <p:nvSpPr>
          <p:cNvPr id="25607" name="TextBox 11">
            <a:extLst>
              <a:ext uri="{FF2B5EF4-FFF2-40B4-BE49-F238E27FC236}">
                <a16:creationId xmlns:a16="http://schemas.microsoft.com/office/drawing/2014/main" id="{BA243701-3154-45EF-BEBA-83877B51C022}"/>
              </a:ext>
            </a:extLst>
          </p:cNvPr>
          <p:cNvSpPr txBox="1">
            <a:spLocks noChangeArrowheads="1"/>
          </p:cNvSpPr>
          <p:nvPr/>
        </p:nvSpPr>
        <p:spPr bwMode="auto">
          <a:xfrm>
            <a:off x="10157987" y="3707517"/>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dirty="0">
                <a:latin typeface="+mn-lt"/>
              </a:rPr>
              <a:t>Modified Benefit</a:t>
            </a:r>
          </a:p>
        </p:txBody>
      </p:sp>
      <p:sp>
        <p:nvSpPr>
          <p:cNvPr id="25608" name="TextBox 12">
            <a:extLst>
              <a:ext uri="{FF2B5EF4-FFF2-40B4-BE49-F238E27FC236}">
                <a16:creationId xmlns:a16="http://schemas.microsoft.com/office/drawing/2014/main" id="{3F968FDA-E150-44E9-A6C1-EC6717A8F4B5}"/>
              </a:ext>
            </a:extLst>
          </p:cNvPr>
          <p:cNvSpPr txBox="1">
            <a:spLocks noChangeArrowheads="1"/>
          </p:cNvSpPr>
          <p:nvPr/>
        </p:nvSpPr>
        <p:spPr bwMode="auto">
          <a:xfrm>
            <a:off x="10229107" y="4815745"/>
            <a:ext cx="426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dirty="0">
                <a:latin typeface="+mn-lt"/>
              </a:rPr>
              <a:t>Beneficiary Benefit</a:t>
            </a:r>
          </a:p>
        </p:txBody>
      </p:sp>
      <p:graphicFrame>
        <p:nvGraphicFramePr>
          <p:cNvPr id="2" name="Chart 2">
            <a:extLst>
              <a:ext uri="{FF2B5EF4-FFF2-40B4-BE49-F238E27FC236}">
                <a16:creationId xmlns:a16="http://schemas.microsoft.com/office/drawing/2014/main" id="{A89CD5D9-95F8-4406-B026-B0E061A0025A}"/>
              </a:ext>
            </a:extLst>
          </p:cNvPr>
          <p:cNvGraphicFramePr>
            <a:graphicFrameLocks/>
          </p:cNvGraphicFramePr>
          <p:nvPr>
            <p:extLst>
              <p:ext uri="{D42A27DB-BD31-4B8C-83A1-F6EECF244321}">
                <p14:modId xmlns:p14="http://schemas.microsoft.com/office/powerpoint/2010/main" val="2625513829"/>
              </p:ext>
            </p:extLst>
          </p:nvPr>
        </p:nvGraphicFramePr>
        <p:xfrm>
          <a:off x="457201" y="1905000"/>
          <a:ext cx="8318501" cy="551688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1F0A899E-73C5-41FC-AD91-FFA52E938E6B}"/>
              </a:ext>
            </a:extLst>
          </p:cNvPr>
          <p:cNvSpPr txBox="1">
            <a:spLocks/>
          </p:cNvSpPr>
          <p:nvPr/>
        </p:nvSpPr>
        <p:spPr>
          <a:xfrm>
            <a:off x="548639" y="142243"/>
            <a:ext cx="9872981" cy="1148078"/>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Jake’s Modified Benefit</a:t>
            </a:r>
          </a:p>
        </p:txBody>
      </p:sp>
      <p:sp>
        <p:nvSpPr>
          <p:cNvPr id="12" name="TextBox 11">
            <a:extLst>
              <a:ext uri="{FF2B5EF4-FFF2-40B4-BE49-F238E27FC236}">
                <a16:creationId xmlns:a16="http://schemas.microsoft.com/office/drawing/2014/main" id="{AFB3A95E-7AB7-4221-9F59-F9A4F2F89700}"/>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C8C2BE8-CF90-4DC8-9E39-145D338DB13B}"/>
              </a:ext>
            </a:extLst>
          </p:cNvPr>
          <p:cNvSpPr/>
          <p:nvPr/>
        </p:nvSpPr>
        <p:spPr>
          <a:xfrm>
            <a:off x="725170" y="1765557"/>
            <a:ext cx="6144261" cy="6144259"/>
          </a:xfrm>
          <a:prstGeom prst="ellipse">
            <a:avLst/>
          </a:prstGeom>
          <a:solidFill>
            <a:srgbClr val="006666"/>
          </a:solidFill>
          <a:ln>
            <a:solidFill>
              <a:srgbClr val="0066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p>
        </p:txBody>
      </p:sp>
      <p:sp>
        <p:nvSpPr>
          <p:cNvPr id="26627" name="TextBox 4">
            <a:extLst>
              <a:ext uri="{FF2B5EF4-FFF2-40B4-BE49-F238E27FC236}">
                <a16:creationId xmlns:a16="http://schemas.microsoft.com/office/drawing/2014/main" id="{5CA02FE9-ADA0-4440-8E48-59B50815C8EC}"/>
              </a:ext>
            </a:extLst>
          </p:cNvPr>
          <p:cNvSpPr txBox="1">
            <a:spLocks noChangeArrowheads="1"/>
          </p:cNvSpPr>
          <p:nvPr/>
        </p:nvSpPr>
        <p:spPr bwMode="auto">
          <a:xfrm>
            <a:off x="505461" y="4102101"/>
            <a:ext cx="6583680"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80" b="1" dirty="0">
                <a:solidFill>
                  <a:schemeClr val="bg1"/>
                </a:solidFill>
              </a:rPr>
              <a:t>Member-Only </a:t>
            </a:r>
          </a:p>
          <a:p>
            <a:pPr algn="ctr" eaLnBrk="1" hangingPunct="1">
              <a:spcBef>
                <a:spcPct val="0"/>
              </a:spcBef>
              <a:buFontTx/>
              <a:buNone/>
            </a:pPr>
            <a:r>
              <a:rPr lang="en-US" altLang="en-US" sz="4480" b="1" dirty="0">
                <a:solidFill>
                  <a:schemeClr val="bg1"/>
                </a:solidFill>
              </a:rPr>
              <a:t>Benefit </a:t>
            </a:r>
          </a:p>
        </p:txBody>
      </p:sp>
      <p:sp>
        <p:nvSpPr>
          <p:cNvPr id="20" name="Title 1">
            <a:extLst>
              <a:ext uri="{FF2B5EF4-FFF2-40B4-BE49-F238E27FC236}">
                <a16:creationId xmlns:a16="http://schemas.microsoft.com/office/drawing/2014/main" id="{EA624E12-9754-4B88-838D-08BEFFF42823}"/>
              </a:ext>
            </a:extLst>
          </p:cNvPr>
          <p:cNvSpPr txBox="1">
            <a:spLocks/>
          </p:cNvSpPr>
          <p:nvPr/>
        </p:nvSpPr>
        <p:spPr>
          <a:xfrm>
            <a:off x="609601" y="62686"/>
            <a:ext cx="8747760" cy="1291481"/>
          </a:xfrm>
          <a:prstGeom prst="rect">
            <a:avLst/>
          </a:prstGeom>
        </p:spPr>
        <p:txBody>
          <a:bodyPr lIns="92157" tIns="46078" rIns="92157" bIns="46078" anchor="ctr">
            <a:norm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Compound Option</a:t>
            </a:r>
          </a:p>
        </p:txBody>
      </p:sp>
      <p:sp>
        <p:nvSpPr>
          <p:cNvPr id="21" name="Content Placeholder 2">
            <a:extLst>
              <a:ext uri="{FF2B5EF4-FFF2-40B4-BE49-F238E27FC236}">
                <a16:creationId xmlns:a16="http://schemas.microsoft.com/office/drawing/2014/main" id="{0232CEAB-2CAE-4098-9885-87AA3C9324BE}"/>
              </a:ext>
            </a:extLst>
          </p:cNvPr>
          <p:cNvSpPr txBox="1">
            <a:spLocks/>
          </p:cNvSpPr>
          <p:nvPr/>
        </p:nvSpPr>
        <p:spPr>
          <a:xfrm>
            <a:off x="8299884" y="2306338"/>
            <a:ext cx="716280" cy="1016000"/>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4000" dirty="0">
                <a:solidFill>
                  <a:schemeClr val="tx1"/>
                </a:solidFill>
                <a:latin typeface="+mn-lt"/>
                <a:sym typeface="Wingdings" pitchFamily="2" charset="2"/>
              </a:rPr>
              <a:t></a:t>
            </a:r>
            <a:endParaRPr lang="en-US" altLang="en-US" sz="4000" dirty="0">
              <a:solidFill>
                <a:schemeClr val="tx1"/>
              </a:solidFill>
              <a:latin typeface="+mn-lt"/>
            </a:endParaRPr>
          </a:p>
        </p:txBody>
      </p:sp>
      <p:sp>
        <p:nvSpPr>
          <p:cNvPr id="26632" name="Content Placeholder 2">
            <a:extLst>
              <a:ext uri="{FF2B5EF4-FFF2-40B4-BE49-F238E27FC236}">
                <a16:creationId xmlns:a16="http://schemas.microsoft.com/office/drawing/2014/main" id="{274D8F78-6459-4ACC-86E4-CA62CB1A277B}"/>
              </a:ext>
            </a:extLst>
          </p:cNvPr>
          <p:cNvSpPr txBox="1">
            <a:spLocks/>
          </p:cNvSpPr>
          <p:nvPr/>
        </p:nvSpPr>
        <p:spPr bwMode="auto">
          <a:xfrm>
            <a:off x="9120304" y="2294641"/>
            <a:ext cx="4784926" cy="142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Learn more in the </a:t>
            </a:r>
            <a:r>
              <a:rPr lang="en-US" altLang="en-US" sz="4000" i="1" dirty="0">
                <a:latin typeface="+mn-lt"/>
              </a:rPr>
              <a:t>Member Handbook.</a:t>
            </a:r>
          </a:p>
        </p:txBody>
      </p:sp>
      <p:sp>
        <p:nvSpPr>
          <p:cNvPr id="8" name="TextBox 7">
            <a:extLst>
              <a:ext uri="{FF2B5EF4-FFF2-40B4-BE49-F238E27FC236}">
                <a16:creationId xmlns:a16="http://schemas.microsoft.com/office/drawing/2014/main" id="{158ED442-2E23-46A9-83FC-495D5C4F834E}"/>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4">
            <a:extLst>
              <a:ext uri="{FF2B5EF4-FFF2-40B4-BE49-F238E27FC236}">
                <a16:creationId xmlns:a16="http://schemas.microsoft.com/office/drawing/2014/main" id="{5CA02FE9-ADA0-4440-8E48-59B50815C8EC}"/>
              </a:ext>
            </a:extLst>
          </p:cNvPr>
          <p:cNvSpPr txBox="1">
            <a:spLocks noChangeArrowheads="1"/>
          </p:cNvSpPr>
          <p:nvPr/>
        </p:nvSpPr>
        <p:spPr bwMode="auto">
          <a:xfrm>
            <a:off x="505461" y="4102101"/>
            <a:ext cx="6583680"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80" b="1">
                <a:solidFill>
                  <a:schemeClr val="bg1"/>
                </a:solidFill>
              </a:rPr>
              <a:t>Member-Only </a:t>
            </a:r>
          </a:p>
          <a:p>
            <a:pPr algn="ctr" eaLnBrk="1" hangingPunct="1">
              <a:spcBef>
                <a:spcPct val="0"/>
              </a:spcBef>
              <a:buFontTx/>
              <a:buNone/>
            </a:pPr>
            <a:r>
              <a:rPr lang="en-US" altLang="en-US" sz="4480" b="1">
                <a:solidFill>
                  <a:schemeClr val="bg1"/>
                </a:solidFill>
              </a:rPr>
              <a:t>Benefit </a:t>
            </a:r>
          </a:p>
        </p:txBody>
      </p:sp>
      <p:grpSp>
        <p:nvGrpSpPr>
          <p:cNvPr id="19" name="Group 18">
            <a:extLst>
              <a:ext uri="{FF2B5EF4-FFF2-40B4-BE49-F238E27FC236}">
                <a16:creationId xmlns:a16="http://schemas.microsoft.com/office/drawing/2014/main" id="{5F315C6B-8545-46E4-975B-B93ADC8E6CB5}"/>
              </a:ext>
            </a:extLst>
          </p:cNvPr>
          <p:cNvGrpSpPr>
            <a:grpSpLocks/>
          </p:cNvGrpSpPr>
          <p:nvPr/>
        </p:nvGrpSpPr>
        <p:grpSpPr bwMode="auto">
          <a:xfrm>
            <a:off x="723901" y="1765557"/>
            <a:ext cx="6146800" cy="6144259"/>
            <a:chOff x="6164317" y="330488"/>
            <a:chExt cx="4127938" cy="4114800"/>
          </a:xfrm>
        </p:grpSpPr>
        <p:sp>
          <p:nvSpPr>
            <p:cNvPr id="15" name="Pie 14">
              <a:extLst>
                <a:ext uri="{FF2B5EF4-FFF2-40B4-BE49-F238E27FC236}">
                  <a16:creationId xmlns:a16="http://schemas.microsoft.com/office/drawing/2014/main" id="{74675B38-8068-4418-BBC8-2062B8D90442}"/>
                </a:ext>
              </a:extLst>
            </p:cNvPr>
            <p:cNvSpPr/>
            <p:nvPr/>
          </p:nvSpPr>
          <p:spPr>
            <a:xfrm>
              <a:off x="6172846" y="330488"/>
              <a:ext cx="4114292" cy="4114800"/>
            </a:xfrm>
            <a:prstGeom prst="pie">
              <a:avLst>
                <a:gd name="adj1" fmla="val 5386887"/>
                <a:gd name="adj2" fmla="val 16200000"/>
              </a:avLst>
            </a:prstGeom>
            <a:solidFill>
              <a:srgbClr val="336699"/>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solidFill>
                  <a:schemeClr val="tx1"/>
                </a:solidFill>
              </a:endParaRPr>
            </a:p>
          </p:txBody>
        </p:sp>
        <p:sp>
          <p:nvSpPr>
            <p:cNvPr id="16" name="Pie 15">
              <a:extLst>
                <a:ext uri="{FF2B5EF4-FFF2-40B4-BE49-F238E27FC236}">
                  <a16:creationId xmlns:a16="http://schemas.microsoft.com/office/drawing/2014/main" id="{E888FBAE-675A-4CD1-98F1-596C73A16774}"/>
                </a:ext>
              </a:extLst>
            </p:cNvPr>
            <p:cNvSpPr/>
            <p:nvPr/>
          </p:nvSpPr>
          <p:spPr>
            <a:xfrm flipH="1">
              <a:off x="6172846" y="330488"/>
              <a:ext cx="4114292" cy="4114800"/>
            </a:xfrm>
            <a:prstGeom prst="pie">
              <a:avLst>
                <a:gd name="adj1" fmla="val 5361237"/>
                <a:gd name="adj2" fmla="val 16200000"/>
              </a:avLst>
            </a:prstGeom>
            <a:solidFill>
              <a:srgbClr val="003366"/>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solidFill>
                  <a:schemeClr val="tx1"/>
                </a:solidFill>
              </a:endParaRPr>
            </a:p>
          </p:txBody>
        </p:sp>
        <p:sp>
          <p:nvSpPr>
            <p:cNvPr id="26635" name="TextBox 16">
              <a:extLst>
                <a:ext uri="{FF2B5EF4-FFF2-40B4-BE49-F238E27FC236}">
                  <a16:creationId xmlns:a16="http://schemas.microsoft.com/office/drawing/2014/main" id="{30EAA11F-4628-4C89-A159-191B9DB46256}"/>
                </a:ext>
              </a:extLst>
            </p:cNvPr>
            <p:cNvSpPr txBox="1">
              <a:spLocks noChangeArrowheads="1"/>
            </p:cNvSpPr>
            <p:nvPr/>
          </p:nvSpPr>
          <p:spPr bwMode="auto">
            <a:xfrm>
              <a:off x="8257846" y="1972389"/>
              <a:ext cx="2034409" cy="85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840" b="1" dirty="0">
                  <a:solidFill>
                    <a:schemeClr val="bg1"/>
                  </a:solidFill>
                </a:rPr>
                <a:t>Beneficiary </a:t>
              </a:r>
            </a:p>
            <a:p>
              <a:pPr algn="ctr" eaLnBrk="1" hangingPunct="1">
                <a:spcBef>
                  <a:spcPct val="0"/>
                </a:spcBef>
                <a:buFontTx/>
                <a:buNone/>
              </a:pPr>
              <a:r>
                <a:rPr lang="en-US" altLang="en-US" sz="3840" b="1" dirty="0">
                  <a:solidFill>
                    <a:schemeClr val="bg1"/>
                  </a:solidFill>
                </a:rPr>
                <a:t>B</a:t>
              </a:r>
            </a:p>
          </p:txBody>
        </p:sp>
        <p:sp>
          <p:nvSpPr>
            <p:cNvPr id="26636" name="TextBox 17">
              <a:extLst>
                <a:ext uri="{FF2B5EF4-FFF2-40B4-BE49-F238E27FC236}">
                  <a16:creationId xmlns:a16="http://schemas.microsoft.com/office/drawing/2014/main" id="{FB780209-D452-43A9-BE46-084EA1B2D624}"/>
                </a:ext>
              </a:extLst>
            </p:cNvPr>
            <p:cNvSpPr txBox="1">
              <a:spLocks noChangeArrowheads="1"/>
            </p:cNvSpPr>
            <p:nvPr/>
          </p:nvSpPr>
          <p:spPr bwMode="auto">
            <a:xfrm>
              <a:off x="6164317" y="1972388"/>
              <a:ext cx="2093529" cy="85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840" b="1" dirty="0">
                  <a:solidFill>
                    <a:schemeClr val="bg1"/>
                  </a:solidFill>
                </a:rPr>
                <a:t>Beneficiary </a:t>
              </a:r>
            </a:p>
            <a:p>
              <a:pPr algn="ctr" eaLnBrk="1" hangingPunct="1">
                <a:spcBef>
                  <a:spcPct val="0"/>
                </a:spcBef>
                <a:buFontTx/>
                <a:buNone/>
              </a:pPr>
              <a:r>
                <a:rPr lang="en-US" altLang="en-US" sz="3840" b="1" dirty="0">
                  <a:solidFill>
                    <a:schemeClr val="bg1"/>
                  </a:solidFill>
                </a:rPr>
                <a:t>A</a:t>
              </a:r>
            </a:p>
          </p:txBody>
        </p:sp>
      </p:grpSp>
      <p:sp>
        <p:nvSpPr>
          <p:cNvPr id="20" name="Title 1">
            <a:extLst>
              <a:ext uri="{FF2B5EF4-FFF2-40B4-BE49-F238E27FC236}">
                <a16:creationId xmlns:a16="http://schemas.microsoft.com/office/drawing/2014/main" id="{EA624E12-9754-4B88-838D-08BEFFF42823}"/>
              </a:ext>
            </a:extLst>
          </p:cNvPr>
          <p:cNvSpPr txBox="1">
            <a:spLocks/>
          </p:cNvSpPr>
          <p:nvPr/>
        </p:nvSpPr>
        <p:spPr>
          <a:xfrm>
            <a:off x="609601" y="62686"/>
            <a:ext cx="8747760" cy="1291481"/>
          </a:xfrm>
          <a:prstGeom prst="rect">
            <a:avLst/>
          </a:prstGeom>
        </p:spPr>
        <p:txBody>
          <a:bodyPr lIns="92157" tIns="46078" rIns="92157" bIns="46078" anchor="ctr">
            <a:norm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Compound Option</a:t>
            </a:r>
          </a:p>
        </p:txBody>
      </p:sp>
      <p:sp>
        <p:nvSpPr>
          <p:cNvPr id="12" name="TextBox 11">
            <a:extLst>
              <a:ext uri="{FF2B5EF4-FFF2-40B4-BE49-F238E27FC236}">
                <a16:creationId xmlns:a16="http://schemas.microsoft.com/office/drawing/2014/main" id="{96B089F5-4313-4102-B4EC-23B1483581B6}"/>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5</a:t>
            </a:r>
          </a:p>
        </p:txBody>
      </p:sp>
      <p:sp>
        <p:nvSpPr>
          <p:cNvPr id="13" name="Content Placeholder 2">
            <a:extLst>
              <a:ext uri="{FF2B5EF4-FFF2-40B4-BE49-F238E27FC236}">
                <a16:creationId xmlns:a16="http://schemas.microsoft.com/office/drawing/2014/main" id="{6EB0C382-2EAA-4494-9BE1-B20030099DDE}"/>
              </a:ext>
            </a:extLst>
          </p:cNvPr>
          <p:cNvSpPr txBox="1">
            <a:spLocks/>
          </p:cNvSpPr>
          <p:nvPr/>
        </p:nvSpPr>
        <p:spPr>
          <a:xfrm>
            <a:off x="8299884" y="2306338"/>
            <a:ext cx="716280" cy="1016000"/>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4000" dirty="0">
                <a:solidFill>
                  <a:schemeClr val="tx1"/>
                </a:solidFill>
                <a:latin typeface="+mn-lt"/>
                <a:sym typeface="Wingdings" pitchFamily="2" charset="2"/>
              </a:rPr>
              <a:t></a:t>
            </a:r>
            <a:endParaRPr lang="en-US" altLang="en-US" sz="4000" dirty="0">
              <a:solidFill>
                <a:schemeClr val="tx1"/>
              </a:solidFill>
              <a:latin typeface="+mn-lt"/>
            </a:endParaRPr>
          </a:p>
        </p:txBody>
      </p:sp>
      <p:sp>
        <p:nvSpPr>
          <p:cNvPr id="14" name="Content Placeholder 2">
            <a:extLst>
              <a:ext uri="{FF2B5EF4-FFF2-40B4-BE49-F238E27FC236}">
                <a16:creationId xmlns:a16="http://schemas.microsoft.com/office/drawing/2014/main" id="{204E10F6-66A3-456B-8889-9F25F4897088}"/>
              </a:ext>
            </a:extLst>
          </p:cNvPr>
          <p:cNvSpPr txBox="1">
            <a:spLocks/>
          </p:cNvSpPr>
          <p:nvPr/>
        </p:nvSpPr>
        <p:spPr bwMode="auto">
          <a:xfrm>
            <a:off x="9120304" y="2294641"/>
            <a:ext cx="4784926" cy="142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Learn more in the </a:t>
            </a:r>
            <a:r>
              <a:rPr lang="en-US" altLang="en-US" sz="4000" i="1" dirty="0">
                <a:latin typeface="+mn-lt"/>
              </a:rPr>
              <a:t>Member Handbook.</a:t>
            </a:r>
          </a:p>
        </p:txBody>
      </p:sp>
    </p:spTree>
    <p:extLst>
      <p:ext uri="{BB962C8B-B14F-4D97-AF65-F5344CB8AC3E}">
        <p14:creationId xmlns:p14="http://schemas.microsoft.com/office/powerpoint/2010/main" val="3329412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4">
            <a:extLst>
              <a:ext uri="{FF2B5EF4-FFF2-40B4-BE49-F238E27FC236}">
                <a16:creationId xmlns:a16="http://schemas.microsoft.com/office/drawing/2014/main" id="{5CA02FE9-ADA0-4440-8E48-59B50815C8EC}"/>
              </a:ext>
            </a:extLst>
          </p:cNvPr>
          <p:cNvSpPr txBox="1">
            <a:spLocks noChangeArrowheads="1"/>
          </p:cNvSpPr>
          <p:nvPr/>
        </p:nvSpPr>
        <p:spPr bwMode="auto">
          <a:xfrm>
            <a:off x="505461" y="4102101"/>
            <a:ext cx="6583680"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80" b="1">
                <a:solidFill>
                  <a:schemeClr val="bg1"/>
                </a:solidFill>
              </a:rPr>
              <a:t>Member-Only </a:t>
            </a:r>
          </a:p>
          <a:p>
            <a:pPr algn="ctr" eaLnBrk="1" hangingPunct="1">
              <a:spcBef>
                <a:spcPct val="0"/>
              </a:spcBef>
              <a:buFontTx/>
              <a:buNone/>
            </a:pPr>
            <a:r>
              <a:rPr lang="en-US" altLang="en-US" sz="4480" b="1">
                <a:solidFill>
                  <a:schemeClr val="bg1"/>
                </a:solidFill>
              </a:rPr>
              <a:t>Benefit </a:t>
            </a:r>
          </a:p>
        </p:txBody>
      </p:sp>
      <p:grpSp>
        <p:nvGrpSpPr>
          <p:cNvPr id="14" name="Group 13">
            <a:extLst>
              <a:ext uri="{FF2B5EF4-FFF2-40B4-BE49-F238E27FC236}">
                <a16:creationId xmlns:a16="http://schemas.microsoft.com/office/drawing/2014/main" id="{A8722521-9F33-4DFD-8FE5-402914AC6BD5}"/>
              </a:ext>
            </a:extLst>
          </p:cNvPr>
          <p:cNvGrpSpPr>
            <a:grpSpLocks/>
          </p:cNvGrpSpPr>
          <p:nvPr/>
        </p:nvGrpSpPr>
        <p:grpSpPr bwMode="auto">
          <a:xfrm>
            <a:off x="725170" y="1765557"/>
            <a:ext cx="6144261" cy="6144259"/>
            <a:chOff x="5785944" y="1676400"/>
            <a:chExt cx="4120056" cy="4114800"/>
          </a:xfrm>
        </p:grpSpPr>
        <p:sp>
          <p:nvSpPr>
            <p:cNvPr id="7" name="Pie 6">
              <a:extLst>
                <a:ext uri="{FF2B5EF4-FFF2-40B4-BE49-F238E27FC236}">
                  <a16:creationId xmlns:a16="http://schemas.microsoft.com/office/drawing/2014/main" id="{506C0563-9883-44A9-93DE-AF2A7E362DDB}"/>
                </a:ext>
              </a:extLst>
            </p:cNvPr>
            <p:cNvSpPr/>
            <p:nvPr/>
          </p:nvSpPr>
          <p:spPr>
            <a:xfrm>
              <a:off x="5791054" y="1676400"/>
              <a:ext cx="4114946" cy="4114800"/>
            </a:xfrm>
            <a:prstGeom prst="pie">
              <a:avLst>
                <a:gd name="adj1" fmla="val 5354310"/>
                <a:gd name="adj2" fmla="val 16200000"/>
              </a:avLst>
            </a:prstGeom>
            <a:solidFill>
              <a:srgbClr val="006666"/>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solidFill>
                  <a:schemeClr val="tx1"/>
                </a:solidFill>
              </a:endParaRPr>
            </a:p>
          </p:txBody>
        </p:sp>
        <p:sp>
          <p:nvSpPr>
            <p:cNvPr id="26638" name="TextBox 8">
              <a:extLst>
                <a:ext uri="{FF2B5EF4-FFF2-40B4-BE49-F238E27FC236}">
                  <a16:creationId xmlns:a16="http://schemas.microsoft.com/office/drawing/2014/main" id="{383DF0DF-5ECB-40C5-BD13-CFB7813D101B}"/>
                </a:ext>
              </a:extLst>
            </p:cNvPr>
            <p:cNvSpPr txBox="1">
              <a:spLocks noChangeArrowheads="1"/>
            </p:cNvSpPr>
            <p:nvPr/>
          </p:nvSpPr>
          <p:spPr bwMode="auto">
            <a:xfrm>
              <a:off x="5791200" y="3084492"/>
              <a:ext cx="2057400" cy="12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840" b="1" dirty="0">
                  <a:solidFill>
                    <a:schemeClr val="bg1"/>
                  </a:solidFill>
                </a:rPr>
                <a:t>Member-Only </a:t>
              </a:r>
            </a:p>
            <a:p>
              <a:pPr algn="ctr" eaLnBrk="1" hangingPunct="1">
                <a:spcBef>
                  <a:spcPct val="0"/>
                </a:spcBef>
                <a:buFontTx/>
                <a:buNone/>
              </a:pPr>
              <a:r>
                <a:rPr lang="en-US" altLang="en-US" sz="3840" b="1" dirty="0">
                  <a:solidFill>
                    <a:schemeClr val="bg1"/>
                  </a:solidFill>
                </a:rPr>
                <a:t>Benefit </a:t>
              </a:r>
            </a:p>
          </p:txBody>
        </p:sp>
        <p:sp>
          <p:nvSpPr>
            <p:cNvPr id="10" name="Pie 9">
              <a:extLst>
                <a:ext uri="{FF2B5EF4-FFF2-40B4-BE49-F238E27FC236}">
                  <a16:creationId xmlns:a16="http://schemas.microsoft.com/office/drawing/2014/main" id="{BAA38C29-9316-4A64-8D3C-5E3AAF764184}"/>
                </a:ext>
              </a:extLst>
            </p:cNvPr>
            <p:cNvSpPr/>
            <p:nvPr/>
          </p:nvSpPr>
          <p:spPr>
            <a:xfrm>
              <a:off x="5791054" y="1676400"/>
              <a:ext cx="4114946" cy="4114800"/>
            </a:xfrm>
            <a:prstGeom prst="pie">
              <a:avLst>
                <a:gd name="adj1" fmla="val 0"/>
                <a:gd name="adj2" fmla="val 5362582"/>
              </a:avLst>
            </a:prstGeom>
            <a:solidFill>
              <a:srgbClr val="336699"/>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solidFill>
                  <a:schemeClr val="tx1"/>
                </a:solidFill>
              </a:endParaRPr>
            </a:p>
          </p:txBody>
        </p:sp>
        <p:sp>
          <p:nvSpPr>
            <p:cNvPr id="26640" name="TextBox 10">
              <a:extLst>
                <a:ext uri="{FF2B5EF4-FFF2-40B4-BE49-F238E27FC236}">
                  <a16:creationId xmlns:a16="http://schemas.microsoft.com/office/drawing/2014/main" id="{D6C4F99C-F421-48D3-8C94-F304A2CD581E}"/>
                </a:ext>
              </a:extLst>
            </p:cNvPr>
            <p:cNvSpPr txBox="1">
              <a:spLocks noChangeArrowheads="1"/>
            </p:cNvSpPr>
            <p:nvPr/>
          </p:nvSpPr>
          <p:spPr bwMode="auto">
            <a:xfrm>
              <a:off x="7905751" y="3886200"/>
              <a:ext cx="2000249" cy="85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840" b="1" dirty="0">
                  <a:solidFill>
                    <a:schemeClr val="bg1"/>
                  </a:solidFill>
                </a:rPr>
                <a:t>Beneficiary </a:t>
              </a:r>
            </a:p>
            <a:p>
              <a:pPr algn="ctr" eaLnBrk="1" hangingPunct="1">
                <a:spcBef>
                  <a:spcPct val="0"/>
                </a:spcBef>
                <a:buFontTx/>
                <a:buNone/>
              </a:pPr>
              <a:r>
                <a:rPr lang="en-US" altLang="en-US" sz="3840" b="1" dirty="0">
                  <a:solidFill>
                    <a:schemeClr val="bg1"/>
                  </a:solidFill>
                </a:rPr>
                <a:t>A</a:t>
              </a:r>
            </a:p>
          </p:txBody>
        </p:sp>
        <p:sp>
          <p:nvSpPr>
            <p:cNvPr id="12" name="Pie 11">
              <a:extLst>
                <a:ext uri="{FF2B5EF4-FFF2-40B4-BE49-F238E27FC236}">
                  <a16:creationId xmlns:a16="http://schemas.microsoft.com/office/drawing/2014/main" id="{B751602D-2659-4D8F-960F-DACA3CBDC607}"/>
                </a:ext>
              </a:extLst>
            </p:cNvPr>
            <p:cNvSpPr/>
            <p:nvPr/>
          </p:nvSpPr>
          <p:spPr>
            <a:xfrm rot="16200000">
              <a:off x="5786017" y="1676327"/>
              <a:ext cx="4114800" cy="4114946"/>
            </a:xfrm>
            <a:prstGeom prst="pie">
              <a:avLst>
                <a:gd name="adj1" fmla="val 0"/>
                <a:gd name="adj2" fmla="val 5362582"/>
              </a:avLst>
            </a:prstGeom>
            <a:solidFill>
              <a:srgbClr val="003366"/>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solidFill>
                  <a:schemeClr val="tx1"/>
                </a:solidFill>
              </a:endParaRPr>
            </a:p>
          </p:txBody>
        </p:sp>
        <p:sp>
          <p:nvSpPr>
            <p:cNvPr id="26642" name="TextBox 12">
              <a:extLst>
                <a:ext uri="{FF2B5EF4-FFF2-40B4-BE49-F238E27FC236}">
                  <a16:creationId xmlns:a16="http://schemas.microsoft.com/office/drawing/2014/main" id="{297CE6D8-79CD-4F03-A0BB-D42C40EC39D3}"/>
                </a:ext>
              </a:extLst>
            </p:cNvPr>
            <p:cNvSpPr txBox="1">
              <a:spLocks noChangeArrowheads="1"/>
            </p:cNvSpPr>
            <p:nvPr/>
          </p:nvSpPr>
          <p:spPr bwMode="auto">
            <a:xfrm>
              <a:off x="7848600" y="2853659"/>
              <a:ext cx="2000249" cy="85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840" b="1" dirty="0">
                  <a:solidFill>
                    <a:schemeClr val="bg1"/>
                  </a:solidFill>
                </a:rPr>
                <a:t>Beneficiary </a:t>
              </a:r>
            </a:p>
            <a:p>
              <a:pPr algn="ctr" eaLnBrk="1" hangingPunct="1">
                <a:spcBef>
                  <a:spcPct val="0"/>
                </a:spcBef>
                <a:buFontTx/>
                <a:buNone/>
              </a:pPr>
              <a:r>
                <a:rPr lang="en-US" altLang="en-US" sz="3840" b="1" dirty="0">
                  <a:solidFill>
                    <a:schemeClr val="bg1"/>
                  </a:solidFill>
                </a:rPr>
                <a:t>B</a:t>
              </a:r>
            </a:p>
          </p:txBody>
        </p:sp>
      </p:grpSp>
      <p:sp>
        <p:nvSpPr>
          <p:cNvPr id="20" name="Title 1">
            <a:extLst>
              <a:ext uri="{FF2B5EF4-FFF2-40B4-BE49-F238E27FC236}">
                <a16:creationId xmlns:a16="http://schemas.microsoft.com/office/drawing/2014/main" id="{EA624E12-9754-4B88-838D-08BEFFF42823}"/>
              </a:ext>
            </a:extLst>
          </p:cNvPr>
          <p:cNvSpPr txBox="1">
            <a:spLocks/>
          </p:cNvSpPr>
          <p:nvPr/>
        </p:nvSpPr>
        <p:spPr>
          <a:xfrm>
            <a:off x="609601" y="62686"/>
            <a:ext cx="8747760" cy="1291481"/>
          </a:xfrm>
          <a:prstGeom prst="rect">
            <a:avLst/>
          </a:prstGeom>
        </p:spPr>
        <p:txBody>
          <a:bodyPr lIns="92157" tIns="46078" rIns="92157" bIns="46078" anchor="ctr">
            <a:norm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Compound Option</a:t>
            </a:r>
          </a:p>
        </p:txBody>
      </p:sp>
      <p:sp>
        <p:nvSpPr>
          <p:cNvPr id="15" name="TextBox 14">
            <a:extLst>
              <a:ext uri="{FF2B5EF4-FFF2-40B4-BE49-F238E27FC236}">
                <a16:creationId xmlns:a16="http://schemas.microsoft.com/office/drawing/2014/main" id="{2653DD8D-EA99-4425-808D-5777B7CBF7FB}"/>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5</a:t>
            </a:r>
          </a:p>
        </p:txBody>
      </p:sp>
      <p:sp>
        <p:nvSpPr>
          <p:cNvPr id="16" name="Content Placeholder 2">
            <a:extLst>
              <a:ext uri="{FF2B5EF4-FFF2-40B4-BE49-F238E27FC236}">
                <a16:creationId xmlns:a16="http://schemas.microsoft.com/office/drawing/2014/main" id="{CCAAD195-D7E0-4127-8FA4-C7EDB04A6DFA}"/>
              </a:ext>
            </a:extLst>
          </p:cNvPr>
          <p:cNvSpPr txBox="1">
            <a:spLocks/>
          </p:cNvSpPr>
          <p:nvPr/>
        </p:nvSpPr>
        <p:spPr>
          <a:xfrm>
            <a:off x="8299884" y="2306338"/>
            <a:ext cx="716280" cy="1016000"/>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4000" dirty="0">
                <a:solidFill>
                  <a:schemeClr val="tx1"/>
                </a:solidFill>
                <a:latin typeface="+mn-lt"/>
                <a:sym typeface="Wingdings" pitchFamily="2" charset="2"/>
              </a:rPr>
              <a:t></a:t>
            </a:r>
            <a:endParaRPr lang="en-US" altLang="en-US" sz="4000" dirty="0">
              <a:solidFill>
                <a:schemeClr val="tx1"/>
              </a:solidFill>
              <a:latin typeface="+mn-lt"/>
            </a:endParaRPr>
          </a:p>
        </p:txBody>
      </p:sp>
      <p:sp>
        <p:nvSpPr>
          <p:cNvPr id="17" name="Content Placeholder 2">
            <a:extLst>
              <a:ext uri="{FF2B5EF4-FFF2-40B4-BE49-F238E27FC236}">
                <a16:creationId xmlns:a16="http://schemas.microsoft.com/office/drawing/2014/main" id="{2D763F81-B66B-4DEF-B333-2FB1095D88D3}"/>
              </a:ext>
            </a:extLst>
          </p:cNvPr>
          <p:cNvSpPr txBox="1">
            <a:spLocks/>
          </p:cNvSpPr>
          <p:nvPr/>
        </p:nvSpPr>
        <p:spPr bwMode="auto">
          <a:xfrm>
            <a:off x="9120304" y="2294641"/>
            <a:ext cx="4784926" cy="142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Learn more in the </a:t>
            </a:r>
            <a:r>
              <a:rPr lang="en-US" altLang="en-US" sz="4000" i="1" dirty="0">
                <a:latin typeface="+mn-lt"/>
              </a:rPr>
              <a:t>Member Handbook.</a:t>
            </a:r>
          </a:p>
        </p:txBody>
      </p:sp>
    </p:spTree>
    <p:extLst>
      <p:ext uri="{BB962C8B-B14F-4D97-AF65-F5344CB8AC3E}">
        <p14:creationId xmlns:p14="http://schemas.microsoft.com/office/powerpoint/2010/main" val="3643183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E69E29-AB03-48DF-80D5-B3AD789DC7DB}"/>
              </a:ext>
            </a:extLst>
          </p:cNvPr>
          <p:cNvSpPr txBox="1">
            <a:spLocks/>
          </p:cNvSpPr>
          <p:nvPr/>
        </p:nvSpPr>
        <p:spPr>
          <a:xfrm>
            <a:off x="255104" y="180341"/>
            <a:ext cx="13237377" cy="1037492"/>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Preretirement Election of an Option</a:t>
            </a:r>
          </a:p>
        </p:txBody>
      </p:sp>
      <p:sp>
        <p:nvSpPr>
          <p:cNvPr id="5" name="Rectangle 4">
            <a:extLst>
              <a:ext uri="{FF2B5EF4-FFF2-40B4-BE49-F238E27FC236}">
                <a16:creationId xmlns:a16="http://schemas.microsoft.com/office/drawing/2014/main" id="{47A773F7-2B5A-42CB-92D0-F0FEB4A83B4C}"/>
              </a:ext>
            </a:extLst>
          </p:cNvPr>
          <p:cNvSpPr/>
          <p:nvPr/>
        </p:nvSpPr>
        <p:spPr>
          <a:xfrm>
            <a:off x="616456" y="2302267"/>
            <a:ext cx="8219602" cy="2258059"/>
          </a:xfrm>
          <a:prstGeom prst="rect">
            <a:avLst/>
          </a:prstGeom>
          <a:solidFill>
            <a:schemeClr val="bg1"/>
          </a:solidFill>
          <a:ln w="2857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a:extLst>
              <a:ext uri="{FF2B5EF4-FFF2-40B4-BE49-F238E27FC236}">
                <a16:creationId xmlns:a16="http://schemas.microsoft.com/office/drawing/2014/main" id="{E0544131-FCCB-4670-8744-38757E7D7763}"/>
              </a:ext>
            </a:extLst>
          </p:cNvPr>
          <p:cNvSpPr/>
          <p:nvPr/>
        </p:nvSpPr>
        <p:spPr>
          <a:xfrm>
            <a:off x="847597" y="4024010"/>
            <a:ext cx="3101339" cy="2217419"/>
          </a:xfrm>
          <a:custGeom>
            <a:avLst/>
            <a:gdLst>
              <a:gd name="connsiteX0" fmla="*/ 0 w 1939442"/>
              <a:gd name="connsiteY0" fmla="*/ 0 h 1846485"/>
              <a:gd name="connsiteX1" fmla="*/ 1939442 w 1939442"/>
              <a:gd name="connsiteY1" fmla="*/ 0 h 1846485"/>
              <a:gd name="connsiteX2" fmla="*/ 1939442 w 1939442"/>
              <a:gd name="connsiteY2" fmla="*/ 1846485 h 1846485"/>
              <a:gd name="connsiteX3" fmla="*/ 0 w 1939442"/>
              <a:gd name="connsiteY3" fmla="*/ 1846485 h 1846485"/>
              <a:gd name="connsiteX4" fmla="*/ 0 w 1939442"/>
              <a:gd name="connsiteY4" fmla="*/ 0 h 1846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442" h="1846485">
                <a:moveTo>
                  <a:pt x="0" y="0"/>
                </a:moveTo>
                <a:lnTo>
                  <a:pt x="1939442" y="0"/>
                </a:lnTo>
                <a:lnTo>
                  <a:pt x="1939442" y="1846485"/>
                </a:lnTo>
                <a:lnTo>
                  <a:pt x="0" y="1846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688" tIns="170688" rIns="170688" bIns="170688" spcCol="1270"/>
          <a:lstStyle/>
          <a:p>
            <a:pPr defTabSz="3982720">
              <a:lnSpc>
                <a:spcPct val="90000"/>
              </a:lnSpc>
              <a:spcAft>
                <a:spcPct val="35000"/>
              </a:spcAft>
              <a:defRPr/>
            </a:pPr>
            <a:endParaRPr lang="en-US" sz="8960" dirty="0"/>
          </a:p>
        </p:txBody>
      </p:sp>
      <p:sp>
        <p:nvSpPr>
          <p:cNvPr id="7" name="Freeform 6">
            <a:extLst>
              <a:ext uri="{FF2B5EF4-FFF2-40B4-BE49-F238E27FC236}">
                <a16:creationId xmlns:a16="http://schemas.microsoft.com/office/drawing/2014/main" id="{EA1C3B1E-D3CE-4252-8EBE-19C9557D23C6}"/>
              </a:ext>
            </a:extLst>
          </p:cNvPr>
          <p:cNvSpPr/>
          <p:nvPr/>
        </p:nvSpPr>
        <p:spPr>
          <a:xfrm>
            <a:off x="4020055" y="4024010"/>
            <a:ext cx="3101341" cy="2217419"/>
          </a:xfrm>
          <a:custGeom>
            <a:avLst/>
            <a:gdLst>
              <a:gd name="connsiteX0" fmla="*/ 0 w 1939442"/>
              <a:gd name="connsiteY0" fmla="*/ 0 h 1846485"/>
              <a:gd name="connsiteX1" fmla="*/ 1939442 w 1939442"/>
              <a:gd name="connsiteY1" fmla="*/ 0 h 1846485"/>
              <a:gd name="connsiteX2" fmla="*/ 1939442 w 1939442"/>
              <a:gd name="connsiteY2" fmla="*/ 1846485 h 1846485"/>
              <a:gd name="connsiteX3" fmla="*/ 0 w 1939442"/>
              <a:gd name="connsiteY3" fmla="*/ 1846485 h 1846485"/>
              <a:gd name="connsiteX4" fmla="*/ 0 w 1939442"/>
              <a:gd name="connsiteY4" fmla="*/ 0 h 1846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442" h="1846485">
                <a:moveTo>
                  <a:pt x="0" y="0"/>
                </a:moveTo>
                <a:lnTo>
                  <a:pt x="1939442" y="0"/>
                </a:lnTo>
                <a:lnTo>
                  <a:pt x="1939442" y="1846485"/>
                </a:lnTo>
                <a:lnTo>
                  <a:pt x="0" y="1846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0688" tIns="170688" rIns="170688" bIns="170688" spcCol="1270"/>
          <a:lstStyle/>
          <a:p>
            <a:pPr defTabSz="3982720">
              <a:lnSpc>
                <a:spcPct val="90000"/>
              </a:lnSpc>
              <a:spcAft>
                <a:spcPct val="35000"/>
              </a:spcAft>
              <a:defRPr/>
            </a:pPr>
            <a:endParaRPr lang="en-US" sz="8960" dirty="0"/>
          </a:p>
        </p:txBody>
      </p:sp>
      <p:sp>
        <p:nvSpPr>
          <p:cNvPr id="27655" name="TextBox 10">
            <a:extLst>
              <a:ext uri="{FF2B5EF4-FFF2-40B4-BE49-F238E27FC236}">
                <a16:creationId xmlns:a16="http://schemas.microsoft.com/office/drawing/2014/main" id="{FC2D6003-59C3-4E02-8B07-03ED1B3090E5}"/>
              </a:ext>
            </a:extLst>
          </p:cNvPr>
          <p:cNvSpPr txBox="1">
            <a:spLocks noChangeArrowheads="1"/>
          </p:cNvSpPr>
          <p:nvPr/>
        </p:nvSpPr>
        <p:spPr bwMode="auto">
          <a:xfrm>
            <a:off x="391664" y="1568502"/>
            <a:ext cx="8663436" cy="3190617"/>
          </a:xfrm>
          <a:prstGeom prst="rect">
            <a:avLst/>
          </a:prstGeom>
          <a:noFill/>
          <a:ln>
            <a:noFill/>
          </a:ln>
          <a:extLst/>
        </p:spPr>
        <p:txBody>
          <a:bodyPr wrap="square">
            <a:spAutoFit/>
          </a:bodyPr>
          <a:lstStyle>
            <a:lvl1pPr marL="285750" indent="-285750"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960"/>
              </a:spcBef>
              <a:spcAft>
                <a:spcPts val="960"/>
              </a:spcAft>
              <a:buNone/>
            </a:pPr>
            <a:r>
              <a:rPr lang="en-US" altLang="en-US" sz="4000" b="1" dirty="0">
                <a:solidFill>
                  <a:srgbClr val="436B9F"/>
                </a:solidFill>
                <a:latin typeface="+mn-lt"/>
              </a:rPr>
              <a:t>Advantages</a:t>
            </a:r>
            <a:r>
              <a:rPr lang="en-US" altLang="en-US" sz="4000" b="1" dirty="0">
                <a:latin typeface="+mn-lt"/>
              </a:rPr>
              <a:t> </a:t>
            </a:r>
          </a:p>
          <a:p>
            <a:pPr eaLnBrk="1" hangingPunct="1">
              <a:spcBef>
                <a:spcPts val="960"/>
              </a:spcBef>
              <a:spcAft>
                <a:spcPts val="960"/>
              </a:spcAft>
              <a:buFont typeface="Wingdings" panose="05000000000000000000" pitchFamily="2" charset="2"/>
              <a:buChar char="Ø"/>
            </a:pPr>
            <a:r>
              <a:rPr lang="en-US" altLang="en-US" sz="3200" b="1" dirty="0">
                <a:latin typeface="+mn-lt"/>
              </a:rPr>
              <a:t>Secure coverage for beneficiary if you should die before retirement.</a:t>
            </a:r>
          </a:p>
          <a:p>
            <a:pPr eaLnBrk="1" hangingPunct="1">
              <a:spcBef>
                <a:spcPts val="960"/>
              </a:spcBef>
              <a:spcAft>
                <a:spcPts val="960"/>
              </a:spcAft>
              <a:buFont typeface="Wingdings" panose="05000000000000000000" pitchFamily="2" charset="2"/>
              <a:buChar char="Ø"/>
            </a:pPr>
            <a:r>
              <a:rPr lang="en-US" altLang="en-US" sz="3200" b="1" dirty="0">
                <a:latin typeface="+mn-lt"/>
              </a:rPr>
              <a:t> Option factor tends to be higher the earlier your elect an option.</a:t>
            </a:r>
          </a:p>
        </p:txBody>
      </p:sp>
      <p:sp>
        <p:nvSpPr>
          <p:cNvPr id="13" name="TextBox 12">
            <a:extLst>
              <a:ext uri="{FF2B5EF4-FFF2-40B4-BE49-F238E27FC236}">
                <a16:creationId xmlns:a16="http://schemas.microsoft.com/office/drawing/2014/main" id="{47608DC5-FFF1-4647-9FB4-668BBA8F75E6}"/>
              </a:ext>
            </a:extLst>
          </p:cNvPr>
          <p:cNvSpPr txBox="1">
            <a:spLocks noChangeArrowheads="1"/>
          </p:cNvSpPr>
          <p:nvPr/>
        </p:nvSpPr>
        <p:spPr bwMode="auto">
          <a:xfrm>
            <a:off x="57656" y="4753253"/>
            <a:ext cx="12083544" cy="3190617"/>
          </a:xfrm>
          <a:prstGeom prst="rect">
            <a:avLst/>
          </a:prstGeom>
          <a:noFill/>
          <a:ln w="28575">
            <a:noFill/>
            <a:miter lim="800000"/>
            <a:headEnd/>
            <a:tailEnd/>
          </a:ln>
        </p:spPr>
        <p:txBody>
          <a:bodyPr wrap="square">
            <a:spAutoFit/>
          </a:bodyPr>
          <a:lstStyle>
            <a:lvl1pPr marL="285750" indent="-285750"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563563" indent="-21590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66775" indent="-1730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214438" indent="-1730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562100" indent="-1730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019300" indent="-1730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476500" indent="-1730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933700" indent="-1730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390900" indent="-1730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marL="347663" lvl="1" indent="0" eaLnBrk="1" hangingPunct="1">
              <a:spcBef>
                <a:spcPts val="960"/>
              </a:spcBef>
              <a:spcAft>
                <a:spcPts val="960"/>
              </a:spcAft>
              <a:buNone/>
            </a:pPr>
            <a:r>
              <a:rPr lang="en-US" altLang="en-US" sz="4000" b="1" dirty="0">
                <a:solidFill>
                  <a:srgbClr val="5D354E"/>
                </a:solidFill>
                <a:latin typeface="+mn-lt"/>
              </a:rPr>
              <a:t>Disadvantages </a:t>
            </a:r>
          </a:p>
          <a:p>
            <a:pPr lvl="1" eaLnBrk="1" hangingPunct="1">
              <a:spcBef>
                <a:spcPts val="960"/>
              </a:spcBef>
              <a:spcAft>
                <a:spcPts val="960"/>
              </a:spcAft>
              <a:buFont typeface="Wingdings" panose="05000000000000000000" pitchFamily="2" charset="2"/>
              <a:buChar char="Ø"/>
            </a:pPr>
            <a:r>
              <a:rPr lang="en-US" altLang="en-US" sz="3200" b="1" dirty="0">
                <a:latin typeface="+mn-lt"/>
              </a:rPr>
              <a:t>You’ll be subject to an assessment                                      if you change or cancel your option or                                 if your beneficiary dies before you retire.</a:t>
            </a:r>
          </a:p>
          <a:p>
            <a:pPr lvl="1" eaLnBrk="1" hangingPunct="1">
              <a:spcBef>
                <a:spcPts val="960"/>
              </a:spcBef>
              <a:spcAft>
                <a:spcPts val="960"/>
              </a:spcAft>
              <a:buFont typeface="Wingdings" panose="05000000000000000000" pitchFamily="2" charset="2"/>
              <a:buChar char="Ø"/>
            </a:pPr>
            <a:r>
              <a:rPr lang="en-US" altLang="en-US" sz="3200" b="1" dirty="0">
                <a:latin typeface="+mn-lt"/>
              </a:rPr>
              <a:t> The assessment can reduce your future monthly benefit.</a:t>
            </a:r>
          </a:p>
        </p:txBody>
      </p:sp>
      <p:sp>
        <p:nvSpPr>
          <p:cNvPr id="27659" name="Content Placeholder 2">
            <a:extLst>
              <a:ext uri="{FF2B5EF4-FFF2-40B4-BE49-F238E27FC236}">
                <a16:creationId xmlns:a16="http://schemas.microsoft.com/office/drawing/2014/main" id="{C229ABAC-8777-400B-8299-63A0F4DAB010}"/>
              </a:ext>
            </a:extLst>
          </p:cNvPr>
          <p:cNvSpPr txBox="1">
            <a:spLocks/>
          </p:cNvSpPr>
          <p:nvPr/>
        </p:nvSpPr>
        <p:spPr bwMode="auto">
          <a:xfrm>
            <a:off x="9266811" y="2183072"/>
            <a:ext cx="775775" cy="10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27660" name="Content Placeholder 2">
            <a:extLst>
              <a:ext uri="{FF2B5EF4-FFF2-40B4-BE49-F238E27FC236}">
                <a16:creationId xmlns:a16="http://schemas.microsoft.com/office/drawing/2014/main" id="{6697C619-7E22-406C-AB8B-55D403555724}"/>
              </a:ext>
            </a:extLst>
          </p:cNvPr>
          <p:cNvSpPr txBox="1">
            <a:spLocks/>
          </p:cNvSpPr>
          <p:nvPr/>
        </p:nvSpPr>
        <p:spPr bwMode="auto">
          <a:xfrm>
            <a:off x="10078720" y="2183072"/>
            <a:ext cx="4360294" cy="304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Attend a benefits planning session or obtain an estimate before electing an option.</a:t>
            </a:r>
            <a:endParaRPr lang="en-US" altLang="en-US" sz="4000" i="1" dirty="0">
              <a:latin typeface="+mn-lt"/>
            </a:endParaRPr>
          </a:p>
        </p:txBody>
      </p:sp>
      <p:sp>
        <p:nvSpPr>
          <p:cNvPr id="15" name="TextBox 14">
            <a:extLst>
              <a:ext uri="{FF2B5EF4-FFF2-40B4-BE49-F238E27FC236}">
                <a16:creationId xmlns:a16="http://schemas.microsoft.com/office/drawing/2014/main" id="{2D83047F-20B2-4D7D-A474-BA0E4B0E0EBF}"/>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D094B28-00AB-4F77-8C1D-EB802879E662}"/>
              </a:ext>
            </a:extLst>
          </p:cNvPr>
          <p:cNvSpPr txBox="1">
            <a:spLocks/>
          </p:cNvSpPr>
          <p:nvPr/>
        </p:nvSpPr>
        <p:spPr>
          <a:xfrm>
            <a:off x="1509298" y="2916947"/>
            <a:ext cx="12491182" cy="1960809"/>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436B9F"/>
                </a:solidFill>
                <a:effectLst/>
                <a:uLnTx/>
                <a:uFillTx/>
                <a:latin typeface="+mn-lt"/>
                <a:ea typeface="+mj-ea"/>
                <a:cs typeface="+mj-cs"/>
              </a:rPr>
              <a:t>Section 6:</a:t>
            </a:r>
            <a:br>
              <a:rPr kumimoji="0" lang="en-US" sz="8000" b="1" i="0" u="none" strike="noStrike" kern="1200" cap="none" spc="0" normalizeH="0" baseline="0" noProof="0" dirty="0">
                <a:ln>
                  <a:noFill/>
                </a:ln>
                <a:solidFill>
                  <a:srgbClr val="436B9F"/>
                </a:solidFill>
                <a:effectLst/>
                <a:uLnTx/>
                <a:uFillTx/>
                <a:latin typeface="+mn-lt"/>
                <a:ea typeface="+mj-ea"/>
                <a:cs typeface="+mj-cs"/>
              </a:rPr>
            </a:br>
            <a:r>
              <a:rPr kumimoji="0" lang="en-US" sz="8000" b="1" i="0" u="none" strike="noStrike" kern="1200" cap="none" spc="0" normalizeH="0" baseline="0" noProof="0" dirty="0">
                <a:ln>
                  <a:noFill/>
                </a:ln>
                <a:solidFill>
                  <a:srgbClr val="436B9F"/>
                </a:solidFill>
                <a:effectLst/>
                <a:uLnTx/>
                <a:uFillTx/>
                <a:latin typeface="+mn-lt"/>
                <a:ea typeface="+mj-ea"/>
                <a:cs typeface="+mj-cs"/>
              </a:rPr>
              <a:t>Defined Benefit Supplement Choices</a:t>
            </a:r>
          </a:p>
        </p:txBody>
      </p:sp>
    </p:spTree>
    <p:extLst>
      <p:ext uri="{BB962C8B-B14F-4D97-AF65-F5344CB8AC3E}">
        <p14:creationId xmlns:p14="http://schemas.microsoft.com/office/powerpoint/2010/main" val="189771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CE2477-CA9F-46C2-BB45-2FD05404E4C5}"/>
              </a:ext>
            </a:extLst>
          </p:cNvPr>
          <p:cNvSpPr>
            <a:spLocks noGrp="1"/>
          </p:cNvSpPr>
          <p:nvPr>
            <p:ph type="title"/>
          </p:nvPr>
        </p:nvSpPr>
        <p:spPr>
          <a:xfrm>
            <a:off x="480061" y="304801"/>
            <a:ext cx="7713979" cy="861061"/>
          </a:xfrm>
        </p:spPr>
        <p:txBody>
          <a:bodyPr>
            <a:noAutofit/>
          </a:bodyPr>
          <a:lstStyle/>
          <a:p>
            <a:pPr defTabSz="1111370">
              <a:defRPr/>
            </a:pPr>
            <a:r>
              <a:rPr lang="en-US" sz="6600" b="1" dirty="0">
                <a:solidFill>
                  <a:schemeClr val="bg1"/>
                </a:solidFill>
                <a:latin typeface="+mn-lt"/>
              </a:rPr>
              <a:t>Benefit Structures</a:t>
            </a:r>
          </a:p>
        </p:txBody>
      </p:sp>
      <p:graphicFrame>
        <p:nvGraphicFramePr>
          <p:cNvPr id="5" name="Content Placeholder 3">
            <a:extLst>
              <a:ext uri="{FF2B5EF4-FFF2-40B4-BE49-F238E27FC236}">
                <a16:creationId xmlns:a16="http://schemas.microsoft.com/office/drawing/2014/main" id="{C2F34D0A-CC3F-4B3F-9096-64D9119A8C5D}"/>
              </a:ext>
            </a:extLst>
          </p:cNvPr>
          <p:cNvGraphicFramePr>
            <a:graphicFrameLocks noGrp="1"/>
          </p:cNvGraphicFramePr>
          <p:nvPr>
            <p:ph idx="1"/>
            <p:extLst>
              <p:ext uri="{D42A27DB-BD31-4B8C-83A1-F6EECF244321}">
                <p14:modId xmlns:p14="http://schemas.microsoft.com/office/powerpoint/2010/main" val="2397569412"/>
              </p:ext>
            </p:extLst>
          </p:nvPr>
        </p:nvGraphicFramePr>
        <p:xfrm>
          <a:off x="58834" y="1995579"/>
          <a:ext cx="8473026" cy="4798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Content Placeholder 2">
            <a:extLst>
              <a:ext uri="{FF2B5EF4-FFF2-40B4-BE49-F238E27FC236}">
                <a16:creationId xmlns:a16="http://schemas.microsoft.com/office/drawing/2014/main" id="{35AC0942-DDF7-4F31-9FBE-BCD17782AB14}"/>
              </a:ext>
            </a:extLst>
          </p:cNvPr>
          <p:cNvSpPr txBox="1">
            <a:spLocks/>
          </p:cNvSpPr>
          <p:nvPr/>
        </p:nvSpPr>
        <p:spPr bwMode="auto">
          <a:xfrm>
            <a:off x="8925333" y="3598320"/>
            <a:ext cx="83566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6149" name="Content Placeholder 2">
            <a:extLst>
              <a:ext uri="{FF2B5EF4-FFF2-40B4-BE49-F238E27FC236}">
                <a16:creationId xmlns:a16="http://schemas.microsoft.com/office/drawing/2014/main" id="{1ECA10E9-30E9-4422-8BF8-417197A4FA37}"/>
              </a:ext>
            </a:extLst>
          </p:cNvPr>
          <p:cNvSpPr txBox="1">
            <a:spLocks/>
          </p:cNvSpPr>
          <p:nvPr/>
        </p:nvSpPr>
        <p:spPr bwMode="auto">
          <a:xfrm>
            <a:off x="9931174" y="3598320"/>
            <a:ext cx="4475479" cy="205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Verify your benefit structure on your </a:t>
            </a:r>
            <a:r>
              <a:rPr lang="en-US" altLang="en-US" sz="4000" i="1" dirty="0">
                <a:latin typeface="+mn-lt"/>
              </a:rPr>
              <a:t>Retirement Progress Report.</a:t>
            </a:r>
          </a:p>
        </p:txBody>
      </p:sp>
      <p:sp>
        <p:nvSpPr>
          <p:cNvPr id="6150" name="Content Placeholder 2">
            <a:extLst>
              <a:ext uri="{FF2B5EF4-FFF2-40B4-BE49-F238E27FC236}">
                <a16:creationId xmlns:a16="http://schemas.microsoft.com/office/drawing/2014/main" id="{5284F18B-CDC0-40AE-8470-ADBBE6A36EC4}"/>
              </a:ext>
            </a:extLst>
          </p:cNvPr>
          <p:cNvSpPr txBox="1">
            <a:spLocks/>
          </p:cNvSpPr>
          <p:nvPr/>
        </p:nvSpPr>
        <p:spPr bwMode="auto">
          <a:xfrm>
            <a:off x="8925333" y="1995580"/>
            <a:ext cx="835661" cy="10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b="1" dirty="0">
                <a:latin typeface="+mn-lt"/>
                <a:sym typeface="Wingdings 2" panose="05020102010507070707" pitchFamily="18" charset="2"/>
              </a:rPr>
              <a:t></a:t>
            </a:r>
            <a:endParaRPr lang="en-US" altLang="en-US" sz="4000" b="1" dirty="0">
              <a:latin typeface="+mn-lt"/>
            </a:endParaRPr>
          </a:p>
        </p:txBody>
      </p:sp>
      <p:sp>
        <p:nvSpPr>
          <p:cNvPr id="6151" name="Content Placeholder 2">
            <a:extLst>
              <a:ext uri="{FF2B5EF4-FFF2-40B4-BE49-F238E27FC236}">
                <a16:creationId xmlns:a16="http://schemas.microsoft.com/office/drawing/2014/main" id="{F57AB77A-1B9F-4F0F-B4B9-170680233697}"/>
              </a:ext>
            </a:extLst>
          </p:cNvPr>
          <p:cNvSpPr txBox="1">
            <a:spLocks/>
          </p:cNvSpPr>
          <p:nvPr/>
        </p:nvSpPr>
        <p:spPr bwMode="auto">
          <a:xfrm>
            <a:off x="9931175" y="1995579"/>
            <a:ext cx="4794918" cy="119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rPr>
              <a:t>Fill in your benefit structure on page 1.</a:t>
            </a:r>
            <a:endParaRPr lang="en-US" altLang="en-US" sz="4000" i="1" dirty="0">
              <a:latin typeface="+mn-lt"/>
            </a:endParaRPr>
          </a:p>
        </p:txBody>
      </p:sp>
      <p:sp>
        <p:nvSpPr>
          <p:cNvPr id="9" name="TextBox 8">
            <a:extLst>
              <a:ext uri="{FF2B5EF4-FFF2-40B4-BE49-F238E27FC236}">
                <a16:creationId xmlns:a16="http://schemas.microsoft.com/office/drawing/2014/main" id="{90D629F1-5A68-4B33-A109-A49A2649E7B5}"/>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a:extLst>
              <a:ext uri="{FF2B5EF4-FFF2-40B4-BE49-F238E27FC236}">
                <a16:creationId xmlns:a16="http://schemas.microsoft.com/office/drawing/2014/main" id="{8BD6FADB-965F-408C-BB15-2C5099024DEF}"/>
              </a:ext>
            </a:extLst>
          </p:cNvPr>
          <p:cNvSpPr/>
          <p:nvPr/>
        </p:nvSpPr>
        <p:spPr>
          <a:xfrm rot="5400000">
            <a:off x="1697290" y="2462303"/>
            <a:ext cx="3994739" cy="3685997"/>
          </a:xfrm>
          <a:prstGeom prst="rightArrow">
            <a:avLst/>
          </a:prstGeom>
          <a:solidFill>
            <a:schemeClr val="bg1">
              <a:lumMod val="6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reeform 4">
            <a:extLst>
              <a:ext uri="{FF2B5EF4-FFF2-40B4-BE49-F238E27FC236}">
                <a16:creationId xmlns:a16="http://schemas.microsoft.com/office/drawing/2014/main" id="{1AC785B5-766C-4A1E-BFC7-DA6A8E4F50D2}"/>
              </a:ext>
            </a:extLst>
          </p:cNvPr>
          <p:cNvSpPr/>
          <p:nvPr/>
        </p:nvSpPr>
        <p:spPr>
          <a:xfrm>
            <a:off x="2037081" y="2960045"/>
            <a:ext cx="3449320" cy="120644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600" b="1" dirty="0"/>
              <a:t>8% Employer</a:t>
            </a:r>
          </a:p>
          <a:p>
            <a:pPr algn="ctr" defTabSz="1066800">
              <a:lnSpc>
                <a:spcPct val="90000"/>
              </a:lnSpc>
              <a:spcAft>
                <a:spcPct val="35000"/>
              </a:spcAft>
              <a:defRPr/>
            </a:pPr>
            <a:r>
              <a:rPr lang="en-US" sz="3600" b="1" dirty="0"/>
              <a:t>Contribution</a:t>
            </a:r>
          </a:p>
        </p:txBody>
      </p:sp>
      <p:sp>
        <p:nvSpPr>
          <p:cNvPr id="6" name="Freeform 5">
            <a:extLst>
              <a:ext uri="{FF2B5EF4-FFF2-40B4-BE49-F238E27FC236}">
                <a16:creationId xmlns:a16="http://schemas.microsoft.com/office/drawing/2014/main" id="{F3DCE2FA-BFB3-4010-AC2F-17C19E180C20}"/>
              </a:ext>
            </a:extLst>
          </p:cNvPr>
          <p:cNvSpPr/>
          <p:nvPr/>
        </p:nvSpPr>
        <p:spPr>
          <a:xfrm>
            <a:off x="2047241" y="1698908"/>
            <a:ext cx="3449320" cy="1209394"/>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600" b="1" dirty="0"/>
              <a:t>8% Member</a:t>
            </a:r>
          </a:p>
          <a:p>
            <a:pPr algn="ctr" defTabSz="1066800">
              <a:lnSpc>
                <a:spcPct val="90000"/>
              </a:lnSpc>
              <a:spcAft>
                <a:spcPct val="35000"/>
              </a:spcAft>
              <a:defRPr/>
            </a:pPr>
            <a:r>
              <a:rPr lang="en-US" sz="3600" b="1" dirty="0"/>
              <a:t>Contribution </a:t>
            </a:r>
          </a:p>
        </p:txBody>
      </p:sp>
      <p:sp>
        <p:nvSpPr>
          <p:cNvPr id="28677" name="Content Placeholder 2">
            <a:extLst>
              <a:ext uri="{FF2B5EF4-FFF2-40B4-BE49-F238E27FC236}">
                <a16:creationId xmlns:a16="http://schemas.microsoft.com/office/drawing/2014/main" id="{A91F5CFF-7C2C-4C7E-A627-A7005F6AAE24}"/>
              </a:ext>
            </a:extLst>
          </p:cNvPr>
          <p:cNvSpPr txBox="1">
            <a:spLocks/>
          </p:cNvSpPr>
          <p:nvPr/>
        </p:nvSpPr>
        <p:spPr bwMode="auto">
          <a:xfrm>
            <a:off x="7131852" y="2003885"/>
            <a:ext cx="835661" cy="110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1" name="Content Placeholder 2">
            <a:extLst>
              <a:ext uri="{FF2B5EF4-FFF2-40B4-BE49-F238E27FC236}">
                <a16:creationId xmlns:a16="http://schemas.microsoft.com/office/drawing/2014/main" id="{A0DD47E3-AB80-48F8-97EE-2A96354B2826}"/>
              </a:ext>
            </a:extLst>
          </p:cNvPr>
          <p:cNvSpPr>
            <a:spLocks noGrp="1"/>
          </p:cNvSpPr>
          <p:nvPr>
            <p:ph idx="1"/>
          </p:nvPr>
        </p:nvSpPr>
        <p:spPr>
          <a:xfrm>
            <a:off x="7863373" y="2047240"/>
            <a:ext cx="6075911" cy="1778000"/>
          </a:xfrm>
        </p:spPr>
        <p:txBody>
          <a:bodyPr>
            <a:normAutofit/>
          </a:bodyPr>
          <a:lstStyle/>
          <a:p>
            <a:pPr marL="0" indent="0" defTabSz="1111370">
              <a:buNone/>
              <a:defRPr/>
            </a:pPr>
            <a:r>
              <a:rPr lang="en-US" sz="4000" dirty="0"/>
              <a:t>View your account balance on </a:t>
            </a:r>
            <a:r>
              <a:rPr lang="en-US" sz="4000" i="1" dirty="0" err="1"/>
              <a:t>my</a:t>
            </a:r>
            <a:r>
              <a:rPr lang="en-US" sz="4000" dirty="0" err="1"/>
              <a:t>CalSTRS</a:t>
            </a:r>
            <a:r>
              <a:rPr lang="en-US" sz="4000" dirty="0"/>
              <a:t>.</a:t>
            </a:r>
            <a:endParaRPr lang="en-US" sz="4000" i="1" dirty="0"/>
          </a:p>
        </p:txBody>
      </p:sp>
      <p:sp>
        <p:nvSpPr>
          <p:cNvPr id="13" name="Title 1">
            <a:extLst>
              <a:ext uri="{FF2B5EF4-FFF2-40B4-BE49-F238E27FC236}">
                <a16:creationId xmlns:a16="http://schemas.microsoft.com/office/drawing/2014/main" id="{706E1E7A-5CE4-403D-BC41-09FEE8F0101C}"/>
              </a:ext>
            </a:extLst>
          </p:cNvPr>
          <p:cNvSpPr txBox="1">
            <a:spLocks/>
          </p:cNvSpPr>
          <p:nvPr/>
        </p:nvSpPr>
        <p:spPr>
          <a:xfrm>
            <a:off x="316213" y="237945"/>
            <a:ext cx="13463582" cy="1025231"/>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Defined Benefit Supplement Account</a:t>
            </a:r>
          </a:p>
        </p:txBody>
      </p:sp>
      <p:sp>
        <p:nvSpPr>
          <p:cNvPr id="28680" name="Content Placeholder 2">
            <a:extLst>
              <a:ext uri="{FF2B5EF4-FFF2-40B4-BE49-F238E27FC236}">
                <a16:creationId xmlns:a16="http://schemas.microsoft.com/office/drawing/2014/main" id="{DF295758-B4F7-4685-8C74-B932D0090B57}"/>
              </a:ext>
            </a:extLst>
          </p:cNvPr>
          <p:cNvSpPr txBox="1">
            <a:spLocks/>
          </p:cNvSpPr>
          <p:nvPr/>
        </p:nvSpPr>
        <p:spPr bwMode="auto">
          <a:xfrm>
            <a:off x="7195353" y="4177959"/>
            <a:ext cx="772160" cy="110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5" name="Content Placeholder 2">
            <a:extLst>
              <a:ext uri="{FF2B5EF4-FFF2-40B4-BE49-F238E27FC236}">
                <a16:creationId xmlns:a16="http://schemas.microsoft.com/office/drawing/2014/main" id="{D1E5E807-AC30-4DAB-974F-11CF54830254}"/>
              </a:ext>
            </a:extLst>
          </p:cNvPr>
          <p:cNvSpPr txBox="1">
            <a:spLocks/>
          </p:cNvSpPr>
          <p:nvPr/>
        </p:nvSpPr>
        <p:spPr bwMode="auto">
          <a:xfrm>
            <a:off x="7863372" y="4161001"/>
            <a:ext cx="6628805" cy="208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lr>
                <a:srgbClr val="8662AD"/>
              </a:buClr>
              <a:buChar char="•"/>
              <a:defRPr sz="2800">
                <a:solidFill>
                  <a:srgbClr val="000000"/>
                </a:solidFill>
                <a:latin typeface="+mn-lt"/>
                <a:ea typeface="+mn-ea"/>
                <a:cs typeface="ＭＳ Ｐゴシック" charset="0"/>
              </a:defRPr>
            </a:lvl1pPr>
            <a:lvl2pPr marL="742950" indent="-285750" algn="l" rtl="0" eaLnBrk="0" fontAlgn="base" hangingPunct="0">
              <a:spcBef>
                <a:spcPct val="20000"/>
              </a:spcBef>
              <a:spcAft>
                <a:spcPct val="0"/>
              </a:spcAft>
              <a:buClr>
                <a:srgbClr val="8662AD"/>
              </a:buClr>
              <a:buChar char="–"/>
              <a:defRPr sz="2400">
                <a:solidFill>
                  <a:srgbClr val="000000"/>
                </a:solidFill>
                <a:latin typeface="+mn-lt"/>
                <a:ea typeface="+mn-ea"/>
              </a:defRPr>
            </a:lvl2pPr>
            <a:lvl3pPr marL="1143000" indent="-228600" algn="l" rtl="0" eaLnBrk="0" fontAlgn="base" hangingPunct="0">
              <a:spcBef>
                <a:spcPct val="20000"/>
              </a:spcBef>
              <a:spcAft>
                <a:spcPct val="0"/>
              </a:spcAft>
              <a:buClr>
                <a:srgbClr val="8662AD"/>
              </a:buClr>
              <a:buChar char="•"/>
              <a:defRPr sz="2200">
                <a:solidFill>
                  <a:srgbClr val="000000"/>
                </a:solidFill>
                <a:latin typeface="+mn-lt"/>
                <a:ea typeface="+mn-ea"/>
              </a:defRPr>
            </a:lvl3pPr>
            <a:lvl4pPr marL="1600200" indent="-228600" algn="l" rtl="0" eaLnBrk="0" fontAlgn="base" hangingPunct="0">
              <a:spcBef>
                <a:spcPct val="20000"/>
              </a:spcBef>
              <a:spcAft>
                <a:spcPct val="0"/>
              </a:spcAft>
              <a:buClr>
                <a:srgbClr val="8662AD"/>
              </a:buClr>
              <a:buChar char="–"/>
              <a:defRPr sz="2000">
                <a:solidFill>
                  <a:srgbClr val="000000"/>
                </a:solidFill>
                <a:latin typeface="+mn-lt"/>
                <a:ea typeface="+mn-ea"/>
              </a:defRPr>
            </a:lvl4pPr>
            <a:lvl5pPr marL="2057400" indent="-228600" algn="l" rtl="0" eaLnBrk="0" fontAlgn="base" hangingPunct="0">
              <a:spcBef>
                <a:spcPct val="20000"/>
              </a:spcBef>
              <a:spcAft>
                <a:spcPct val="0"/>
              </a:spcAft>
              <a:buClr>
                <a:srgbClr val="8662AD"/>
              </a:buClr>
              <a:buChar char="»"/>
              <a:defRPr>
                <a:solidFill>
                  <a:srgbClr val="000000"/>
                </a:solidFill>
                <a:latin typeface="+mn-lt"/>
                <a:ea typeface="+mn-ea"/>
              </a:defRPr>
            </a:lvl5pPr>
            <a:lvl6pPr marL="2514600" indent="-228600" algn="l" rtl="0" fontAlgn="base">
              <a:spcBef>
                <a:spcPct val="20000"/>
              </a:spcBef>
              <a:spcAft>
                <a:spcPct val="0"/>
              </a:spcAft>
              <a:buClr>
                <a:srgbClr val="8662AD"/>
              </a:buClr>
              <a:buChar char="»"/>
              <a:defRPr>
                <a:solidFill>
                  <a:srgbClr val="000000"/>
                </a:solidFill>
                <a:latin typeface="+mn-lt"/>
                <a:ea typeface="+mn-ea"/>
              </a:defRPr>
            </a:lvl6pPr>
            <a:lvl7pPr marL="2971800" indent="-228600" algn="l" rtl="0" fontAlgn="base">
              <a:spcBef>
                <a:spcPct val="20000"/>
              </a:spcBef>
              <a:spcAft>
                <a:spcPct val="0"/>
              </a:spcAft>
              <a:buClr>
                <a:srgbClr val="8662AD"/>
              </a:buClr>
              <a:buChar char="»"/>
              <a:defRPr>
                <a:solidFill>
                  <a:srgbClr val="000000"/>
                </a:solidFill>
                <a:latin typeface="+mn-lt"/>
                <a:ea typeface="+mn-ea"/>
              </a:defRPr>
            </a:lvl7pPr>
            <a:lvl8pPr marL="3429000" indent="-228600" algn="l" rtl="0" fontAlgn="base">
              <a:spcBef>
                <a:spcPct val="20000"/>
              </a:spcBef>
              <a:spcAft>
                <a:spcPct val="0"/>
              </a:spcAft>
              <a:buClr>
                <a:srgbClr val="8662AD"/>
              </a:buClr>
              <a:buChar char="»"/>
              <a:defRPr>
                <a:solidFill>
                  <a:srgbClr val="000000"/>
                </a:solidFill>
                <a:latin typeface="+mn-lt"/>
                <a:ea typeface="+mn-ea"/>
              </a:defRPr>
            </a:lvl8pPr>
            <a:lvl9pPr marL="3886200" indent="-228600" algn="l" rtl="0" fontAlgn="base">
              <a:spcBef>
                <a:spcPct val="20000"/>
              </a:spcBef>
              <a:spcAft>
                <a:spcPct val="0"/>
              </a:spcAft>
              <a:buClr>
                <a:srgbClr val="8662AD"/>
              </a:buClr>
              <a:buChar char="»"/>
              <a:defRPr>
                <a:solidFill>
                  <a:srgbClr val="000000"/>
                </a:solidFill>
                <a:latin typeface="+mn-lt"/>
                <a:ea typeface="+mn-ea"/>
              </a:defRPr>
            </a:lvl9pPr>
          </a:lstStyle>
          <a:p>
            <a:pPr marL="0" indent="0">
              <a:buNone/>
              <a:defRPr/>
            </a:pPr>
            <a:r>
              <a:rPr lang="en-US" sz="4000" kern="0" dirty="0">
                <a:solidFill>
                  <a:schemeClr val="tx1"/>
                </a:solidFill>
              </a:rPr>
              <a:t>Consider working extra-pay assignments to increase your account balance.</a:t>
            </a:r>
            <a:endParaRPr lang="en-US" sz="4000" i="1" kern="0" dirty="0">
              <a:solidFill>
                <a:schemeClr val="tx1"/>
              </a:solidFill>
            </a:endParaRPr>
          </a:p>
        </p:txBody>
      </p:sp>
      <p:pic>
        <p:nvPicPr>
          <p:cNvPr id="1026" name="Picture 2">
            <a:extLst>
              <a:ext uri="{FF2B5EF4-FFF2-40B4-BE49-F238E27FC236}">
                <a16:creationId xmlns:a16="http://schemas.microsoft.com/office/drawing/2014/main" id="{F94C6530-8B5B-448E-843E-9B9A181D5853}"/>
              </a:ext>
            </a:extLst>
          </p:cNvPr>
          <p:cNvPicPr>
            <a:picLocks noChangeAspect="1" noChangeArrowheads="1"/>
          </p:cNvPicPr>
          <p:nvPr/>
        </p:nvPicPr>
        <p:blipFill>
          <a:blip r:embed="rId3"/>
          <a:stretch>
            <a:fillRect/>
          </a:stretch>
        </p:blipFill>
        <p:spPr bwMode="auto">
          <a:xfrm>
            <a:off x="1294892" y="1681558"/>
            <a:ext cx="4933698" cy="469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rved Right Arrow 8">
            <a:extLst>
              <a:ext uri="{FF2B5EF4-FFF2-40B4-BE49-F238E27FC236}">
                <a16:creationId xmlns:a16="http://schemas.microsoft.com/office/drawing/2014/main" id="{204415E7-A07F-4AEA-AFDB-244E3F59588E}"/>
              </a:ext>
            </a:extLst>
          </p:cNvPr>
          <p:cNvSpPr/>
          <p:nvPr/>
        </p:nvSpPr>
        <p:spPr>
          <a:xfrm rot="10800000" flipH="1">
            <a:off x="261621" y="4673599"/>
            <a:ext cx="1734818" cy="2430781"/>
          </a:xfrm>
          <a:prstGeom prst="curvedRightArrow">
            <a:avLst/>
          </a:prstGeom>
          <a:solidFill>
            <a:srgbClr val="003366"/>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solidFill>
                <a:schemeClr val="tx1"/>
              </a:solidFill>
            </a:endParaRPr>
          </a:p>
        </p:txBody>
      </p:sp>
      <p:sp>
        <p:nvSpPr>
          <p:cNvPr id="7" name="Freeform 6">
            <a:extLst>
              <a:ext uri="{FF2B5EF4-FFF2-40B4-BE49-F238E27FC236}">
                <a16:creationId xmlns:a16="http://schemas.microsoft.com/office/drawing/2014/main" id="{D0D45C75-6B1F-4E7D-802E-485388D064CC}"/>
              </a:ext>
            </a:extLst>
          </p:cNvPr>
          <p:cNvSpPr/>
          <p:nvPr/>
        </p:nvSpPr>
        <p:spPr>
          <a:xfrm>
            <a:off x="1320801" y="6377941"/>
            <a:ext cx="4853941" cy="1785619"/>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9070" tIns="159070" rIns="159070" bIns="159070" spcCol="1270" anchor="ctr"/>
          <a:lstStyle/>
          <a:p>
            <a:pPr algn="ctr" defTabSz="1066800">
              <a:lnSpc>
                <a:spcPct val="90000"/>
              </a:lnSpc>
              <a:spcAft>
                <a:spcPct val="35000"/>
              </a:spcAft>
              <a:defRPr/>
            </a:pPr>
            <a:r>
              <a:rPr lang="en-US" sz="3840" b="1" dirty="0"/>
              <a:t>Defined Benefit Supplement Account</a:t>
            </a:r>
          </a:p>
        </p:txBody>
      </p:sp>
      <p:sp>
        <p:nvSpPr>
          <p:cNvPr id="17" name="TextBox 16">
            <a:extLst>
              <a:ext uri="{FF2B5EF4-FFF2-40B4-BE49-F238E27FC236}">
                <a16:creationId xmlns:a16="http://schemas.microsoft.com/office/drawing/2014/main" id="{BD671977-1D0A-4006-90FE-6CCEE2941646}"/>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6</a:t>
            </a:r>
          </a:p>
        </p:txBody>
      </p:sp>
      <p:sp>
        <p:nvSpPr>
          <p:cNvPr id="14" name="TextBox 15">
            <a:extLst>
              <a:ext uri="{FF2B5EF4-FFF2-40B4-BE49-F238E27FC236}">
                <a16:creationId xmlns:a16="http://schemas.microsoft.com/office/drawing/2014/main" id="{9E32D732-C5FC-4116-9CBD-65CD8E0EB429}"/>
              </a:ext>
            </a:extLst>
          </p:cNvPr>
          <p:cNvSpPr txBox="1"/>
          <p:nvPr/>
        </p:nvSpPr>
        <p:spPr>
          <a:xfrm>
            <a:off x="7863373" y="6860067"/>
            <a:ext cx="6628805" cy="707886"/>
          </a:xfrm>
          <a:prstGeom prst="rect">
            <a:avLst/>
          </a:prstGeom>
          <a:noFill/>
        </p:spPr>
        <p:txBody>
          <a:bodyPr wrap="square" rtlCol="0">
            <a:spAutoFit/>
          </a:bodyPr>
          <a:lstStyle>
            <a:defPPr>
              <a:defRPr lang="en-US"/>
            </a:defPPr>
            <a:lvl1pPr marL="0" algn="l" defTabSz="320040" rtl="0" eaLnBrk="1" latinLnBrk="0" hangingPunct="1">
              <a:defRPr sz="1260" kern="1200">
                <a:solidFill>
                  <a:schemeClr val="tx1"/>
                </a:solidFill>
                <a:latin typeface="+mn-lt"/>
                <a:ea typeface="+mn-ea"/>
                <a:cs typeface="+mn-cs"/>
              </a:defRPr>
            </a:lvl1pPr>
            <a:lvl2pPr marL="320040" algn="l" defTabSz="320040" rtl="0" eaLnBrk="1" latinLnBrk="0" hangingPunct="1">
              <a:defRPr sz="1260" kern="1200">
                <a:solidFill>
                  <a:schemeClr val="tx1"/>
                </a:solidFill>
                <a:latin typeface="+mn-lt"/>
                <a:ea typeface="+mn-ea"/>
                <a:cs typeface="+mn-cs"/>
              </a:defRPr>
            </a:lvl2pPr>
            <a:lvl3pPr marL="640080" algn="l" defTabSz="320040" rtl="0" eaLnBrk="1" latinLnBrk="0" hangingPunct="1">
              <a:defRPr sz="1260" kern="1200">
                <a:solidFill>
                  <a:schemeClr val="tx1"/>
                </a:solidFill>
                <a:latin typeface="+mn-lt"/>
                <a:ea typeface="+mn-ea"/>
                <a:cs typeface="+mn-cs"/>
              </a:defRPr>
            </a:lvl3pPr>
            <a:lvl4pPr marL="960120" algn="l" defTabSz="320040" rtl="0" eaLnBrk="1" latinLnBrk="0" hangingPunct="1">
              <a:defRPr sz="1260" kern="1200">
                <a:solidFill>
                  <a:schemeClr val="tx1"/>
                </a:solidFill>
                <a:latin typeface="+mn-lt"/>
                <a:ea typeface="+mn-ea"/>
                <a:cs typeface="+mn-cs"/>
              </a:defRPr>
            </a:lvl4pPr>
            <a:lvl5pPr marL="1280160" algn="l" defTabSz="320040" rtl="0" eaLnBrk="1" latinLnBrk="0" hangingPunct="1">
              <a:defRPr sz="1260" kern="1200">
                <a:solidFill>
                  <a:schemeClr val="tx1"/>
                </a:solidFill>
                <a:latin typeface="+mn-lt"/>
                <a:ea typeface="+mn-ea"/>
                <a:cs typeface="+mn-cs"/>
              </a:defRPr>
            </a:lvl5pPr>
            <a:lvl6pPr marL="1600200" algn="l" defTabSz="320040" rtl="0" eaLnBrk="1" latinLnBrk="0" hangingPunct="1">
              <a:defRPr sz="1260" kern="1200">
                <a:solidFill>
                  <a:schemeClr val="tx1"/>
                </a:solidFill>
                <a:latin typeface="+mn-lt"/>
                <a:ea typeface="+mn-ea"/>
                <a:cs typeface="+mn-cs"/>
              </a:defRPr>
            </a:lvl6pPr>
            <a:lvl7pPr marL="1920240" algn="l" defTabSz="320040" rtl="0" eaLnBrk="1" latinLnBrk="0" hangingPunct="1">
              <a:defRPr sz="1260" kern="1200">
                <a:solidFill>
                  <a:schemeClr val="tx1"/>
                </a:solidFill>
                <a:latin typeface="+mn-lt"/>
                <a:ea typeface="+mn-ea"/>
                <a:cs typeface="+mn-cs"/>
              </a:defRPr>
            </a:lvl7pPr>
            <a:lvl8pPr marL="2240280" algn="l" defTabSz="320040" rtl="0" eaLnBrk="1" latinLnBrk="0" hangingPunct="1">
              <a:defRPr sz="1260" kern="1200">
                <a:solidFill>
                  <a:schemeClr val="tx1"/>
                </a:solidFill>
                <a:latin typeface="+mn-lt"/>
                <a:ea typeface="+mn-ea"/>
                <a:cs typeface="+mn-cs"/>
              </a:defRPr>
            </a:lvl8pPr>
            <a:lvl9pPr marL="2560320" algn="l" defTabSz="320040" rtl="0" eaLnBrk="1" latinLnBrk="0" hangingPunct="1">
              <a:defRPr sz="1260" kern="1200">
                <a:solidFill>
                  <a:schemeClr val="tx1"/>
                </a:solidFill>
                <a:latin typeface="+mn-lt"/>
                <a:ea typeface="+mn-ea"/>
                <a:cs typeface="+mn-cs"/>
              </a:defRPr>
            </a:lvl9pPr>
          </a:lstStyle>
          <a:p>
            <a:pPr defTabSz="455613" fontAlgn="base">
              <a:spcBef>
                <a:spcPct val="0"/>
              </a:spcBef>
              <a:spcAft>
                <a:spcPct val="0"/>
              </a:spcAft>
            </a:pPr>
            <a:r>
              <a:rPr lang="en-US" sz="4000" dirty="0">
                <a:solidFill>
                  <a:prstClr val="black"/>
                </a:solidFill>
                <a:ea typeface="MS PGothic" pitchFamily="34" charset="-128"/>
              </a:rPr>
              <a:t>*9% for 2% at 62 members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0E8C3-B5EF-4CA6-BDD0-C878C8F06499}"/>
              </a:ext>
            </a:extLst>
          </p:cNvPr>
          <p:cNvSpPr txBox="1">
            <a:spLocks/>
          </p:cNvSpPr>
          <p:nvPr/>
        </p:nvSpPr>
        <p:spPr>
          <a:xfrm>
            <a:off x="248240" y="277505"/>
            <a:ext cx="12042998" cy="939332"/>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4800" b="1" dirty="0">
                <a:solidFill>
                  <a:schemeClr val="bg1"/>
                </a:solidFill>
                <a:latin typeface="+mn-lt"/>
              </a:rPr>
              <a:t>Defined Benefit Supplement Distributions</a:t>
            </a:r>
          </a:p>
        </p:txBody>
      </p:sp>
      <p:sp>
        <p:nvSpPr>
          <p:cNvPr id="5" name="Freeform 4">
            <a:extLst>
              <a:ext uri="{FF2B5EF4-FFF2-40B4-BE49-F238E27FC236}">
                <a16:creationId xmlns:a16="http://schemas.microsoft.com/office/drawing/2014/main" id="{255B8E0B-E401-4181-B9A6-AA724DCB1915}"/>
              </a:ext>
            </a:extLst>
          </p:cNvPr>
          <p:cNvSpPr/>
          <p:nvPr/>
        </p:nvSpPr>
        <p:spPr>
          <a:xfrm>
            <a:off x="2999857" y="5036348"/>
            <a:ext cx="2800202" cy="2695532"/>
          </a:xfrm>
          <a:custGeom>
            <a:avLst/>
            <a:gdLst>
              <a:gd name="connsiteX0" fmla="*/ 0 w 1614202"/>
              <a:gd name="connsiteY0" fmla="*/ 807101 h 1614202"/>
              <a:gd name="connsiteX1" fmla="*/ 807101 w 1614202"/>
              <a:gd name="connsiteY1" fmla="*/ 0 h 1614202"/>
              <a:gd name="connsiteX2" fmla="*/ 1614202 w 1614202"/>
              <a:gd name="connsiteY2" fmla="*/ 807101 h 1614202"/>
              <a:gd name="connsiteX3" fmla="*/ 807101 w 1614202"/>
              <a:gd name="connsiteY3" fmla="*/ 1614202 h 1614202"/>
              <a:gd name="connsiteX4" fmla="*/ 0 w 1614202"/>
              <a:gd name="connsiteY4" fmla="*/ 807101 h 1614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202" h="1614202">
                <a:moveTo>
                  <a:pt x="0" y="807101"/>
                </a:moveTo>
                <a:cubicBezTo>
                  <a:pt x="0" y="361351"/>
                  <a:pt x="361351" y="0"/>
                  <a:pt x="807101" y="0"/>
                </a:cubicBezTo>
                <a:cubicBezTo>
                  <a:pt x="1252851" y="0"/>
                  <a:pt x="1614202" y="361351"/>
                  <a:pt x="1614202" y="807101"/>
                </a:cubicBezTo>
                <a:cubicBezTo>
                  <a:pt x="1614202" y="1252851"/>
                  <a:pt x="1252851" y="1614202"/>
                  <a:pt x="807101" y="1614202"/>
                </a:cubicBezTo>
                <a:cubicBezTo>
                  <a:pt x="361351" y="1614202"/>
                  <a:pt x="0" y="1252851"/>
                  <a:pt x="0" y="807101"/>
                </a:cubicBezTo>
                <a:close/>
              </a:path>
            </a:pathLst>
          </a:custGeom>
          <a:solidFill>
            <a:srgbClr val="003366"/>
          </a:solidFill>
          <a:ln>
            <a:solidFill>
              <a:srgbClr val="00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05662" tIns="405662" rIns="405662" bIns="405662" spcCol="1270" anchor="ctr"/>
          <a:lstStyle/>
          <a:p>
            <a:pPr algn="ctr" defTabSz="1920240">
              <a:lnSpc>
                <a:spcPct val="90000"/>
              </a:lnSpc>
              <a:spcAft>
                <a:spcPct val="35000"/>
              </a:spcAft>
              <a:defRPr/>
            </a:pPr>
            <a:r>
              <a:rPr lang="en-US" sz="4000" b="1" dirty="0"/>
              <a:t>Choices</a:t>
            </a:r>
          </a:p>
        </p:txBody>
      </p:sp>
      <p:sp>
        <p:nvSpPr>
          <p:cNvPr id="6" name="Left Arrow 5">
            <a:extLst>
              <a:ext uri="{FF2B5EF4-FFF2-40B4-BE49-F238E27FC236}">
                <a16:creationId xmlns:a16="http://schemas.microsoft.com/office/drawing/2014/main" id="{F11A2B34-189D-42D8-9B2B-E2CFD978CC6A}"/>
              </a:ext>
            </a:extLst>
          </p:cNvPr>
          <p:cNvSpPr/>
          <p:nvPr/>
        </p:nvSpPr>
        <p:spPr>
          <a:xfrm rot="1960130">
            <a:off x="2794000" y="5003800"/>
            <a:ext cx="518160" cy="551181"/>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Freeform 6">
            <a:extLst>
              <a:ext uri="{FF2B5EF4-FFF2-40B4-BE49-F238E27FC236}">
                <a16:creationId xmlns:a16="http://schemas.microsoft.com/office/drawing/2014/main" id="{8B30FC5A-E593-443D-A53D-F6BA5A317046}"/>
              </a:ext>
            </a:extLst>
          </p:cNvPr>
          <p:cNvSpPr/>
          <p:nvPr/>
        </p:nvSpPr>
        <p:spPr>
          <a:xfrm>
            <a:off x="146395" y="3708616"/>
            <a:ext cx="2589082" cy="1535598"/>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075" tIns="158075" rIns="158075" bIns="158075" spcCol="1270" anchor="ctr"/>
          <a:lstStyle/>
          <a:p>
            <a:pPr algn="ctr" defTabSz="2346960">
              <a:lnSpc>
                <a:spcPct val="90000"/>
              </a:lnSpc>
              <a:spcAft>
                <a:spcPct val="35000"/>
              </a:spcAft>
              <a:defRPr/>
            </a:pPr>
            <a:r>
              <a:rPr lang="en-US" sz="4480" b="1" dirty="0"/>
              <a:t>Lump Sum</a:t>
            </a:r>
          </a:p>
        </p:txBody>
      </p:sp>
      <p:sp>
        <p:nvSpPr>
          <p:cNvPr id="8" name="Left Arrow 7">
            <a:extLst>
              <a:ext uri="{FF2B5EF4-FFF2-40B4-BE49-F238E27FC236}">
                <a16:creationId xmlns:a16="http://schemas.microsoft.com/office/drawing/2014/main" id="{EE378CF5-FDB5-4E75-806D-17BCFBBCEF1A}"/>
              </a:ext>
            </a:extLst>
          </p:cNvPr>
          <p:cNvSpPr/>
          <p:nvPr/>
        </p:nvSpPr>
        <p:spPr>
          <a:xfrm rot="5400000">
            <a:off x="3992882" y="4178300"/>
            <a:ext cx="822960" cy="736600"/>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8">
            <a:extLst>
              <a:ext uri="{FF2B5EF4-FFF2-40B4-BE49-F238E27FC236}">
                <a16:creationId xmlns:a16="http://schemas.microsoft.com/office/drawing/2014/main" id="{B9AA2727-E73A-45B8-9D3D-ACC46414B9DB}"/>
              </a:ext>
            </a:extLst>
          </p:cNvPr>
          <p:cNvSpPr/>
          <p:nvPr/>
        </p:nvSpPr>
        <p:spPr>
          <a:xfrm>
            <a:off x="3105417" y="2513058"/>
            <a:ext cx="2589082" cy="1535598"/>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075" tIns="158075" rIns="158075" bIns="158075" spcCol="1270" anchor="ctr"/>
          <a:lstStyle/>
          <a:p>
            <a:pPr algn="ctr" defTabSz="2346960">
              <a:lnSpc>
                <a:spcPct val="90000"/>
              </a:lnSpc>
              <a:spcAft>
                <a:spcPct val="35000"/>
              </a:spcAft>
              <a:defRPr/>
            </a:pPr>
            <a:r>
              <a:rPr lang="en-US" sz="4480" b="1" dirty="0"/>
              <a:t>Annuity</a:t>
            </a:r>
          </a:p>
        </p:txBody>
      </p:sp>
      <p:sp>
        <p:nvSpPr>
          <p:cNvPr id="10" name="Left Arrow 9">
            <a:extLst>
              <a:ext uri="{FF2B5EF4-FFF2-40B4-BE49-F238E27FC236}">
                <a16:creationId xmlns:a16="http://schemas.microsoft.com/office/drawing/2014/main" id="{01CF5653-FC8F-4216-8685-B95C83896041}"/>
              </a:ext>
            </a:extLst>
          </p:cNvPr>
          <p:cNvSpPr/>
          <p:nvPr/>
        </p:nvSpPr>
        <p:spPr>
          <a:xfrm rot="8984748">
            <a:off x="5481320" y="4986022"/>
            <a:ext cx="490221" cy="551179"/>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10">
            <a:extLst>
              <a:ext uri="{FF2B5EF4-FFF2-40B4-BE49-F238E27FC236}">
                <a16:creationId xmlns:a16="http://schemas.microsoft.com/office/drawing/2014/main" id="{D844B5BA-9AFF-4D25-9BF5-37E06AE58DF7}"/>
              </a:ext>
            </a:extLst>
          </p:cNvPr>
          <p:cNvSpPr/>
          <p:nvPr/>
        </p:nvSpPr>
        <p:spPr>
          <a:xfrm>
            <a:off x="6061635" y="3808350"/>
            <a:ext cx="2589082" cy="1535598"/>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8075" tIns="158075" rIns="158075" bIns="158075" spcCol="1270" anchor="ctr"/>
          <a:lstStyle/>
          <a:p>
            <a:pPr algn="ctr" defTabSz="2346960">
              <a:lnSpc>
                <a:spcPct val="90000"/>
              </a:lnSpc>
              <a:spcAft>
                <a:spcPct val="35000"/>
              </a:spcAft>
              <a:defRPr/>
            </a:pPr>
            <a:r>
              <a:rPr lang="en-US" sz="4480" b="1" dirty="0"/>
              <a:t>Combo</a:t>
            </a:r>
          </a:p>
        </p:txBody>
      </p:sp>
      <p:sp>
        <p:nvSpPr>
          <p:cNvPr id="29706" name="Content Placeholder 2">
            <a:extLst>
              <a:ext uri="{FF2B5EF4-FFF2-40B4-BE49-F238E27FC236}">
                <a16:creationId xmlns:a16="http://schemas.microsoft.com/office/drawing/2014/main" id="{54EAA3BF-3458-4864-B683-075F70C1E00D}"/>
              </a:ext>
            </a:extLst>
          </p:cNvPr>
          <p:cNvSpPr txBox="1">
            <a:spLocks/>
          </p:cNvSpPr>
          <p:nvPr/>
        </p:nvSpPr>
        <p:spPr bwMode="auto">
          <a:xfrm>
            <a:off x="8676641" y="2187396"/>
            <a:ext cx="647701" cy="80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3" name="Content Placeholder 2">
            <a:extLst>
              <a:ext uri="{FF2B5EF4-FFF2-40B4-BE49-F238E27FC236}">
                <a16:creationId xmlns:a16="http://schemas.microsoft.com/office/drawing/2014/main" id="{CA08B68C-C04E-4428-83AB-1A70EF15A458}"/>
              </a:ext>
            </a:extLst>
          </p:cNvPr>
          <p:cNvSpPr>
            <a:spLocks noGrp="1"/>
          </p:cNvSpPr>
          <p:nvPr>
            <p:ph idx="1"/>
          </p:nvPr>
        </p:nvSpPr>
        <p:spPr>
          <a:xfrm>
            <a:off x="9550400" y="2213966"/>
            <a:ext cx="4107181" cy="2585720"/>
          </a:xfrm>
        </p:spPr>
        <p:txBody>
          <a:bodyPr>
            <a:noAutofit/>
          </a:bodyPr>
          <a:lstStyle/>
          <a:p>
            <a:pPr marL="0" indent="0" defTabSz="1111370">
              <a:buNone/>
              <a:defRPr/>
            </a:pPr>
            <a:r>
              <a:rPr lang="en-US" sz="4000" dirty="0"/>
              <a:t>Review your choices and tax considerations with a tax professional.</a:t>
            </a:r>
            <a:endParaRPr lang="en-US" sz="4000" i="1" dirty="0"/>
          </a:p>
        </p:txBody>
      </p:sp>
      <p:sp>
        <p:nvSpPr>
          <p:cNvPr id="14" name="TextBox 13">
            <a:extLst>
              <a:ext uri="{FF2B5EF4-FFF2-40B4-BE49-F238E27FC236}">
                <a16:creationId xmlns:a16="http://schemas.microsoft.com/office/drawing/2014/main" id="{168C2C0B-C336-4DB9-A0EE-17326E828509}"/>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DCC948C-8A1D-4D6F-AE76-E7BCCC8657D2}"/>
              </a:ext>
            </a:extLst>
          </p:cNvPr>
          <p:cNvSpPr txBox="1">
            <a:spLocks/>
          </p:cNvSpPr>
          <p:nvPr/>
        </p:nvSpPr>
        <p:spPr>
          <a:xfrm>
            <a:off x="465844" y="68241"/>
            <a:ext cx="7351633" cy="1295400"/>
          </a:xfrm>
          <a:prstGeom prst="rect">
            <a:avLst/>
          </a:prstGeom>
        </p:spPr>
        <p:txBody>
          <a:bodyPr lIns="92157" tIns="46078" rIns="92157" bIns="46078" anchor="ctr">
            <a:normAutofit fontScale="85000" lnSpcReduction="10000"/>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Lump-Sum Payment</a:t>
            </a:r>
          </a:p>
        </p:txBody>
      </p:sp>
      <p:sp>
        <p:nvSpPr>
          <p:cNvPr id="12" name="Right Arrow 11">
            <a:extLst>
              <a:ext uri="{FF2B5EF4-FFF2-40B4-BE49-F238E27FC236}">
                <a16:creationId xmlns:a16="http://schemas.microsoft.com/office/drawing/2014/main" id="{EACCA7A8-7319-459E-8EC3-94615A584302}"/>
              </a:ext>
            </a:extLst>
          </p:cNvPr>
          <p:cNvSpPr/>
          <p:nvPr/>
        </p:nvSpPr>
        <p:spPr bwMode="auto">
          <a:xfrm>
            <a:off x="810261" y="2969261"/>
            <a:ext cx="3870960" cy="301752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12">
            <a:extLst>
              <a:ext uri="{FF2B5EF4-FFF2-40B4-BE49-F238E27FC236}">
                <a16:creationId xmlns:a16="http://schemas.microsoft.com/office/drawing/2014/main" id="{CE7A6F24-8AD0-4141-9380-9DA7405E3D67}"/>
              </a:ext>
            </a:extLst>
          </p:cNvPr>
          <p:cNvSpPr/>
          <p:nvPr/>
        </p:nvSpPr>
        <p:spPr bwMode="auto">
          <a:xfrm>
            <a:off x="243839" y="3891521"/>
            <a:ext cx="3275537" cy="1160664"/>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4000" b="1" dirty="0"/>
              <a:t>Account Balance</a:t>
            </a:r>
          </a:p>
        </p:txBody>
      </p:sp>
      <p:sp>
        <p:nvSpPr>
          <p:cNvPr id="18" name="Freeform 17">
            <a:extLst>
              <a:ext uri="{FF2B5EF4-FFF2-40B4-BE49-F238E27FC236}">
                <a16:creationId xmlns:a16="http://schemas.microsoft.com/office/drawing/2014/main" id="{7BA512E2-8AB6-4217-827D-91B2065AE11F}"/>
              </a:ext>
            </a:extLst>
          </p:cNvPr>
          <p:cNvSpPr/>
          <p:nvPr/>
        </p:nvSpPr>
        <p:spPr bwMode="auto">
          <a:xfrm>
            <a:off x="4878048" y="3096852"/>
            <a:ext cx="2814320" cy="1295400"/>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4000" b="1" dirty="0"/>
              <a:t>Direct Payment</a:t>
            </a:r>
          </a:p>
        </p:txBody>
      </p:sp>
      <p:sp>
        <p:nvSpPr>
          <p:cNvPr id="20" name="Freeform 19">
            <a:extLst>
              <a:ext uri="{FF2B5EF4-FFF2-40B4-BE49-F238E27FC236}">
                <a16:creationId xmlns:a16="http://schemas.microsoft.com/office/drawing/2014/main" id="{7F722513-5CA2-4CC6-8052-5E90A1AA3214}"/>
              </a:ext>
            </a:extLst>
          </p:cNvPr>
          <p:cNvSpPr/>
          <p:nvPr/>
        </p:nvSpPr>
        <p:spPr bwMode="auto">
          <a:xfrm>
            <a:off x="4878048" y="4605611"/>
            <a:ext cx="2814320" cy="1295399"/>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4000" b="1" dirty="0"/>
              <a:t>Rollover</a:t>
            </a:r>
          </a:p>
        </p:txBody>
      </p:sp>
      <p:sp>
        <p:nvSpPr>
          <p:cNvPr id="30727" name="Rectangle 20">
            <a:extLst>
              <a:ext uri="{FF2B5EF4-FFF2-40B4-BE49-F238E27FC236}">
                <a16:creationId xmlns:a16="http://schemas.microsoft.com/office/drawing/2014/main" id="{30AFB3AF-D70C-478B-A8C4-1BEBF4630DE0}"/>
              </a:ext>
            </a:extLst>
          </p:cNvPr>
          <p:cNvSpPr>
            <a:spLocks noChangeArrowheads="1"/>
          </p:cNvSpPr>
          <p:nvPr/>
        </p:nvSpPr>
        <p:spPr bwMode="auto">
          <a:xfrm>
            <a:off x="8854213" y="2943138"/>
            <a:ext cx="5242560" cy="207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n-US" altLang="en-US" sz="4000" dirty="0">
                <a:latin typeface="+mn-lt"/>
              </a:rPr>
              <a:t>Take your entire account balance at retirement.</a:t>
            </a:r>
          </a:p>
        </p:txBody>
      </p:sp>
      <p:sp>
        <p:nvSpPr>
          <p:cNvPr id="9" name="TextBox 8">
            <a:extLst>
              <a:ext uri="{FF2B5EF4-FFF2-40B4-BE49-F238E27FC236}">
                <a16:creationId xmlns:a16="http://schemas.microsoft.com/office/drawing/2014/main" id="{17CBB81F-A529-41A7-9C4B-A8CB26D335A2}"/>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2B14235-6F86-490E-ADF8-E6625B5802E8}"/>
              </a:ext>
            </a:extLst>
          </p:cNvPr>
          <p:cNvSpPr txBox="1">
            <a:spLocks/>
          </p:cNvSpPr>
          <p:nvPr/>
        </p:nvSpPr>
        <p:spPr>
          <a:xfrm>
            <a:off x="550839" y="193378"/>
            <a:ext cx="8356601" cy="1056640"/>
          </a:xfrm>
          <a:prstGeom prst="rect">
            <a:avLst/>
          </a:prstGeom>
        </p:spPr>
        <p:txBody>
          <a:bodyPr lIns="92157" tIns="46078" rIns="92157" bIns="46078"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Lifetime Annuity</a:t>
            </a:r>
          </a:p>
        </p:txBody>
      </p:sp>
      <p:sp>
        <p:nvSpPr>
          <p:cNvPr id="12" name="Right Arrow 11">
            <a:extLst>
              <a:ext uri="{FF2B5EF4-FFF2-40B4-BE49-F238E27FC236}">
                <a16:creationId xmlns:a16="http://schemas.microsoft.com/office/drawing/2014/main" id="{8DD3CD2F-14EF-4A35-81F7-F4B14D8792E7}"/>
              </a:ext>
            </a:extLst>
          </p:cNvPr>
          <p:cNvSpPr/>
          <p:nvPr/>
        </p:nvSpPr>
        <p:spPr bwMode="auto">
          <a:xfrm>
            <a:off x="1099821" y="1635760"/>
            <a:ext cx="3870960" cy="301752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12">
            <a:extLst>
              <a:ext uri="{FF2B5EF4-FFF2-40B4-BE49-F238E27FC236}">
                <a16:creationId xmlns:a16="http://schemas.microsoft.com/office/drawing/2014/main" id="{B691EBA0-513A-43BF-9E59-BC58EACAD785}"/>
              </a:ext>
            </a:extLst>
          </p:cNvPr>
          <p:cNvSpPr/>
          <p:nvPr/>
        </p:nvSpPr>
        <p:spPr bwMode="auto">
          <a:xfrm>
            <a:off x="533400" y="2495050"/>
            <a:ext cx="2814320" cy="1300954"/>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Account Balance</a:t>
            </a:r>
          </a:p>
        </p:txBody>
      </p:sp>
      <p:sp>
        <p:nvSpPr>
          <p:cNvPr id="18" name="Right Arrow 17">
            <a:extLst>
              <a:ext uri="{FF2B5EF4-FFF2-40B4-BE49-F238E27FC236}">
                <a16:creationId xmlns:a16="http://schemas.microsoft.com/office/drawing/2014/main" id="{1DA12F6A-72E4-4714-A4E4-F642EFC167AF}"/>
              </a:ext>
            </a:extLst>
          </p:cNvPr>
          <p:cNvSpPr/>
          <p:nvPr/>
        </p:nvSpPr>
        <p:spPr bwMode="auto">
          <a:xfrm>
            <a:off x="1099821" y="4836160"/>
            <a:ext cx="3870960" cy="301752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Freeform 19">
            <a:extLst>
              <a:ext uri="{FF2B5EF4-FFF2-40B4-BE49-F238E27FC236}">
                <a16:creationId xmlns:a16="http://schemas.microsoft.com/office/drawing/2014/main" id="{180BEB9B-B1D2-4F29-9477-908AC05FA7E5}"/>
              </a:ext>
            </a:extLst>
          </p:cNvPr>
          <p:cNvSpPr/>
          <p:nvPr/>
        </p:nvSpPr>
        <p:spPr bwMode="auto">
          <a:xfrm>
            <a:off x="533400" y="5684819"/>
            <a:ext cx="2814320" cy="1300954"/>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Account Balance</a:t>
            </a:r>
          </a:p>
        </p:txBody>
      </p:sp>
      <p:sp>
        <p:nvSpPr>
          <p:cNvPr id="24" name="Freeform 23">
            <a:extLst>
              <a:ext uri="{FF2B5EF4-FFF2-40B4-BE49-F238E27FC236}">
                <a16:creationId xmlns:a16="http://schemas.microsoft.com/office/drawing/2014/main" id="{4FBD66EB-A2C7-46EC-8938-E846D77E3299}"/>
              </a:ext>
            </a:extLst>
          </p:cNvPr>
          <p:cNvSpPr/>
          <p:nvPr/>
        </p:nvSpPr>
        <p:spPr bwMode="auto">
          <a:xfrm>
            <a:off x="5168901" y="4239428"/>
            <a:ext cx="2814320" cy="1300954"/>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100% Beneficiary Annuity</a:t>
            </a:r>
          </a:p>
        </p:txBody>
      </p:sp>
      <p:sp>
        <p:nvSpPr>
          <p:cNvPr id="25" name="Freeform 24">
            <a:extLst>
              <a:ext uri="{FF2B5EF4-FFF2-40B4-BE49-F238E27FC236}">
                <a16:creationId xmlns:a16="http://schemas.microsoft.com/office/drawing/2014/main" id="{AE43EA82-1F28-4A97-A885-3F1DDAA81E8E}"/>
              </a:ext>
            </a:extLst>
          </p:cNvPr>
          <p:cNvSpPr/>
          <p:nvPr/>
        </p:nvSpPr>
        <p:spPr bwMode="auto">
          <a:xfrm>
            <a:off x="5168901" y="5575526"/>
            <a:ext cx="2814320" cy="1300954"/>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75% Beneficiary Annuity</a:t>
            </a:r>
          </a:p>
        </p:txBody>
      </p:sp>
      <p:sp>
        <p:nvSpPr>
          <p:cNvPr id="26" name="Freeform 25">
            <a:extLst>
              <a:ext uri="{FF2B5EF4-FFF2-40B4-BE49-F238E27FC236}">
                <a16:creationId xmlns:a16="http://schemas.microsoft.com/office/drawing/2014/main" id="{0FD56583-3D47-48AD-9D26-FF7537327A82}"/>
              </a:ext>
            </a:extLst>
          </p:cNvPr>
          <p:cNvSpPr/>
          <p:nvPr/>
        </p:nvSpPr>
        <p:spPr bwMode="auto">
          <a:xfrm>
            <a:off x="5148581" y="6928643"/>
            <a:ext cx="2814320" cy="1300954"/>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50% Beneficiary Annuity</a:t>
            </a:r>
          </a:p>
        </p:txBody>
      </p:sp>
      <p:sp>
        <p:nvSpPr>
          <p:cNvPr id="27" name="Freeform 26">
            <a:extLst>
              <a:ext uri="{FF2B5EF4-FFF2-40B4-BE49-F238E27FC236}">
                <a16:creationId xmlns:a16="http://schemas.microsoft.com/office/drawing/2014/main" id="{12C4404F-B345-4AD4-BA31-4A91439B7232}"/>
              </a:ext>
            </a:extLst>
          </p:cNvPr>
          <p:cNvSpPr/>
          <p:nvPr/>
        </p:nvSpPr>
        <p:spPr bwMode="auto">
          <a:xfrm>
            <a:off x="5128261" y="2494043"/>
            <a:ext cx="2814320" cy="1300954"/>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Member-Only Annuity</a:t>
            </a:r>
          </a:p>
        </p:txBody>
      </p:sp>
      <p:sp>
        <p:nvSpPr>
          <p:cNvPr id="31755" name="Rectangle 27">
            <a:extLst>
              <a:ext uri="{FF2B5EF4-FFF2-40B4-BE49-F238E27FC236}">
                <a16:creationId xmlns:a16="http://schemas.microsoft.com/office/drawing/2014/main" id="{413CC411-A8B3-4B9D-B906-F35D76BB3374}"/>
              </a:ext>
            </a:extLst>
          </p:cNvPr>
          <p:cNvSpPr>
            <a:spLocks noChangeArrowheads="1"/>
          </p:cNvSpPr>
          <p:nvPr/>
        </p:nvSpPr>
        <p:spPr bwMode="auto">
          <a:xfrm>
            <a:off x="8601740" y="2248842"/>
            <a:ext cx="6001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dirty="0">
                <a:latin typeface="+mn-lt"/>
              </a:rPr>
              <a:t>Receive a separate monthly payment for your lifetime.</a:t>
            </a:r>
          </a:p>
        </p:txBody>
      </p:sp>
      <p:sp>
        <p:nvSpPr>
          <p:cNvPr id="15" name="TextBox 14">
            <a:extLst>
              <a:ext uri="{FF2B5EF4-FFF2-40B4-BE49-F238E27FC236}">
                <a16:creationId xmlns:a16="http://schemas.microsoft.com/office/drawing/2014/main" id="{42EC813B-93EC-4988-B1B9-A05F98FFD0AD}"/>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6</a:t>
            </a:r>
          </a:p>
        </p:txBody>
      </p:sp>
      <p:sp>
        <p:nvSpPr>
          <p:cNvPr id="2" name="TextBox 1">
            <a:extLst>
              <a:ext uri="{FF2B5EF4-FFF2-40B4-BE49-F238E27FC236}">
                <a16:creationId xmlns:a16="http://schemas.microsoft.com/office/drawing/2014/main" id="{A3C3ACD5-2C0A-4B10-A2D7-B7D0F0DC9691}"/>
              </a:ext>
            </a:extLst>
          </p:cNvPr>
          <p:cNvSpPr txBox="1"/>
          <p:nvPr/>
        </p:nvSpPr>
        <p:spPr>
          <a:xfrm>
            <a:off x="8601740" y="5186658"/>
            <a:ext cx="5965479" cy="1323439"/>
          </a:xfrm>
          <a:prstGeom prst="rect">
            <a:avLst/>
          </a:prstGeom>
          <a:noFill/>
        </p:spPr>
        <p:txBody>
          <a:bodyPr wrap="none" rtlCol="0">
            <a:spAutoFit/>
          </a:bodyPr>
          <a:lstStyle/>
          <a:p>
            <a:r>
              <a:rPr lang="en-US" sz="4000" dirty="0"/>
              <a:t>Your annuity beneficiary </a:t>
            </a:r>
          </a:p>
          <a:p>
            <a:r>
              <a:rPr lang="en-US" sz="4000" dirty="0"/>
              <a:t>is your option beneficiary.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4" grpId="0" animBg="1"/>
      <p:bldP spid="25" grpId="0" animBg="1"/>
      <p:bldP spid="26" grpId="0" animBg="1"/>
      <p:bldP spid="27" grpId="0" animBg="1"/>
      <p:bldP spid="31755"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CC5E5A-84A1-425D-9E43-030CB7EBF4CA}"/>
              </a:ext>
            </a:extLst>
          </p:cNvPr>
          <p:cNvSpPr txBox="1">
            <a:spLocks/>
          </p:cNvSpPr>
          <p:nvPr/>
        </p:nvSpPr>
        <p:spPr>
          <a:xfrm>
            <a:off x="668934" y="-2179"/>
            <a:ext cx="9307582" cy="1380602"/>
          </a:xfrm>
          <a:prstGeom prst="rect">
            <a:avLst/>
          </a:prstGeom>
        </p:spPr>
        <p:txBody>
          <a:bodyPr lIns="92157" tIns="46078" rIns="92157" bIns="46078" anchor="ctr">
            <a:norm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Period-Certain Annuity</a:t>
            </a:r>
          </a:p>
        </p:txBody>
      </p:sp>
      <p:sp>
        <p:nvSpPr>
          <p:cNvPr id="16" name="Freeform 15">
            <a:extLst>
              <a:ext uri="{FF2B5EF4-FFF2-40B4-BE49-F238E27FC236}">
                <a16:creationId xmlns:a16="http://schemas.microsoft.com/office/drawing/2014/main" id="{16168FF7-F3A4-420F-9472-AD1512B77B23}"/>
              </a:ext>
            </a:extLst>
          </p:cNvPr>
          <p:cNvSpPr/>
          <p:nvPr/>
        </p:nvSpPr>
        <p:spPr bwMode="auto">
          <a:xfrm>
            <a:off x="1950721" y="5514342"/>
            <a:ext cx="1375143" cy="967739"/>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3 Year</a:t>
            </a:r>
          </a:p>
        </p:txBody>
      </p:sp>
      <p:sp>
        <p:nvSpPr>
          <p:cNvPr id="18" name="Freeform 17">
            <a:extLst>
              <a:ext uri="{FF2B5EF4-FFF2-40B4-BE49-F238E27FC236}">
                <a16:creationId xmlns:a16="http://schemas.microsoft.com/office/drawing/2014/main" id="{D169B329-E5EE-4C80-BC68-E462F7ACCAA0}"/>
              </a:ext>
            </a:extLst>
          </p:cNvPr>
          <p:cNvSpPr/>
          <p:nvPr/>
        </p:nvSpPr>
        <p:spPr bwMode="auto">
          <a:xfrm>
            <a:off x="4919333" y="5506721"/>
            <a:ext cx="1375143" cy="970280"/>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5 Year</a:t>
            </a:r>
          </a:p>
        </p:txBody>
      </p:sp>
      <p:sp>
        <p:nvSpPr>
          <p:cNvPr id="20" name="Freeform 19">
            <a:extLst>
              <a:ext uri="{FF2B5EF4-FFF2-40B4-BE49-F238E27FC236}">
                <a16:creationId xmlns:a16="http://schemas.microsoft.com/office/drawing/2014/main" id="{086F2DEE-AF54-42F1-BFA0-8927A7E23B23}"/>
              </a:ext>
            </a:extLst>
          </p:cNvPr>
          <p:cNvSpPr/>
          <p:nvPr/>
        </p:nvSpPr>
        <p:spPr bwMode="auto">
          <a:xfrm>
            <a:off x="1219201" y="6682742"/>
            <a:ext cx="1375143" cy="970280"/>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6 Year</a:t>
            </a:r>
          </a:p>
        </p:txBody>
      </p:sp>
      <p:sp>
        <p:nvSpPr>
          <p:cNvPr id="21" name="Freeform 20">
            <a:extLst>
              <a:ext uri="{FF2B5EF4-FFF2-40B4-BE49-F238E27FC236}">
                <a16:creationId xmlns:a16="http://schemas.microsoft.com/office/drawing/2014/main" id="{58F76AC4-6850-43C3-A523-1B4D98000780}"/>
              </a:ext>
            </a:extLst>
          </p:cNvPr>
          <p:cNvSpPr/>
          <p:nvPr/>
        </p:nvSpPr>
        <p:spPr bwMode="auto">
          <a:xfrm>
            <a:off x="2677161" y="6682742"/>
            <a:ext cx="1375143" cy="970280"/>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7 Year</a:t>
            </a:r>
          </a:p>
        </p:txBody>
      </p:sp>
      <p:sp>
        <p:nvSpPr>
          <p:cNvPr id="22" name="Freeform 21">
            <a:extLst>
              <a:ext uri="{FF2B5EF4-FFF2-40B4-BE49-F238E27FC236}">
                <a16:creationId xmlns:a16="http://schemas.microsoft.com/office/drawing/2014/main" id="{E054BF49-D5A3-4B15-BBA0-29F3A0CA6734}"/>
              </a:ext>
            </a:extLst>
          </p:cNvPr>
          <p:cNvSpPr/>
          <p:nvPr/>
        </p:nvSpPr>
        <p:spPr bwMode="auto">
          <a:xfrm>
            <a:off x="4152253" y="6682742"/>
            <a:ext cx="1375143" cy="970280"/>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8 Year</a:t>
            </a:r>
          </a:p>
        </p:txBody>
      </p:sp>
      <p:sp>
        <p:nvSpPr>
          <p:cNvPr id="23" name="Freeform 22">
            <a:extLst>
              <a:ext uri="{FF2B5EF4-FFF2-40B4-BE49-F238E27FC236}">
                <a16:creationId xmlns:a16="http://schemas.microsoft.com/office/drawing/2014/main" id="{6280620F-4C2F-42CB-8B2E-CA68852D2EB2}"/>
              </a:ext>
            </a:extLst>
          </p:cNvPr>
          <p:cNvSpPr/>
          <p:nvPr/>
        </p:nvSpPr>
        <p:spPr bwMode="auto">
          <a:xfrm>
            <a:off x="5627345" y="6675121"/>
            <a:ext cx="1372430" cy="970280"/>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9 Year</a:t>
            </a:r>
          </a:p>
        </p:txBody>
      </p:sp>
      <p:sp>
        <p:nvSpPr>
          <p:cNvPr id="24" name="Freeform 23">
            <a:extLst>
              <a:ext uri="{FF2B5EF4-FFF2-40B4-BE49-F238E27FC236}">
                <a16:creationId xmlns:a16="http://schemas.microsoft.com/office/drawing/2014/main" id="{AA1909C0-A727-4079-97DC-B2507705C26C}"/>
              </a:ext>
            </a:extLst>
          </p:cNvPr>
          <p:cNvSpPr/>
          <p:nvPr/>
        </p:nvSpPr>
        <p:spPr bwMode="auto">
          <a:xfrm>
            <a:off x="3436446" y="5514342"/>
            <a:ext cx="1375143" cy="967739"/>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10</a:t>
            </a:r>
          </a:p>
          <a:p>
            <a:pPr algn="ctr" defTabSz="1778000">
              <a:lnSpc>
                <a:spcPct val="90000"/>
              </a:lnSpc>
              <a:spcAft>
                <a:spcPct val="35000"/>
              </a:spcAft>
              <a:defRPr/>
            </a:pPr>
            <a:r>
              <a:rPr lang="en-US" sz="3200" b="1" dirty="0"/>
              <a:t>Year</a:t>
            </a:r>
          </a:p>
        </p:txBody>
      </p:sp>
      <p:sp>
        <p:nvSpPr>
          <p:cNvPr id="25" name="Right Arrow 24">
            <a:extLst>
              <a:ext uri="{FF2B5EF4-FFF2-40B4-BE49-F238E27FC236}">
                <a16:creationId xmlns:a16="http://schemas.microsoft.com/office/drawing/2014/main" id="{D3A2DE30-9288-4B2F-AE3C-1D69244750AF}"/>
              </a:ext>
            </a:extLst>
          </p:cNvPr>
          <p:cNvSpPr/>
          <p:nvPr/>
        </p:nvSpPr>
        <p:spPr bwMode="auto">
          <a:xfrm rot="5400000">
            <a:off x="2602231" y="1764030"/>
            <a:ext cx="2903219" cy="402336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6" name="Freeform 25">
            <a:extLst>
              <a:ext uri="{FF2B5EF4-FFF2-40B4-BE49-F238E27FC236}">
                <a16:creationId xmlns:a16="http://schemas.microsoft.com/office/drawing/2014/main" id="{871F29FF-8D2D-4ABC-A6F4-1A4BA8EBC18B}"/>
              </a:ext>
            </a:extLst>
          </p:cNvPr>
          <p:cNvSpPr/>
          <p:nvPr/>
        </p:nvSpPr>
        <p:spPr bwMode="auto">
          <a:xfrm>
            <a:off x="2618741" y="2561950"/>
            <a:ext cx="2814320" cy="970280"/>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Account Balance</a:t>
            </a:r>
          </a:p>
        </p:txBody>
      </p:sp>
      <p:sp>
        <p:nvSpPr>
          <p:cNvPr id="32780" name="Rectangle 26">
            <a:extLst>
              <a:ext uri="{FF2B5EF4-FFF2-40B4-BE49-F238E27FC236}">
                <a16:creationId xmlns:a16="http://schemas.microsoft.com/office/drawing/2014/main" id="{A7A0BB61-01EE-43AD-8C36-4D9C861DBBF3}"/>
              </a:ext>
            </a:extLst>
          </p:cNvPr>
          <p:cNvSpPr>
            <a:spLocks noChangeArrowheads="1"/>
          </p:cNvSpPr>
          <p:nvPr/>
        </p:nvSpPr>
        <p:spPr bwMode="auto">
          <a:xfrm>
            <a:off x="8168640" y="2324100"/>
            <a:ext cx="6164048" cy="274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n-US" altLang="en-US" sz="4000" dirty="0">
                <a:latin typeface="+mn-lt"/>
              </a:rPr>
              <a:t>Annuitize account balance and receive a monthly benefit for a specified number of years.</a:t>
            </a:r>
          </a:p>
        </p:txBody>
      </p:sp>
      <p:sp>
        <p:nvSpPr>
          <p:cNvPr id="17" name="Freeform 16">
            <a:extLst>
              <a:ext uri="{FF2B5EF4-FFF2-40B4-BE49-F238E27FC236}">
                <a16:creationId xmlns:a16="http://schemas.microsoft.com/office/drawing/2014/main" id="{4D15299E-ACCF-4721-A58E-12C364D1952A}"/>
              </a:ext>
            </a:extLst>
          </p:cNvPr>
          <p:cNvSpPr/>
          <p:nvPr/>
        </p:nvSpPr>
        <p:spPr bwMode="auto">
          <a:xfrm>
            <a:off x="3443121" y="5514342"/>
            <a:ext cx="1372430" cy="967739"/>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4 Year</a:t>
            </a:r>
          </a:p>
        </p:txBody>
      </p:sp>
      <p:sp>
        <p:nvSpPr>
          <p:cNvPr id="15" name="TextBox 14">
            <a:extLst>
              <a:ext uri="{FF2B5EF4-FFF2-40B4-BE49-F238E27FC236}">
                <a16:creationId xmlns:a16="http://schemas.microsoft.com/office/drawing/2014/main" id="{345BD1C4-5205-4BCE-8C30-CF99D1B3C52B}"/>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6</a:t>
            </a:r>
          </a:p>
        </p:txBody>
      </p:sp>
    </p:spTree>
    <p:extLst>
      <p:ext uri="{BB962C8B-B14F-4D97-AF65-F5344CB8AC3E}">
        <p14:creationId xmlns:p14="http://schemas.microsoft.com/office/powerpoint/2010/main" val="949652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20" grpId="0" animBg="1"/>
      <p:bldP spid="20" grpId="1" animBg="1"/>
      <p:bldP spid="21" grpId="0" animBg="1"/>
      <p:bldP spid="21" grpId="1" animBg="1"/>
      <p:bldP spid="22" grpId="0" animBg="1"/>
      <p:bldP spid="22" grpId="1" animBg="1"/>
      <p:bldP spid="23" grpId="0" animBg="1"/>
      <p:bldP spid="23" grpId="1" animBg="1"/>
      <p:bldP spid="24" grpId="0" animBg="1"/>
      <p:bldP spid="17" grpId="0" animBg="1"/>
      <p:bldP spid="1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5E84BB4-A164-4122-9357-40BE2AEA6B25}"/>
              </a:ext>
            </a:extLst>
          </p:cNvPr>
          <p:cNvSpPr txBox="1">
            <a:spLocks/>
          </p:cNvSpPr>
          <p:nvPr/>
        </p:nvSpPr>
        <p:spPr>
          <a:xfrm>
            <a:off x="339339" y="404848"/>
            <a:ext cx="12090121" cy="646331"/>
          </a:xfrm>
          <a:prstGeom prst="rect">
            <a:avLst/>
          </a:prstGeom>
        </p:spPr>
        <p:txBody>
          <a:bodyPr lIns="92157" tIns="46078" rIns="92157" bIns="46078"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Combination Lump Sum and Annuity</a:t>
            </a:r>
          </a:p>
        </p:txBody>
      </p:sp>
      <p:sp>
        <p:nvSpPr>
          <p:cNvPr id="33795" name="Rectangle 26">
            <a:extLst>
              <a:ext uri="{FF2B5EF4-FFF2-40B4-BE49-F238E27FC236}">
                <a16:creationId xmlns:a16="http://schemas.microsoft.com/office/drawing/2014/main" id="{A2D3F526-BD95-4AA3-9437-0D1C58712D5E}"/>
              </a:ext>
            </a:extLst>
          </p:cNvPr>
          <p:cNvSpPr>
            <a:spLocks noChangeArrowheads="1"/>
          </p:cNvSpPr>
          <p:nvPr/>
        </p:nvSpPr>
        <p:spPr bwMode="auto">
          <a:xfrm>
            <a:off x="8471469" y="3156954"/>
            <a:ext cx="5915091" cy="20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spcBef>
                <a:spcPct val="0"/>
              </a:spcBef>
              <a:buFontTx/>
              <a:buNone/>
            </a:pPr>
            <a:r>
              <a:rPr lang="en-US" altLang="en-US" sz="3840" dirty="0">
                <a:latin typeface="+mn-lt"/>
              </a:rPr>
              <a:t>Take a lump-sum payment and annuitize the remaining account balance.</a:t>
            </a:r>
          </a:p>
        </p:txBody>
      </p:sp>
      <p:sp>
        <p:nvSpPr>
          <p:cNvPr id="19" name="Right Arrow 18">
            <a:extLst>
              <a:ext uri="{FF2B5EF4-FFF2-40B4-BE49-F238E27FC236}">
                <a16:creationId xmlns:a16="http://schemas.microsoft.com/office/drawing/2014/main" id="{C3B33FAB-5103-42DD-B7CB-2D606AACAF36}"/>
              </a:ext>
            </a:extLst>
          </p:cNvPr>
          <p:cNvSpPr/>
          <p:nvPr/>
        </p:nvSpPr>
        <p:spPr bwMode="auto">
          <a:xfrm>
            <a:off x="810261" y="2884197"/>
            <a:ext cx="3870960" cy="322952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8" name="Freeform 27">
            <a:extLst>
              <a:ext uri="{FF2B5EF4-FFF2-40B4-BE49-F238E27FC236}">
                <a16:creationId xmlns:a16="http://schemas.microsoft.com/office/drawing/2014/main" id="{D17BE00C-5A04-4E23-A215-2C58692DCD61}"/>
              </a:ext>
            </a:extLst>
          </p:cNvPr>
          <p:cNvSpPr/>
          <p:nvPr/>
        </p:nvSpPr>
        <p:spPr bwMode="auto">
          <a:xfrm>
            <a:off x="4795103" y="2986033"/>
            <a:ext cx="3495608" cy="1350995"/>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Lump-Sum Payment</a:t>
            </a:r>
          </a:p>
        </p:txBody>
      </p:sp>
      <p:sp>
        <p:nvSpPr>
          <p:cNvPr id="29" name="Freeform 28">
            <a:extLst>
              <a:ext uri="{FF2B5EF4-FFF2-40B4-BE49-F238E27FC236}">
                <a16:creationId xmlns:a16="http://schemas.microsoft.com/office/drawing/2014/main" id="{B207CB39-FEF1-462E-BF57-B474D7A1C8C6}"/>
              </a:ext>
            </a:extLst>
          </p:cNvPr>
          <p:cNvSpPr/>
          <p:nvPr/>
        </p:nvSpPr>
        <p:spPr bwMode="auto">
          <a:xfrm>
            <a:off x="4795102" y="4674546"/>
            <a:ext cx="3495609" cy="1779420"/>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Lifetime or Period-Certain Annuity</a:t>
            </a:r>
          </a:p>
        </p:txBody>
      </p:sp>
      <p:sp>
        <p:nvSpPr>
          <p:cNvPr id="26" name="Freeform 25">
            <a:extLst>
              <a:ext uri="{FF2B5EF4-FFF2-40B4-BE49-F238E27FC236}">
                <a16:creationId xmlns:a16="http://schemas.microsoft.com/office/drawing/2014/main" id="{8A2AE136-5775-4ED1-913D-48DEFEF7B23E}"/>
              </a:ext>
            </a:extLst>
          </p:cNvPr>
          <p:cNvSpPr/>
          <p:nvPr/>
        </p:nvSpPr>
        <p:spPr bwMode="auto">
          <a:xfrm>
            <a:off x="371436" y="3790859"/>
            <a:ext cx="2814320" cy="1350995"/>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26101" tIns="226101" rIns="226101" bIns="226101" spcCol="1270" anchor="ctr"/>
          <a:lstStyle/>
          <a:p>
            <a:pPr algn="ctr" defTabSz="1778000">
              <a:lnSpc>
                <a:spcPct val="90000"/>
              </a:lnSpc>
              <a:spcAft>
                <a:spcPct val="35000"/>
              </a:spcAft>
              <a:defRPr/>
            </a:pPr>
            <a:r>
              <a:rPr lang="en-US" sz="3200" b="1" dirty="0"/>
              <a:t>Account Balance</a:t>
            </a:r>
          </a:p>
        </p:txBody>
      </p:sp>
      <p:sp>
        <p:nvSpPr>
          <p:cNvPr id="9" name="TextBox 8">
            <a:extLst>
              <a:ext uri="{FF2B5EF4-FFF2-40B4-BE49-F238E27FC236}">
                <a16:creationId xmlns:a16="http://schemas.microsoft.com/office/drawing/2014/main" id="{EC74F127-CD5C-48BF-A76F-454EB7FE0E91}"/>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D094B28-00AB-4F77-8C1D-EB802879E662}"/>
              </a:ext>
            </a:extLst>
          </p:cNvPr>
          <p:cNvSpPr txBox="1">
            <a:spLocks/>
          </p:cNvSpPr>
          <p:nvPr/>
        </p:nvSpPr>
        <p:spPr>
          <a:xfrm>
            <a:off x="1509298" y="2916947"/>
            <a:ext cx="11611804" cy="1960809"/>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436B9F"/>
                </a:solidFill>
                <a:effectLst/>
                <a:uLnTx/>
                <a:uFillTx/>
                <a:latin typeface="+mn-lt"/>
                <a:ea typeface="+mj-ea"/>
                <a:cs typeface="+mj-cs"/>
              </a:rPr>
              <a:t>Section 7:</a:t>
            </a:r>
            <a:br>
              <a:rPr kumimoji="0" lang="en-US" sz="8000" b="1" i="0" u="none" strike="noStrike" kern="1200" cap="none" spc="0" normalizeH="0" baseline="0" noProof="0" dirty="0">
                <a:ln>
                  <a:noFill/>
                </a:ln>
                <a:solidFill>
                  <a:srgbClr val="436B9F"/>
                </a:solidFill>
                <a:effectLst/>
                <a:uLnTx/>
                <a:uFillTx/>
                <a:latin typeface="+mn-lt"/>
                <a:ea typeface="+mj-ea"/>
                <a:cs typeface="+mj-cs"/>
              </a:rPr>
            </a:br>
            <a:r>
              <a:rPr lang="en-US" sz="8000" b="1" dirty="0">
                <a:solidFill>
                  <a:srgbClr val="436B9F"/>
                </a:solidFill>
                <a:latin typeface="+mn-lt"/>
              </a:rPr>
              <a:t>CalSTRS Pension2</a:t>
            </a:r>
            <a:endParaRPr kumimoji="0" lang="en-US" sz="8000" b="1" i="0" u="none" strike="noStrike" kern="1200" cap="none" spc="0" normalizeH="0" baseline="0" noProof="0" dirty="0">
              <a:ln>
                <a:noFill/>
              </a:ln>
              <a:solidFill>
                <a:srgbClr val="436B9F"/>
              </a:solidFill>
              <a:effectLst/>
              <a:uLnTx/>
              <a:uFillTx/>
              <a:latin typeface="+mn-lt"/>
              <a:ea typeface="+mj-ea"/>
              <a:cs typeface="+mj-cs"/>
            </a:endParaRPr>
          </a:p>
        </p:txBody>
      </p:sp>
    </p:spTree>
    <p:extLst>
      <p:ext uri="{BB962C8B-B14F-4D97-AF65-F5344CB8AC3E}">
        <p14:creationId xmlns:p14="http://schemas.microsoft.com/office/powerpoint/2010/main" val="1304587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D138D3-F8B4-4FDA-8351-841D84759398}"/>
              </a:ext>
            </a:extLst>
          </p:cNvPr>
          <p:cNvSpPr>
            <a:spLocks noGrp="1"/>
          </p:cNvSpPr>
          <p:nvPr>
            <p:ph type="title"/>
          </p:nvPr>
        </p:nvSpPr>
        <p:spPr>
          <a:xfrm>
            <a:off x="731520" y="275232"/>
            <a:ext cx="7256778" cy="884830"/>
          </a:xfrm>
        </p:spPr>
        <p:txBody>
          <a:bodyPr/>
          <a:lstStyle/>
          <a:p>
            <a:pPr algn="l"/>
            <a:r>
              <a:rPr lang="en-US" sz="6000" b="1" dirty="0">
                <a:solidFill>
                  <a:schemeClr val="bg1"/>
                </a:solidFill>
                <a:latin typeface="Arial" panose="020B0604020202020204" pitchFamily="34" charset="0"/>
                <a:cs typeface="Arial" panose="020B0604020202020204" pitchFamily="34" charset="0"/>
              </a:rPr>
              <a:t>CalSTRS Pension2</a:t>
            </a:r>
          </a:p>
        </p:txBody>
      </p:sp>
      <p:sp>
        <p:nvSpPr>
          <p:cNvPr id="2" name="Content Placeholder 1">
            <a:extLst>
              <a:ext uri="{FF2B5EF4-FFF2-40B4-BE49-F238E27FC236}">
                <a16:creationId xmlns:a16="http://schemas.microsoft.com/office/drawing/2014/main" id="{E227574B-A9D1-4DB1-AD99-099D441B058D}"/>
              </a:ext>
            </a:extLst>
          </p:cNvPr>
          <p:cNvSpPr>
            <a:spLocks noGrp="1"/>
          </p:cNvSpPr>
          <p:nvPr>
            <p:ph idx="1"/>
          </p:nvPr>
        </p:nvSpPr>
        <p:spPr/>
        <p:txBody>
          <a:bodyPr/>
          <a:lstStyle/>
          <a:p>
            <a:pPr marL="0" indent="0">
              <a:buNone/>
            </a:pPr>
            <a:endParaRPr lang="en-US" dirty="0"/>
          </a:p>
        </p:txBody>
      </p:sp>
      <p:pic>
        <p:nvPicPr>
          <p:cNvPr id="16" name="Picture 2" descr="C:\Users\MHarris\Desktop\p2-badge-rgb-05-title.png">
            <a:extLst>
              <a:ext uri="{FF2B5EF4-FFF2-40B4-BE49-F238E27FC236}">
                <a16:creationId xmlns:a16="http://schemas.microsoft.com/office/drawing/2014/main" id="{A055D9BA-55C6-47C3-A621-270D9ADBBE6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3582" y="1969108"/>
            <a:ext cx="5136142" cy="22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90CB0F03-9D28-47D9-B9C6-96074592A46B}"/>
              </a:ext>
            </a:extLst>
          </p:cNvPr>
          <p:cNvPicPr>
            <a:picLocks noChangeAspect="1" noChangeArrowheads="1"/>
          </p:cNvPicPr>
          <p:nvPr/>
        </p:nvPicPr>
        <p:blipFill>
          <a:blip r:embed="rId4"/>
          <a:stretch>
            <a:fillRect/>
          </a:stretch>
        </p:blipFill>
        <p:spPr bwMode="auto">
          <a:xfrm>
            <a:off x="487680" y="1629950"/>
            <a:ext cx="5913120" cy="56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rved Right Arrow 6">
            <a:extLst>
              <a:ext uri="{FF2B5EF4-FFF2-40B4-BE49-F238E27FC236}">
                <a16:creationId xmlns:a16="http://schemas.microsoft.com/office/drawing/2014/main" id="{85750DE7-0CCA-4CF0-A257-5272792F9D52}"/>
              </a:ext>
            </a:extLst>
          </p:cNvPr>
          <p:cNvSpPr/>
          <p:nvPr/>
        </p:nvSpPr>
        <p:spPr>
          <a:xfrm rot="3775072" flipH="1">
            <a:off x="5822585" y="3902498"/>
            <a:ext cx="1410044" cy="3409879"/>
          </a:xfrm>
          <a:prstGeom prst="curvedRightArrow">
            <a:avLst/>
          </a:prstGeom>
          <a:solidFill>
            <a:srgbClr val="003366"/>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dirty="0">
              <a:solidFill>
                <a:schemeClr val="tx1"/>
              </a:solidFill>
            </a:endParaRPr>
          </a:p>
        </p:txBody>
      </p:sp>
      <p:sp>
        <p:nvSpPr>
          <p:cNvPr id="8" name="TextBox 7">
            <a:extLst>
              <a:ext uri="{FF2B5EF4-FFF2-40B4-BE49-F238E27FC236}">
                <a16:creationId xmlns:a16="http://schemas.microsoft.com/office/drawing/2014/main" id="{DB68EEDB-87AB-4C4C-9936-4E767C6813B0}"/>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7</a:t>
            </a:r>
          </a:p>
        </p:txBody>
      </p:sp>
    </p:spTree>
    <p:extLst>
      <p:ext uri="{BB962C8B-B14F-4D97-AF65-F5344CB8AC3E}">
        <p14:creationId xmlns:p14="http://schemas.microsoft.com/office/powerpoint/2010/main" val="365977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2CE8F1F7-1596-442F-826D-DEEC18B6DEB6}"/>
              </a:ext>
            </a:extLst>
          </p:cNvPr>
          <p:cNvGraphicFramePr/>
          <p:nvPr>
            <p:extLst>
              <p:ext uri="{D42A27DB-BD31-4B8C-83A1-F6EECF244321}">
                <p14:modId xmlns:p14="http://schemas.microsoft.com/office/powerpoint/2010/main" val="1387708840"/>
              </p:ext>
            </p:extLst>
          </p:nvPr>
        </p:nvGraphicFramePr>
        <p:xfrm>
          <a:off x="350192" y="1981655"/>
          <a:ext cx="5698496" cy="5830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83289F3F-A308-4E2E-8CC2-EE7B69E5DB69}"/>
              </a:ext>
            </a:extLst>
          </p:cNvPr>
          <p:cNvSpPr txBox="1">
            <a:spLocks/>
          </p:cNvSpPr>
          <p:nvPr/>
        </p:nvSpPr>
        <p:spPr bwMode="auto">
          <a:xfrm>
            <a:off x="6952998" y="4292141"/>
            <a:ext cx="835659" cy="10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0" name="Content Placeholder 2">
            <a:extLst>
              <a:ext uri="{FF2B5EF4-FFF2-40B4-BE49-F238E27FC236}">
                <a16:creationId xmlns:a16="http://schemas.microsoft.com/office/drawing/2014/main" id="{3F19C521-3F95-412E-8A26-3C573BC37594}"/>
              </a:ext>
            </a:extLst>
          </p:cNvPr>
          <p:cNvSpPr>
            <a:spLocks noGrp="1"/>
          </p:cNvSpPr>
          <p:nvPr>
            <p:ph idx="1"/>
          </p:nvPr>
        </p:nvSpPr>
        <p:spPr>
          <a:xfrm>
            <a:off x="7841997" y="4347424"/>
            <a:ext cx="6432524" cy="1910080"/>
          </a:xfrm>
        </p:spPr>
        <p:txBody>
          <a:bodyPr>
            <a:noAutofit/>
          </a:bodyPr>
          <a:lstStyle/>
          <a:p>
            <a:pPr marL="0" indent="0" defTabSz="1111370">
              <a:lnSpc>
                <a:spcPct val="100000"/>
              </a:lnSpc>
              <a:buNone/>
              <a:defRPr/>
            </a:pPr>
            <a:r>
              <a:rPr lang="en-US" sz="4000" dirty="0"/>
              <a:t>Visit Pension2.com for more information, videos and savings calculators.</a:t>
            </a:r>
            <a:endParaRPr lang="en-US" sz="4000" i="1" dirty="0"/>
          </a:p>
        </p:txBody>
      </p:sp>
      <p:sp>
        <p:nvSpPr>
          <p:cNvPr id="11" name="Content Placeholder 2">
            <a:extLst>
              <a:ext uri="{FF2B5EF4-FFF2-40B4-BE49-F238E27FC236}">
                <a16:creationId xmlns:a16="http://schemas.microsoft.com/office/drawing/2014/main" id="{180DE3F6-42D6-4B9B-9A7C-352FEDEBA350}"/>
              </a:ext>
            </a:extLst>
          </p:cNvPr>
          <p:cNvSpPr txBox="1">
            <a:spLocks/>
          </p:cNvSpPr>
          <p:nvPr/>
        </p:nvSpPr>
        <p:spPr bwMode="auto">
          <a:xfrm>
            <a:off x="7834376" y="6531824"/>
            <a:ext cx="6649719" cy="151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4000" dirty="0">
                <a:latin typeface="+mn-lt"/>
              </a:rPr>
              <a:t>Research your employer’s plans at 403bCompare.com.</a:t>
            </a:r>
            <a:endParaRPr lang="en-US" altLang="en-US" sz="4000" i="1" dirty="0">
              <a:latin typeface="+mn-lt"/>
            </a:endParaRPr>
          </a:p>
        </p:txBody>
      </p:sp>
      <p:sp>
        <p:nvSpPr>
          <p:cNvPr id="12" name="Content Placeholder 2">
            <a:extLst>
              <a:ext uri="{FF2B5EF4-FFF2-40B4-BE49-F238E27FC236}">
                <a16:creationId xmlns:a16="http://schemas.microsoft.com/office/drawing/2014/main" id="{0FCA8270-9534-4EB6-964C-259885853B51}"/>
              </a:ext>
            </a:extLst>
          </p:cNvPr>
          <p:cNvSpPr txBox="1">
            <a:spLocks/>
          </p:cNvSpPr>
          <p:nvPr/>
        </p:nvSpPr>
        <p:spPr bwMode="auto">
          <a:xfrm>
            <a:off x="6973318" y="6542221"/>
            <a:ext cx="835659" cy="136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pic>
        <p:nvPicPr>
          <p:cNvPr id="14" name="Picture 2" descr="C:\Users\MHarris\Desktop\p2-badge-rgb-05-title.png">
            <a:extLst>
              <a:ext uri="{FF2B5EF4-FFF2-40B4-BE49-F238E27FC236}">
                <a16:creationId xmlns:a16="http://schemas.microsoft.com/office/drawing/2014/main" id="{11B2EF38-8A7F-4BE5-9D47-D5EBA5BFD59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0663" y="1692650"/>
            <a:ext cx="5136142" cy="222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D8D138D3-F8B4-4FDA-8351-841D84759398}"/>
              </a:ext>
            </a:extLst>
          </p:cNvPr>
          <p:cNvSpPr>
            <a:spLocks noGrp="1"/>
          </p:cNvSpPr>
          <p:nvPr>
            <p:ph type="title"/>
          </p:nvPr>
        </p:nvSpPr>
        <p:spPr>
          <a:xfrm>
            <a:off x="731520" y="275232"/>
            <a:ext cx="7256778" cy="884830"/>
          </a:xfrm>
        </p:spPr>
        <p:txBody>
          <a:bodyPr/>
          <a:lstStyle/>
          <a:p>
            <a:pPr algn="l"/>
            <a:r>
              <a:rPr lang="en-US" sz="6000" b="1" dirty="0">
                <a:solidFill>
                  <a:schemeClr val="bg1"/>
                </a:solidFill>
                <a:latin typeface="Arial" panose="020B0604020202020204" pitchFamily="34" charset="0"/>
                <a:cs typeface="Arial" panose="020B0604020202020204" pitchFamily="34" charset="0"/>
              </a:rPr>
              <a:t>CalSTRS Pension2</a:t>
            </a:r>
          </a:p>
        </p:txBody>
      </p:sp>
      <p:sp>
        <p:nvSpPr>
          <p:cNvPr id="16" name="TextBox 15">
            <a:extLst>
              <a:ext uri="{FF2B5EF4-FFF2-40B4-BE49-F238E27FC236}">
                <a16:creationId xmlns:a16="http://schemas.microsoft.com/office/drawing/2014/main" id="{24768CDF-56A1-4A14-9A42-4F6BB5AAA058}"/>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7</a:t>
            </a:r>
          </a:p>
        </p:txBody>
      </p:sp>
    </p:spTree>
    <p:extLst>
      <p:ext uri="{BB962C8B-B14F-4D97-AF65-F5344CB8AC3E}">
        <p14:creationId xmlns:p14="http://schemas.microsoft.com/office/powerpoint/2010/main" val="1240101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96498"/>
            <a:ext cx="7256778" cy="884830"/>
          </a:xfrm>
        </p:spPr>
        <p:txBody>
          <a:bodyPr/>
          <a:lstStyle/>
          <a:p>
            <a:pPr algn="l"/>
            <a:r>
              <a:rPr lang="en-US" sz="6000" b="1" dirty="0">
                <a:solidFill>
                  <a:schemeClr val="bg1"/>
                </a:solidFill>
                <a:latin typeface="Arial" panose="020B0604020202020204" pitchFamily="34" charset="0"/>
                <a:cs typeface="Arial" panose="020B0604020202020204" pitchFamily="34" charset="0"/>
              </a:rPr>
              <a:t>CalSTRS Pension2</a:t>
            </a:r>
          </a:p>
        </p:txBody>
      </p:sp>
      <p:sp>
        <p:nvSpPr>
          <p:cNvPr id="4" name="Content Placeholder 3"/>
          <p:cNvSpPr>
            <a:spLocks noGrp="1"/>
          </p:cNvSpPr>
          <p:nvPr>
            <p:ph idx="1"/>
          </p:nvPr>
        </p:nvSpPr>
        <p:spPr>
          <a:xfrm>
            <a:off x="8059220" y="1828800"/>
            <a:ext cx="6581217" cy="6248400"/>
          </a:xfrm>
        </p:spPr>
        <p:txBody>
          <a:bodyPr>
            <a:normAutofit/>
          </a:bodyPr>
          <a:lstStyle/>
          <a:p>
            <a:pPr indent="-391846">
              <a:spcBef>
                <a:spcPts val="0"/>
              </a:spcBef>
              <a:buFont typeface="Wingdings" panose="05000000000000000000" pitchFamily="2" charset="2"/>
              <a:buChar char="Ø"/>
            </a:pPr>
            <a:r>
              <a:rPr lang="en-US" sz="4000" dirty="0">
                <a:cs typeface="Arial" panose="020B0604020202020204" pitchFamily="34" charset="0"/>
              </a:rPr>
              <a:t>Tax-deferred</a:t>
            </a:r>
          </a:p>
          <a:p>
            <a:pPr marL="0" indent="0" defTabSz="489808">
              <a:spcBef>
                <a:spcPts val="0"/>
              </a:spcBef>
              <a:buNone/>
            </a:pPr>
            <a:r>
              <a:rPr lang="en-US" sz="4000" dirty="0">
                <a:cs typeface="Arial" panose="020B0604020202020204" pitchFamily="34" charset="0"/>
              </a:rPr>
              <a:t>	retirement savings</a:t>
            </a:r>
          </a:p>
          <a:p>
            <a:pPr marL="0" indent="0">
              <a:lnSpc>
                <a:spcPct val="10000"/>
              </a:lnSpc>
              <a:buNone/>
            </a:pPr>
            <a:r>
              <a:rPr lang="en-US" sz="4000" dirty="0">
                <a:cs typeface="Arial" panose="020B0604020202020204" pitchFamily="34" charset="0"/>
              </a:rPr>
              <a:t> </a:t>
            </a:r>
          </a:p>
          <a:p>
            <a:pPr marL="408174" indent="-408174">
              <a:buFont typeface="Wingdings" panose="05000000000000000000" pitchFamily="2" charset="2"/>
              <a:buChar char="Ø"/>
            </a:pPr>
            <a:r>
              <a:rPr lang="en-US" sz="4000" dirty="0">
                <a:cs typeface="Arial" panose="020B0604020202020204" pitchFamily="34" charset="0"/>
              </a:rPr>
              <a:t>Low and transparent costs</a:t>
            </a:r>
          </a:p>
          <a:p>
            <a:pPr marL="0" indent="0">
              <a:lnSpc>
                <a:spcPct val="10000"/>
              </a:lnSpc>
              <a:buNone/>
            </a:pPr>
            <a:endParaRPr lang="en-US" sz="4000" dirty="0">
              <a:cs typeface="Arial" panose="020B0604020202020204" pitchFamily="34" charset="0"/>
            </a:endParaRPr>
          </a:p>
          <a:p>
            <a:pPr marL="489808" indent="-489808">
              <a:buFont typeface="Wingdings" panose="05000000000000000000" pitchFamily="2" charset="2"/>
              <a:buChar char="Ø"/>
            </a:pPr>
            <a:r>
              <a:rPr lang="en-US" sz="4000" dirty="0">
                <a:cs typeface="Arial" panose="020B0604020202020204" pitchFamily="34" charset="0"/>
              </a:rPr>
              <a:t>No commissions, load fees or surrender charges</a:t>
            </a:r>
          </a:p>
          <a:p>
            <a:pPr marL="0" indent="0">
              <a:lnSpc>
                <a:spcPct val="10000"/>
              </a:lnSpc>
              <a:buNone/>
            </a:pPr>
            <a:endParaRPr lang="en-US" sz="4000" dirty="0">
              <a:cs typeface="Arial" panose="020B0604020202020204" pitchFamily="34" charset="0"/>
            </a:endParaRPr>
          </a:p>
          <a:p>
            <a:pPr marL="489808" indent="-489808">
              <a:buFont typeface="Wingdings" panose="05000000000000000000" pitchFamily="2" charset="2"/>
              <a:buChar char="Ø"/>
            </a:pPr>
            <a:r>
              <a:rPr lang="en-US" sz="4000" dirty="0">
                <a:cs typeface="Arial" panose="020B0604020202020204" pitchFamily="34" charset="0"/>
              </a:rPr>
              <a:t>Flexible investment    options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586" y="1752600"/>
            <a:ext cx="7859474" cy="4403617"/>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467" y="6148590"/>
            <a:ext cx="7873712" cy="1200329"/>
          </a:xfrm>
          <a:prstGeom prst="rect">
            <a:avLst/>
          </a:prstGeom>
          <a:noFill/>
          <a:ln w="3175">
            <a:solidFill>
              <a:schemeClr val="tx1"/>
            </a:solidFill>
          </a:ln>
        </p:spPr>
        <p:txBody>
          <a:bodyPr wrap="square" rtlCol="0">
            <a:spAutoFit/>
          </a:bodyPr>
          <a:lstStyle/>
          <a:p>
            <a:r>
              <a:rPr lang="en-US" sz="3600" dirty="0">
                <a:cs typeface="Arial" panose="020B0604020202020204" pitchFamily="34" charset="0"/>
              </a:rPr>
              <a:t>Visit Pension2.com or call                     </a:t>
            </a:r>
            <a:r>
              <a:rPr lang="en-US" sz="3600" b="1" dirty="0">
                <a:cs typeface="Arial" panose="020B0604020202020204" pitchFamily="34" charset="0"/>
              </a:rPr>
              <a:t>888-394-2060 </a:t>
            </a:r>
            <a:r>
              <a:rPr lang="en-US" sz="3600" dirty="0">
                <a:cs typeface="Arial" panose="020B0604020202020204" pitchFamily="34" charset="0"/>
              </a:rPr>
              <a:t>for more information.</a:t>
            </a:r>
          </a:p>
        </p:txBody>
      </p:sp>
      <p:sp>
        <p:nvSpPr>
          <p:cNvPr id="8" name="TextBox 7">
            <a:extLst>
              <a:ext uri="{FF2B5EF4-FFF2-40B4-BE49-F238E27FC236}">
                <a16:creationId xmlns:a16="http://schemas.microsoft.com/office/drawing/2014/main" id="{D7D0733F-45C0-4181-BDB2-9E17794E92C4}"/>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7</a:t>
            </a:r>
          </a:p>
        </p:txBody>
      </p:sp>
    </p:spTree>
    <p:extLst>
      <p:ext uri="{BB962C8B-B14F-4D97-AF65-F5344CB8AC3E}">
        <p14:creationId xmlns:p14="http://schemas.microsoft.com/office/powerpoint/2010/main" val="303684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6AE7FC-2102-4461-AF75-20E5B5DD63C3}"/>
              </a:ext>
            </a:extLst>
          </p:cNvPr>
          <p:cNvSpPr txBox="1">
            <a:spLocks/>
          </p:cNvSpPr>
          <p:nvPr/>
        </p:nvSpPr>
        <p:spPr>
          <a:xfrm>
            <a:off x="358142" y="304801"/>
            <a:ext cx="6957058" cy="853440"/>
          </a:xfrm>
          <a:prstGeom prst="rect">
            <a:avLst/>
          </a:prstGeom>
        </p:spPr>
        <p:txBody>
          <a:bodyPr lIns="92157" tIns="46078" rIns="92157" bIns="46078" anchor="ctr"/>
          <a:lstStyle>
            <a:lvl1pPr algn="l" defTabSz="287338" rtl="0" fontAlgn="base">
              <a:spcBef>
                <a:spcPct val="0"/>
              </a:spcBef>
              <a:spcAft>
                <a:spcPct val="0"/>
              </a:spcAft>
              <a:defRPr sz="3200" kern="1200" spc="-63">
                <a:solidFill>
                  <a:srgbClr val="856278"/>
                </a:solidFill>
                <a:latin typeface="+mj-lt"/>
                <a:ea typeface="ＭＳ Ｐゴシック" pitchFamily="34" charset="-128"/>
                <a:cs typeface="+mj-cs"/>
              </a:defRPr>
            </a:lvl1pPr>
            <a:lvl2pPr algn="l" defTabSz="287338" rtl="0" fontAlgn="base">
              <a:spcBef>
                <a:spcPct val="0"/>
              </a:spcBef>
              <a:spcAft>
                <a:spcPct val="0"/>
              </a:spcAft>
              <a:defRPr sz="3200">
                <a:solidFill>
                  <a:srgbClr val="856278"/>
                </a:solidFill>
                <a:latin typeface="Arial" pitchFamily="34" charset="0"/>
                <a:ea typeface="ＭＳ Ｐゴシック" pitchFamily="34" charset="-128"/>
              </a:defRPr>
            </a:lvl2pPr>
            <a:lvl3pPr algn="l" defTabSz="287338" rtl="0" fontAlgn="base">
              <a:spcBef>
                <a:spcPct val="0"/>
              </a:spcBef>
              <a:spcAft>
                <a:spcPct val="0"/>
              </a:spcAft>
              <a:defRPr sz="3200">
                <a:solidFill>
                  <a:srgbClr val="856278"/>
                </a:solidFill>
                <a:latin typeface="Arial" pitchFamily="34" charset="0"/>
                <a:ea typeface="ＭＳ Ｐゴシック" pitchFamily="34" charset="-128"/>
              </a:defRPr>
            </a:lvl3pPr>
            <a:lvl4pPr algn="l" defTabSz="287338" rtl="0" fontAlgn="base">
              <a:spcBef>
                <a:spcPct val="0"/>
              </a:spcBef>
              <a:spcAft>
                <a:spcPct val="0"/>
              </a:spcAft>
              <a:defRPr sz="3200">
                <a:solidFill>
                  <a:srgbClr val="856278"/>
                </a:solidFill>
                <a:latin typeface="Arial" pitchFamily="34" charset="0"/>
                <a:ea typeface="ＭＳ Ｐゴシック" pitchFamily="34" charset="-128"/>
              </a:defRPr>
            </a:lvl4pPr>
            <a:lvl5pPr algn="l" defTabSz="287338" rtl="0" fontAlgn="base">
              <a:spcBef>
                <a:spcPct val="0"/>
              </a:spcBef>
              <a:spcAft>
                <a:spcPct val="0"/>
              </a:spcAft>
              <a:defRPr sz="3200">
                <a:solidFill>
                  <a:srgbClr val="856278"/>
                </a:solidFill>
                <a:latin typeface="Arial" pitchFamily="34" charset="0"/>
                <a:ea typeface="ＭＳ Ｐゴシック" pitchFamily="34" charset="-128"/>
              </a:defRPr>
            </a:lvl5pPr>
            <a:lvl6pPr marL="457200" algn="l" defTabSz="287338" rtl="0" fontAlgn="base">
              <a:spcBef>
                <a:spcPct val="0"/>
              </a:spcBef>
              <a:spcAft>
                <a:spcPct val="0"/>
              </a:spcAft>
              <a:defRPr sz="3200">
                <a:solidFill>
                  <a:srgbClr val="856278"/>
                </a:solidFill>
                <a:latin typeface="Arial" pitchFamily="34" charset="0"/>
                <a:ea typeface="ＭＳ Ｐゴシック" pitchFamily="34" charset="-128"/>
              </a:defRPr>
            </a:lvl6pPr>
            <a:lvl7pPr marL="914400" algn="l" defTabSz="287338" rtl="0" fontAlgn="base">
              <a:spcBef>
                <a:spcPct val="0"/>
              </a:spcBef>
              <a:spcAft>
                <a:spcPct val="0"/>
              </a:spcAft>
              <a:defRPr sz="3200">
                <a:solidFill>
                  <a:srgbClr val="856278"/>
                </a:solidFill>
                <a:latin typeface="Arial" pitchFamily="34" charset="0"/>
                <a:ea typeface="ＭＳ Ｐゴシック" pitchFamily="34" charset="-128"/>
              </a:defRPr>
            </a:lvl7pPr>
            <a:lvl8pPr marL="1371600" algn="l" defTabSz="287338" rtl="0" fontAlgn="base">
              <a:spcBef>
                <a:spcPct val="0"/>
              </a:spcBef>
              <a:spcAft>
                <a:spcPct val="0"/>
              </a:spcAft>
              <a:defRPr sz="3200">
                <a:solidFill>
                  <a:srgbClr val="856278"/>
                </a:solidFill>
                <a:latin typeface="Arial" pitchFamily="34" charset="0"/>
                <a:ea typeface="ＭＳ Ｐゴシック" pitchFamily="34" charset="-128"/>
              </a:defRPr>
            </a:lvl8pPr>
            <a:lvl9pPr marL="1828800" algn="l" defTabSz="287338" rtl="0" fontAlgn="base">
              <a:spcBef>
                <a:spcPct val="0"/>
              </a:spcBef>
              <a:spcAft>
                <a:spcPct val="0"/>
              </a:spcAft>
              <a:defRPr sz="3200">
                <a:solidFill>
                  <a:srgbClr val="856278"/>
                </a:solidFill>
                <a:latin typeface="Arial" pitchFamily="34" charset="0"/>
                <a:ea typeface="ＭＳ Ｐゴシック" pitchFamily="34" charset="-128"/>
              </a:defRPr>
            </a:lvl9pPr>
          </a:lstStyle>
          <a:p>
            <a:pPr>
              <a:defRPr/>
            </a:pPr>
            <a:r>
              <a:rPr lang="en-US" sz="6600" b="1" dirty="0">
                <a:solidFill>
                  <a:schemeClr val="bg1"/>
                </a:solidFill>
                <a:latin typeface="+mn-lt"/>
              </a:rPr>
              <a:t>CalSTRS.com</a:t>
            </a:r>
          </a:p>
        </p:txBody>
      </p:sp>
      <p:sp>
        <p:nvSpPr>
          <p:cNvPr id="6" name="Content Placeholder 2">
            <a:extLst>
              <a:ext uri="{FF2B5EF4-FFF2-40B4-BE49-F238E27FC236}">
                <a16:creationId xmlns:a16="http://schemas.microsoft.com/office/drawing/2014/main" id="{A4F88D0C-C5ED-46E2-A749-8FD6079012DB}"/>
              </a:ext>
            </a:extLst>
          </p:cNvPr>
          <p:cNvSpPr txBox="1">
            <a:spLocks/>
          </p:cNvSpPr>
          <p:nvPr/>
        </p:nvSpPr>
        <p:spPr bwMode="auto">
          <a:xfrm>
            <a:off x="859760" y="2611121"/>
            <a:ext cx="3401059" cy="243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Read the  Y</a:t>
            </a:r>
            <a:r>
              <a:rPr lang="en-US" altLang="en-US" sz="4000" i="1" dirty="0">
                <a:latin typeface="+mn-lt"/>
                <a:sym typeface="Wingdings" panose="05000000000000000000" pitchFamily="2" charset="2"/>
              </a:rPr>
              <a:t>our Retirement Guide </a:t>
            </a:r>
            <a:r>
              <a:rPr lang="en-US" altLang="en-US" sz="4000" dirty="0">
                <a:latin typeface="+mn-lt"/>
                <a:sym typeface="Wingdings" panose="05000000000000000000" pitchFamily="2" charset="2"/>
              </a:rPr>
              <a:t>booklet.</a:t>
            </a:r>
            <a:endParaRPr lang="en-US" altLang="en-US" sz="4000" dirty="0">
              <a:latin typeface="+mn-lt"/>
            </a:endParaRPr>
          </a:p>
        </p:txBody>
      </p:sp>
      <p:sp>
        <p:nvSpPr>
          <p:cNvPr id="7" name="Content Placeholder 2">
            <a:extLst>
              <a:ext uri="{FF2B5EF4-FFF2-40B4-BE49-F238E27FC236}">
                <a16:creationId xmlns:a16="http://schemas.microsoft.com/office/drawing/2014/main" id="{19F6C33B-7A6F-4B11-BFFD-05BEA43571DF}"/>
              </a:ext>
            </a:extLst>
          </p:cNvPr>
          <p:cNvSpPr txBox="1">
            <a:spLocks/>
          </p:cNvSpPr>
          <p:nvPr/>
        </p:nvSpPr>
        <p:spPr bwMode="auto">
          <a:xfrm>
            <a:off x="115958" y="2630736"/>
            <a:ext cx="838200" cy="10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graphicFrame>
        <p:nvGraphicFramePr>
          <p:cNvPr id="8" name="Diagram 7">
            <a:extLst>
              <a:ext uri="{FF2B5EF4-FFF2-40B4-BE49-F238E27FC236}">
                <a16:creationId xmlns:a16="http://schemas.microsoft.com/office/drawing/2014/main" id="{7BF43232-0A32-49B8-B462-DB49556A353A}"/>
              </a:ext>
            </a:extLst>
          </p:cNvPr>
          <p:cNvGraphicFramePr/>
          <p:nvPr>
            <p:extLst>
              <p:ext uri="{D42A27DB-BD31-4B8C-83A1-F6EECF244321}">
                <p14:modId xmlns:p14="http://schemas.microsoft.com/office/powerpoint/2010/main" val="2300830947"/>
              </p:ext>
            </p:extLst>
          </p:nvPr>
        </p:nvGraphicFramePr>
        <p:xfrm>
          <a:off x="3886710" y="2070963"/>
          <a:ext cx="10627732" cy="5629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D76899E-53AB-42F1-9DE7-B0E45ECE9499}"/>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D094B28-00AB-4F77-8C1D-EB802879E662}"/>
              </a:ext>
            </a:extLst>
          </p:cNvPr>
          <p:cNvSpPr txBox="1">
            <a:spLocks/>
          </p:cNvSpPr>
          <p:nvPr/>
        </p:nvSpPr>
        <p:spPr>
          <a:xfrm>
            <a:off x="1509298" y="2495148"/>
            <a:ext cx="11611804" cy="3239304"/>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436B9F"/>
                </a:solidFill>
                <a:effectLst/>
                <a:uLnTx/>
                <a:uFillTx/>
                <a:latin typeface="+mn-lt"/>
                <a:ea typeface="+mj-ea"/>
                <a:cs typeface="+mj-cs"/>
              </a:rPr>
              <a:t>Section 8:</a:t>
            </a:r>
            <a:br>
              <a:rPr kumimoji="0" lang="en-US" sz="8000" b="1" i="0" u="none" strike="noStrike" kern="1200" cap="none" spc="0" normalizeH="0" baseline="0" noProof="0" dirty="0">
                <a:ln>
                  <a:noFill/>
                </a:ln>
                <a:solidFill>
                  <a:srgbClr val="436B9F"/>
                </a:solidFill>
                <a:effectLst/>
                <a:uLnTx/>
                <a:uFillTx/>
                <a:latin typeface="+mn-lt"/>
                <a:ea typeface="+mj-ea"/>
                <a:cs typeface="+mj-cs"/>
              </a:rPr>
            </a:br>
            <a:r>
              <a:rPr kumimoji="0" lang="en-US" sz="8000" b="1" i="0" u="none" strike="noStrike" kern="1200" cap="none" spc="0" normalizeH="0" baseline="0" noProof="0" dirty="0">
                <a:ln>
                  <a:noFill/>
                </a:ln>
                <a:solidFill>
                  <a:srgbClr val="436B9F"/>
                </a:solidFill>
                <a:effectLst/>
                <a:uLnTx/>
                <a:uFillTx/>
                <a:latin typeface="+mn-lt"/>
                <a:ea typeface="+mj-ea"/>
                <a:cs typeface="+mj-cs"/>
              </a:rPr>
              <a:t>Application Process and After Retirement</a:t>
            </a:r>
          </a:p>
        </p:txBody>
      </p:sp>
    </p:spTree>
    <p:extLst>
      <p:ext uri="{BB962C8B-B14F-4D97-AF65-F5344CB8AC3E}">
        <p14:creationId xmlns:p14="http://schemas.microsoft.com/office/powerpoint/2010/main" val="11612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2AAEE9-AF88-4A4C-A99E-B06E6B2EEAD5}"/>
              </a:ext>
            </a:extLst>
          </p:cNvPr>
          <p:cNvSpPr txBox="1">
            <a:spLocks/>
          </p:cNvSpPr>
          <p:nvPr/>
        </p:nvSpPr>
        <p:spPr>
          <a:xfrm>
            <a:off x="668211" y="164724"/>
            <a:ext cx="8907781" cy="1094775"/>
          </a:xfrm>
          <a:prstGeom prst="rect">
            <a:avLst/>
          </a:prstGeom>
        </p:spPr>
        <p:txBody>
          <a:bodyPr lIns="92157" tIns="46078" rIns="92157" bIns="46078"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6600" b="1" dirty="0">
                <a:solidFill>
                  <a:schemeClr val="bg1"/>
                </a:solidFill>
                <a:latin typeface="+mn-lt"/>
              </a:rPr>
              <a:t>Application Process</a:t>
            </a:r>
          </a:p>
        </p:txBody>
      </p:sp>
      <p:sp>
        <p:nvSpPr>
          <p:cNvPr id="7" name="Freeform 6">
            <a:extLst>
              <a:ext uri="{FF2B5EF4-FFF2-40B4-BE49-F238E27FC236}">
                <a16:creationId xmlns:a16="http://schemas.microsoft.com/office/drawing/2014/main" id="{AE695CC7-4129-41CA-9E97-F8B3D2E97FE7}"/>
              </a:ext>
            </a:extLst>
          </p:cNvPr>
          <p:cNvSpPr/>
          <p:nvPr/>
        </p:nvSpPr>
        <p:spPr>
          <a:xfrm>
            <a:off x="609600" y="1917701"/>
            <a:ext cx="6705599" cy="1534160"/>
          </a:xfrm>
          <a:custGeom>
            <a:avLst/>
            <a:gdLst>
              <a:gd name="connsiteX0" fmla="*/ 0 w 4015740"/>
              <a:gd name="connsiteY0" fmla="*/ 128016 h 1280160"/>
              <a:gd name="connsiteX1" fmla="*/ 128016 w 4015740"/>
              <a:gd name="connsiteY1" fmla="*/ 0 h 1280160"/>
              <a:gd name="connsiteX2" fmla="*/ 3887724 w 4015740"/>
              <a:gd name="connsiteY2" fmla="*/ 0 h 1280160"/>
              <a:gd name="connsiteX3" fmla="*/ 4015740 w 4015740"/>
              <a:gd name="connsiteY3" fmla="*/ 128016 h 1280160"/>
              <a:gd name="connsiteX4" fmla="*/ 4015740 w 4015740"/>
              <a:gd name="connsiteY4" fmla="*/ 1152144 h 1280160"/>
              <a:gd name="connsiteX5" fmla="*/ 3887724 w 4015740"/>
              <a:gd name="connsiteY5" fmla="*/ 1280160 h 1280160"/>
              <a:gd name="connsiteX6" fmla="*/ 128016 w 4015740"/>
              <a:gd name="connsiteY6" fmla="*/ 1280160 h 1280160"/>
              <a:gd name="connsiteX7" fmla="*/ 0 w 4015740"/>
              <a:gd name="connsiteY7" fmla="*/ 1152144 h 1280160"/>
              <a:gd name="connsiteX8" fmla="*/ 0 w 4015740"/>
              <a:gd name="connsiteY8" fmla="*/ 128016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5740" h="1280160">
                <a:moveTo>
                  <a:pt x="0" y="128016"/>
                </a:moveTo>
                <a:cubicBezTo>
                  <a:pt x="0" y="57315"/>
                  <a:pt x="57315" y="0"/>
                  <a:pt x="128016" y="0"/>
                </a:cubicBezTo>
                <a:lnTo>
                  <a:pt x="3887724" y="0"/>
                </a:lnTo>
                <a:cubicBezTo>
                  <a:pt x="3958425" y="0"/>
                  <a:pt x="4015740" y="57315"/>
                  <a:pt x="4015740" y="128016"/>
                </a:cubicBezTo>
                <a:lnTo>
                  <a:pt x="4015740" y="1152144"/>
                </a:lnTo>
                <a:cubicBezTo>
                  <a:pt x="4015740" y="1222845"/>
                  <a:pt x="3958425" y="1280160"/>
                  <a:pt x="3887724" y="1280160"/>
                </a:cubicBezTo>
                <a:lnTo>
                  <a:pt x="128016" y="1280160"/>
                </a:lnTo>
                <a:cubicBezTo>
                  <a:pt x="57315" y="1280160"/>
                  <a:pt x="0" y="1222845"/>
                  <a:pt x="0" y="1152144"/>
                </a:cubicBezTo>
                <a:lnTo>
                  <a:pt x="0" y="1280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95272" tIns="395272" rIns="2485518" bIns="395272" spcCol="1270" anchor="ctr"/>
          <a:lstStyle/>
          <a:p>
            <a:pPr defTabSz="3911600">
              <a:lnSpc>
                <a:spcPct val="90000"/>
              </a:lnSpc>
              <a:spcAft>
                <a:spcPct val="35000"/>
              </a:spcAft>
              <a:defRPr/>
            </a:pPr>
            <a:r>
              <a:rPr lang="en-US" sz="8800" b="1" dirty="0"/>
              <a:t>Decide</a:t>
            </a:r>
          </a:p>
        </p:txBody>
      </p:sp>
      <p:sp>
        <p:nvSpPr>
          <p:cNvPr id="8" name="Freeform 7">
            <a:extLst>
              <a:ext uri="{FF2B5EF4-FFF2-40B4-BE49-F238E27FC236}">
                <a16:creationId xmlns:a16="http://schemas.microsoft.com/office/drawing/2014/main" id="{8C79A4BB-2D2C-4EEE-B4A5-63FBBA4D095C}"/>
              </a:ext>
            </a:extLst>
          </p:cNvPr>
          <p:cNvSpPr/>
          <p:nvPr/>
        </p:nvSpPr>
        <p:spPr>
          <a:xfrm>
            <a:off x="1176021" y="3708400"/>
            <a:ext cx="6705599" cy="1536701"/>
          </a:xfrm>
          <a:custGeom>
            <a:avLst/>
            <a:gdLst>
              <a:gd name="connsiteX0" fmla="*/ 0 w 4015740"/>
              <a:gd name="connsiteY0" fmla="*/ 128016 h 1280160"/>
              <a:gd name="connsiteX1" fmla="*/ 128016 w 4015740"/>
              <a:gd name="connsiteY1" fmla="*/ 0 h 1280160"/>
              <a:gd name="connsiteX2" fmla="*/ 3887724 w 4015740"/>
              <a:gd name="connsiteY2" fmla="*/ 0 h 1280160"/>
              <a:gd name="connsiteX3" fmla="*/ 4015740 w 4015740"/>
              <a:gd name="connsiteY3" fmla="*/ 128016 h 1280160"/>
              <a:gd name="connsiteX4" fmla="*/ 4015740 w 4015740"/>
              <a:gd name="connsiteY4" fmla="*/ 1152144 h 1280160"/>
              <a:gd name="connsiteX5" fmla="*/ 3887724 w 4015740"/>
              <a:gd name="connsiteY5" fmla="*/ 1280160 h 1280160"/>
              <a:gd name="connsiteX6" fmla="*/ 128016 w 4015740"/>
              <a:gd name="connsiteY6" fmla="*/ 1280160 h 1280160"/>
              <a:gd name="connsiteX7" fmla="*/ 0 w 4015740"/>
              <a:gd name="connsiteY7" fmla="*/ 1152144 h 1280160"/>
              <a:gd name="connsiteX8" fmla="*/ 0 w 4015740"/>
              <a:gd name="connsiteY8" fmla="*/ 128016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5740" h="1280160">
                <a:moveTo>
                  <a:pt x="0" y="128016"/>
                </a:moveTo>
                <a:cubicBezTo>
                  <a:pt x="0" y="57315"/>
                  <a:pt x="57315" y="0"/>
                  <a:pt x="128016" y="0"/>
                </a:cubicBezTo>
                <a:lnTo>
                  <a:pt x="3887724" y="0"/>
                </a:lnTo>
                <a:cubicBezTo>
                  <a:pt x="3958425" y="0"/>
                  <a:pt x="4015740" y="57315"/>
                  <a:pt x="4015740" y="128016"/>
                </a:cubicBezTo>
                <a:lnTo>
                  <a:pt x="4015740" y="1152144"/>
                </a:lnTo>
                <a:cubicBezTo>
                  <a:pt x="4015740" y="1222845"/>
                  <a:pt x="3958425" y="1280160"/>
                  <a:pt x="3887724" y="1280160"/>
                </a:cubicBezTo>
                <a:lnTo>
                  <a:pt x="128016" y="1280160"/>
                </a:lnTo>
                <a:cubicBezTo>
                  <a:pt x="57315" y="1280160"/>
                  <a:pt x="0" y="1222845"/>
                  <a:pt x="0" y="1152144"/>
                </a:cubicBezTo>
                <a:lnTo>
                  <a:pt x="0" y="1280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95272" tIns="395272" rIns="2293566" bIns="395272" spcCol="1270" anchor="ctr"/>
          <a:lstStyle/>
          <a:p>
            <a:pPr defTabSz="3911600">
              <a:lnSpc>
                <a:spcPct val="90000"/>
              </a:lnSpc>
              <a:spcAft>
                <a:spcPct val="35000"/>
              </a:spcAft>
              <a:defRPr/>
            </a:pPr>
            <a:r>
              <a:rPr lang="en-US" sz="8800" b="1" dirty="0"/>
              <a:t>Resign</a:t>
            </a:r>
          </a:p>
        </p:txBody>
      </p:sp>
      <p:sp>
        <p:nvSpPr>
          <p:cNvPr id="9" name="Freeform 8">
            <a:extLst>
              <a:ext uri="{FF2B5EF4-FFF2-40B4-BE49-F238E27FC236}">
                <a16:creationId xmlns:a16="http://schemas.microsoft.com/office/drawing/2014/main" id="{EF1AD00D-119A-462B-825E-57DD45163F8E}"/>
              </a:ext>
            </a:extLst>
          </p:cNvPr>
          <p:cNvSpPr/>
          <p:nvPr/>
        </p:nvSpPr>
        <p:spPr>
          <a:xfrm>
            <a:off x="1742440" y="5501640"/>
            <a:ext cx="6705599" cy="1536701"/>
          </a:xfrm>
          <a:custGeom>
            <a:avLst/>
            <a:gdLst>
              <a:gd name="connsiteX0" fmla="*/ 0 w 4015740"/>
              <a:gd name="connsiteY0" fmla="*/ 128016 h 1280160"/>
              <a:gd name="connsiteX1" fmla="*/ 128016 w 4015740"/>
              <a:gd name="connsiteY1" fmla="*/ 0 h 1280160"/>
              <a:gd name="connsiteX2" fmla="*/ 3887724 w 4015740"/>
              <a:gd name="connsiteY2" fmla="*/ 0 h 1280160"/>
              <a:gd name="connsiteX3" fmla="*/ 4015740 w 4015740"/>
              <a:gd name="connsiteY3" fmla="*/ 128016 h 1280160"/>
              <a:gd name="connsiteX4" fmla="*/ 4015740 w 4015740"/>
              <a:gd name="connsiteY4" fmla="*/ 1152144 h 1280160"/>
              <a:gd name="connsiteX5" fmla="*/ 3887724 w 4015740"/>
              <a:gd name="connsiteY5" fmla="*/ 1280160 h 1280160"/>
              <a:gd name="connsiteX6" fmla="*/ 128016 w 4015740"/>
              <a:gd name="connsiteY6" fmla="*/ 1280160 h 1280160"/>
              <a:gd name="connsiteX7" fmla="*/ 0 w 4015740"/>
              <a:gd name="connsiteY7" fmla="*/ 1152144 h 1280160"/>
              <a:gd name="connsiteX8" fmla="*/ 0 w 4015740"/>
              <a:gd name="connsiteY8" fmla="*/ 128016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5740" h="1280160">
                <a:moveTo>
                  <a:pt x="0" y="128016"/>
                </a:moveTo>
                <a:cubicBezTo>
                  <a:pt x="0" y="57315"/>
                  <a:pt x="57315" y="0"/>
                  <a:pt x="128016" y="0"/>
                </a:cubicBezTo>
                <a:lnTo>
                  <a:pt x="3887724" y="0"/>
                </a:lnTo>
                <a:cubicBezTo>
                  <a:pt x="3958425" y="0"/>
                  <a:pt x="4015740" y="57315"/>
                  <a:pt x="4015740" y="128016"/>
                </a:cubicBezTo>
                <a:lnTo>
                  <a:pt x="4015740" y="1152144"/>
                </a:lnTo>
                <a:cubicBezTo>
                  <a:pt x="4015740" y="1222845"/>
                  <a:pt x="3958425" y="1280160"/>
                  <a:pt x="3887724" y="1280160"/>
                </a:cubicBezTo>
                <a:lnTo>
                  <a:pt x="128016" y="1280160"/>
                </a:lnTo>
                <a:cubicBezTo>
                  <a:pt x="57315" y="1280160"/>
                  <a:pt x="0" y="1222845"/>
                  <a:pt x="0" y="1152144"/>
                </a:cubicBezTo>
                <a:lnTo>
                  <a:pt x="0" y="1280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395272" tIns="395272" rIns="2293568" bIns="395272" spcCol="1270" anchor="ctr"/>
          <a:lstStyle/>
          <a:p>
            <a:pPr defTabSz="3911600">
              <a:lnSpc>
                <a:spcPct val="90000"/>
              </a:lnSpc>
              <a:spcAft>
                <a:spcPct val="35000"/>
              </a:spcAft>
              <a:defRPr/>
            </a:pPr>
            <a:r>
              <a:rPr lang="en-US" sz="8800" b="1" dirty="0"/>
              <a:t>Retire </a:t>
            </a:r>
          </a:p>
        </p:txBody>
      </p:sp>
      <p:sp>
        <p:nvSpPr>
          <p:cNvPr id="10" name="Freeform 9">
            <a:extLst>
              <a:ext uri="{FF2B5EF4-FFF2-40B4-BE49-F238E27FC236}">
                <a16:creationId xmlns:a16="http://schemas.microsoft.com/office/drawing/2014/main" id="{B068FCE3-17C7-4DEF-83D1-5D0DD9E04629}"/>
              </a:ext>
            </a:extLst>
          </p:cNvPr>
          <p:cNvSpPr/>
          <p:nvPr/>
        </p:nvSpPr>
        <p:spPr>
          <a:xfrm>
            <a:off x="5702302" y="3081022"/>
            <a:ext cx="1333499" cy="1000760"/>
          </a:xfrm>
          <a:custGeom>
            <a:avLst/>
            <a:gdLst>
              <a:gd name="connsiteX0" fmla="*/ 0 w 832104"/>
              <a:gd name="connsiteY0" fmla="*/ 457657 h 832104"/>
              <a:gd name="connsiteX1" fmla="*/ 187223 w 832104"/>
              <a:gd name="connsiteY1" fmla="*/ 457657 h 832104"/>
              <a:gd name="connsiteX2" fmla="*/ 187223 w 832104"/>
              <a:gd name="connsiteY2" fmla="*/ 0 h 832104"/>
              <a:gd name="connsiteX3" fmla="*/ 644881 w 832104"/>
              <a:gd name="connsiteY3" fmla="*/ 0 h 832104"/>
              <a:gd name="connsiteX4" fmla="*/ 644881 w 832104"/>
              <a:gd name="connsiteY4" fmla="*/ 457657 h 832104"/>
              <a:gd name="connsiteX5" fmla="*/ 832104 w 832104"/>
              <a:gd name="connsiteY5" fmla="*/ 457657 h 832104"/>
              <a:gd name="connsiteX6" fmla="*/ 416052 w 832104"/>
              <a:gd name="connsiteY6" fmla="*/ 832104 h 832104"/>
              <a:gd name="connsiteX7" fmla="*/ 0 w 832104"/>
              <a:gd name="connsiteY7" fmla="*/ 457657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104" h="832104">
                <a:moveTo>
                  <a:pt x="0" y="457657"/>
                </a:moveTo>
                <a:lnTo>
                  <a:pt x="187223" y="457657"/>
                </a:lnTo>
                <a:lnTo>
                  <a:pt x="187223" y="0"/>
                </a:lnTo>
                <a:lnTo>
                  <a:pt x="644881" y="0"/>
                </a:lnTo>
                <a:lnTo>
                  <a:pt x="644881" y="457657"/>
                </a:lnTo>
                <a:lnTo>
                  <a:pt x="832104" y="457657"/>
                </a:lnTo>
                <a:lnTo>
                  <a:pt x="416052" y="832104"/>
                </a:lnTo>
                <a:lnTo>
                  <a:pt x="0" y="457657"/>
                </a:lnTo>
                <a:close/>
              </a:path>
            </a:pathLst>
          </a:custGeom>
          <a:solidFill>
            <a:schemeClr val="bg1">
              <a:lumMod val="50000"/>
            </a:scheme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72709" rIns="372709" bIns="402666" spcCol="1270" anchor="ctr"/>
          <a:lstStyle/>
          <a:p>
            <a:pPr algn="ctr" defTabSz="2560320">
              <a:lnSpc>
                <a:spcPct val="90000"/>
              </a:lnSpc>
              <a:spcAft>
                <a:spcPct val="35000"/>
              </a:spcAft>
              <a:defRPr/>
            </a:pPr>
            <a:endParaRPr lang="en-US" sz="5760" dirty="0"/>
          </a:p>
        </p:txBody>
      </p:sp>
      <p:sp>
        <p:nvSpPr>
          <p:cNvPr id="11" name="Freeform 10">
            <a:extLst>
              <a:ext uri="{FF2B5EF4-FFF2-40B4-BE49-F238E27FC236}">
                <a16:creationId xmlns:a16="http://schemas.microsoft.com/office/drawing/2014/main" id="{1DC565A8-4200-4306-B4AB-447A1EDB5C95}"/>
              </a:ext>
            </a:extLst>
          </p:cNvPr>
          <p:cNvSpPr/>
          <p:nvPr/>
        </p:nvSpPr>
        <p:spPr>
          <a:xfrm>
            <a:off x="6271261" y="4864102"/>
            <a:ext cx="1330960" cy="998219"/>
          </a:xfrm>
          <a:custGeom>
            <a:avLst/>
            <a:gdLst>
              <a:gd name="connsiteX0" fmla="*/ 0 w 832104"/>
              <a:gd name="connsiteY0" fmla="*/ 457657 h 832104"/>
              <a:gd name="connsiteX1" fmla="*/ 187223 w 832104"/>
              <a:gd name="connsiteY1" fmla="*/ 457657 h 832104"/>
              <a:gd name="connsiteX2" fmla="*/ 187223 w 832104"/>
              <a:gd name="connsiteY2" fmla="*/ 0 h 832104"/>
              <a:gd name="connsiteX3" fmla="*/ 644881 w 832104"/>
              <a:gd name="connsiteY3" fmla="*/ 0 h 832104"/>
              <a:gd name="connsiteX4" fmla="*/ 644881 w 832104"/>
              <a:gd name="connsiteY4" fmla="*/ 457657 h 832104"/>
              <a:gd name="connsiteX5" fmla="*/ 832104 w 832104"/>
              <a:gd name="connsiteY5" fmla="*/ 457657 h 832104"/>
              <a:gd name="connsiteX6" fmla="*/ 416052 w 832104"/>
              <a:gd name="connsiteY6" fmla="*/ 832104 h 832104"/>
              <a:gd name="connsiteX7" fmla="*/ 0 w 832104"/>
              <a:gd name="connsiteY7" fmla="*/ 457657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104" h="832104">
                <a:moveTo>
                  <a:pt x="0" y="457657"/>
                </a:moveTo>
                <a:lnTo>
                  <a:pt x="187223" y="457657"/>
                </a:lnTo>
                <a:lnTo>
                  <a:pt x="187223" y="0"/>
                </a:lnTo>
                <a:lnTo>
                  <a:pt x="644881" y="0"/>
                </a:lnTo>
                <a:lnTo>
                  <a:pt x="644881" y="457657"/>
                </a:lnTo>
                <a:lnTo>
                  <a:pt x="832104" y="457657"/>
                </a:lnTo>
                <a:lnTo>
                  <a:pt x="416052" y="832104"/>
                </a:lnTo>
                <a:lnTo>
                  <a:pt x="0" y="457657"/>
                </a:lnTo>
                <a:close/>
              </a:path>
            </a:pathLst>
          </a:custGeom>
          <a:solidFill>
            <a:schemeClr val="bg1">
              <a:lumMod val="50000"/>
            </a:scheme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72709" rIns="372709" bIns="402666" spcCol="1270" anchor="ctr"/>
          <a:lstStyle/>
          <a:p>
            <a:pPr algn="ctr" defTabSz="2560320">
              <a:lnSpc>
                <a:spcPct val="90000"/>
              </a:lnSpc>
              <a:spcAft>
                <a:spcPct val="35000"/>
              </a:spcAft>
              <a:defRPr/>
            </a:pPr>
            <a:endParaRPr lang="en-US" sz="5760" dirty="0"/>
          </a:p>
        </p:txBody>
      </p:sp>
      <p:sp>
        <p:nvSpPr>
          <p:cNvPr id="40968" name="Content Placeholder 2">
            <a:extLst>
              <a:ext uri="{FF2B5EF4-FFF2-40B4-BE49-F238E27FC236}">
                <a16:creationId xmlns:a16="http://schemas.microsoft.com/office/drawing/2014/main" id="{9E5D6FE2-2CB9-43C9-A9D3-7ADE4FD9F4FC}"/>
              </a:ext>
            </a:extLst>
          </p:cNvPr>
          <p:cNvSpPr txBox="1">
            <a:spLocks/>
          </p:cNvSpPr>
          <p:nvPr/>
        </p:nvSpPr>
        <p:spPr bwMode="auto">
          <a:xfrm>
            <a:off x="8559801" y="2018182"/>
            <a:ext cx="647701" cy="78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3" name="Content Placeholder 2">
            <a:extLst>
              <a:ext uri="{FF2B5EF4-FFF2-40B4-BE49-F238E27FC236}">
                <a16:creationId xmlns:a16="http://schemas.microsoft.com/office/drawing/2014/main" id="{EF106312-4B8F-4CEA-A962-D6078AA47EDE}"/>
              </a:ext>
            </a:extLst>
          </p:cNvPr>
          <p:cNvSpPr>
            <a:spLocks noGrp="1"/>
          </p:cNvSpPr>
          <p:nvPr>
            <p:ph idx="1"/>
          </p:nvPr>
        </p:nvSpPr>
        <p:spPr>
          <a:xfrm>
            <a:off x="9347200" y="2015100"/>
            <a:ext cx="5283200" cy="2583179"/>
          </a:xfrm>
        </p:spPr>
        <p:txBody>
          <a:bodyPr>
            <a:noAutofit/>
          </a:bodyPr>
          <a:lstStyle/>
          <a:p>
            <a:pPr marL="0" indent="0" defTabSz="1111370">
              <a:lnSpc>
                <a:spcPct val="100000"/>
              </a:lnSpc>
              <a:buNone/>
              <a:defRPr/>
            </a:pPr>
            <a:r>
              <a:rPr lang="en-US" sz="4000" dirty="0"/>
              <a:t>Submit the </a:t>
            </a:r>
            <a:r>
              <a:rPr lang="en-US" sz="4000" i="1" dirty="0"/>
              <a:t>Service Retirement Application</a:t>
            </a:r>
            <a:r>
              <a:rPr lang="en-US" sz="4000" dirty="0"/>
              <a:t> to CalSTRS no earlier than 6 months before retirement.</a:t>
            </a:r>
            <a:endParaRPr lang="en-US" sz="4000" i="1" dirty="0"/>
          </a:p>
        </p:txBody>
      </p:sp>
      <p:sp>
        <p:nvSpPr>
          <p:cNvPr id="40970" name="Content Placeholder 2">
            <a:extLst>
              <a:ext uri="{FF2B5EF4-FFF2-40B4-BE49-F238E27FC236}">
                <a16:creationId xmlns:a16="http://schemas.microsoft.com/office/drawing/2014/main" id="{33585427-221A-448F-9AEE-3A8081A8501D}"/>
              </a:ext>
            </a:extLst>
          </p:cNvPr>
          <p:cNvSpPr txBox="1">
            <a:spLocks/>
          </p:cNvSpPr>
          <p:nvPr/>
        </p:nvSpPr>
        <p:spPr bwMode="auto">
          <a:xfrm>
            <a:off x="8699501" y="5598907"/>
            <a:ext cx="647699" cy="78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5" name="Content Placeholder 2">
            <a:extLst>
              <a:ext uri="{FF2B5EF4-FFF2-40B4-BE49-F238E27FC236}">
                <a16:creationId xmlns:a16="http://schemas.microsoft.com/office/drawing/2014/main" id="{E5C5BA58-14FF-4DCA-8B6E-2EDEF411AA0C}"/>
              </a:ext>
            </a:extLst>
          </p:cNvPr>
          <p:cNvSpPr txBox="1">
            <a:spLocks/>
          </p:cNvSpPr>
          <p:nvPr/>
        </p:nvSpPr>
        <p:spPr bwMode="auto">
          <a:xfrm>
            <a:off x="9347200" y="5598907"/>
            <a:ext cx="4754880" cy="193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ormAutofit/>
          </a:bodyPr>
          <a:lstStyle>
            <a:lvl1pPr marL="342900" indent="-342900" algn="l" rtl="0" eaLnBrk="0" fontAlgn="base" hangingPunct="0">
              <a:spcBef>
                <a:spcPct val="20000"/>
              </a:spcBef>
              <a:spcAft>
                <a:spcPct val="0"/>
              </a:spcAft>
              <a:buClr>
                <a:srgbClr val="8662AD"/>
              </a:buClr>
              <a:buChar char="•"/>
              <a:defRPr sz="2800">
                <a:solidFill>
                  <a:srgbClr val="000000"/>
                </a:solidFill>
                <a:latin typeface="+mn-lt"/>
                <a:ea typeface="+mn-ea"/>
                <a:cs typeface="ＭＳ Ｐゴシック" charset="0"/>
              </a:defRPr>
            </a:lvl1pPr>
            <a:lvl2pPr marL="742950" indent="-285750" algn="l" rtl="0" eaLnBrk="0" fontAlgn="base" hangingPunct="0">
              <a:spcBef>
                <a:spcPct val="20000"/>
              </a:spcBef>
              <a:spcAft>
                <a:spcPct val="0"/>
              </a:spcAft>
              <a:buClr>
                <a:srgbClr val="8662AD"/>
              </a:buClr>
              <a:buChar char="–"/>
              <a:defRPr sz="2400">
                <a:solidFill>
                  <a:srgbClr val="000000"/>
                </a:solidFill>
                <a:latin typeface="+mn-lt"/>
                <a:ea typeface="+mn-ea"/>
              </a:defRPr>
            </a:lvl2pPr>
            <a:lvl3pPr marL="1143000" indent="-228600" algn="l" rtl="0" eaLnBrk="0" fontAlgn="base" hangingPunct="0">
              <a:spcBef>
                <a:spcPct val="20000"/>
              </a:spcBef>
              <a:spcAft>
                <a:spcPct val="0"/>
              </a:spcAft>
              <a:buClr>
                <a:srgbClr val="8662AD"/>
              </a:buClr>
              <a:buChar char="•"/>
              <a:defRPr sz="2200">
                <a:solidFill>
                  <a:srgbClr val="000000"/>
                </a:solidFill>
                <a:latin typeface="+mn-lt"/>
                <a:ea typeface="+mn-ea"/>
              </a:defRPr>
            </a:lvl3pPr>
            <a:lvl4pPr marL="1600200" indent="-228600" algn="l" rtl="0" eaLnBrk="0" fontAlgn="base" hangingPunct="0">
              <a:spcBef>
                <a:spcPct val="20000"/>
              </a:spcBef>
              <a:spcAft>
                <a:spcPct val="0"/>
              </a:spcAft>
              <a:buClr>
                <a:srgbClr val="8662AD"/>
              </a:buClr>
              <a:buChar char="–"/>
              <a:defRPr sz="2000">
                <a:solidFill>
                  <a:srgbClr val="000000"/>
                </a:solidFill>
                <a:latin typeface="+mn-lt"/>
                <a:ea typeface="+mn-ea"/>
              </a:defRPr>
            </a:lvl4pPr>
            <a:lvl5pPr marL="2057400" indent="-228600" algn="l" rtl="0" eaLnBrk="0" fontAlgn="base" hangingPunct="0">
              <a:spcBef>
                <a:spcPct val="20000"/>
              </a:spcBef>
              <a:spcAft>
                <a:spcPct val="0"/>
              </a:spcAft>
              <a:buClr>
                <a:srgbClr val="8662AD"/>
              </a:buClr>
              <a:buChar char="»"/>
              <a:defRPr>
                <a:solidFill>
                  <a:srgbClr val="000000"/>
                </a:solidFill>
                <a:latin typeface="+mn-lt"/>
                <a:ea typeface="+mn-ea"/>
              </a:defRPr>
            </a:lvl5pPr>
            <a:lvl6pPr marL="2514600" indent="-228600" algn="l" rtl="0" fontAlgn="base">
              <a:spcBef>
                <a:spcPct val="20000"/>
              </a:spcBef>
              <a:spcAft>
                <a:spcPct val="0"/>
              </a:spcAft>
              <a:buClr>
                <a:srgbClr val="8662AD"/>
              </a:buClr>
              <a:buChar char="»"/>
              <a:defRPr>
                <a:solidFill>
                  <a:srgbClr val="000000"/>
                </a:solidFill>
                <a:latin typeface="+mn-lt"/>
                <a:ea typeface="+mn-ea"/>
              </a:defRPr>
            </a:lvl6pPr>
            <a:lvl7pPr marL="2971800" indent="-228600" algn="l" rtl="0" fontAlgn="base">
              <a:spcBef>
                <a:spcPct val="20000"/>
              </a:spcBef>
              <a:spcAft>
                <a:spcPct val="0"/>
              </a:spcAft>
              <a:buClr>
                <a:srgbClr val="8662AD"/>
              </a:buClr>
              <a:buChar char="»"/>
              <a:defRPr>
                <a:solidFill>
                  <a:srgbClr val="000000"/>
                </a:solidFill>
                <a:latin typeface="+mn-lt"/>
                <a:ea typeface="+mn-ea"/>
              </a:defRPr>
            </a:lvl7pPr>
            <a:lvl8pPr marL="3429000" indent="-228600" algn="l" rtl="0" fontAlgn="base">
              <a:spcBef>
                <a:spcPct val="20000"/>
              </a:spcBef>
              <a:spcAft>
                <a:spcPct val="0"/>
              </a:spcAft>
              <a:buClr>
                <a:srgbClr val="8662AD"/>
              </a:buClr>
              <a:buChar char="»"/>
              <a:defRPr>
                <a:solidFill>
                  <a:srgbClr val="000000"/>
                </a:solidFill>
                <a:latin typeface="+mn-lt"/>
                <a:ea typeface="+mn-ea"/>
              </a:defRPr>
            </a:lvl8pPr>
            <a:lvl9pPr marL="3886200" indent="-228600" algn="l" rtl="0" fontAlgn="base">
              <a:spcBef>
                <a:spcPct val="20000"/>
              </a:spcBef>
              <a:spcAft>
                <a:spcPct val="0"/>
              </a:spcAft>
              <a:buClr>
                <a:srgbClr val="8662AD"/>
              </a:buClr>
              <a:buChar char="»"/>
              <a:defRPr>
                <a:solidFill>
                  <a:srgbClr val="000000"/>
                </a:solidFill>
                <a:latin typeface="+mn-lt"/>
                <a:ea typeface="+mn-ea"/>
              </a:defRPr>
            </a:lvl9pPr>
          </a:lstStyle>
          <a:p>
            <a:pPr marL="0" indent="0">
              <a:buNone/>
              <a:defRPr/>
            </a:pPr>
            <a:r>
              <a:rPr lang="en-US" sz="4000" kern="0" dirty="0">
                <a:solidFill>
                  <a:schemeClr val="tx1"/>
                </a:solidFill>
              </a:rPr>
              <a:t>Verify resignation process with your employer.</a:t>
            </a:r>
            <a:endParaRPr lang="en-US" sz="4000" i="1" kern="0" dirty="0">
              <a:solidFill>
                <a:schemeClr val="tx1"/>
              </a:solidFill>
            </a:endParaRPr>
          </a:p>
        </p:txBody>
      </p:sp>
      <p:sp>
        <p:nvSpPr>
          <p:cNvPr id="16" name="TextBox 15">
            <a:extLst>
              <a:ext uri="{FF2B5EF4-FFF2-40B4-BE49-F238E27FC236}">
                <a16:creationId xmlns:a16="http://schemas.microsoft.com/office/drawing/2014/main" id="{110AF8E6-FCC9-4559-8D5B-0974B70584E4}"/>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FBC207-FC82-4B98-B654-22A77DF3EBB7}"/>
              </a:ext>
            </a:extLst>
          </p:cNvPr>
          <p:cNvSpPr>
            <a:spLocks noGrp="1"/>
          </p:cNvSpPr>
          <p:nvPr>
            <p:ph type="title"/>
          </p:nvPr>
        </p:nvSpPr>
        <p:spPr>
          <a:xfrm>
            <a:off x="502237" y="256578"/>
            <a:ext cx="9283207" cy="1013461"/>
          </a:xfrm>
        </p:spPr>
        <p:txBody>
          <a:bodyPr>
            <a:noAutofit/>
          </a:bodyPr>
          <a:lstStyle/>
          <a:p>
            <a:pPr defTabSz="1111370">
              <a:defRPr/>
            </a:pPr>
            <a:r>
              <a:rPr lang="en-US" sz="6600" b="1" dirty="0">
                <a:solidFill>
                  <a:schemeClr val="bg1"/>
                </a:solidFill>
                <a:latin typeface="+mn-lt"/>
              </a:rPr>
              <a:t>Social Security Rules</a:t>
            </a:r>
          </a:p>
        </p:txBody>
      </p:sp>
      <p:sp>
        <p:nvSpPr>
          <p:cNvPr id="6" name="Freeform 5">
            <a:extLst>
              <a:ext uri="{FF2B5EF4-FFF2-40B4-BE49-F238E27FC236}">
                <a16:creationId xmlns:a16="http://schemas.microsoft.com/office/drawing/2014/main" id="{BECCED67-A9F0-4ED6-B628-592CEB1CFBE9}"/>
              </a:ext>
            </a:extLst>
          </p:cNvPr>
          <p:cNvSpPr/>
          <p:nvPr/>
        </p:nvSpPr>
        <p:spPr bwMode="auto">
          <a:xfrm>
            <a:off x="243841" y="1905001"/>
            <a:ext cx="8956040" cy="871221"/>
          </a:xfrm>
          <a:custGeom>
            <a:avLst/>
            <a:gdLst>
              <a:gd name="connsiteX0" fmla="*/ 0 w 5596890"/>
              <a:gd name="connsiteY0" fmla="*/ 120902 h 725399"/>
              <a:gd name="connsiteX1" fmla="*/ 120902 w 5596890"/>
              <a:gd name="connsiteY1" fmla="*/ 0 h 725399"/>
              <a:gd name="connsiteX2" fmla="*/ 5475988 w 5596890"/>
              <a:gd name="connsiteY2" fmla="*/ 0 h 725399"/>
              <a:gd name="connsiteX3" fmla="*/ 5596890 w 5596890"/>
              <a:gd name="connsiteY3" fmla="*/ 120902 h 725399"/>
              <a:gd name="connsiteX4" fmla="*/ 5596890 w 5596890"/>
              <a:gd name="connsiteY4" fmla="*/ 604497 h 725399"/>
              <a:gd name="connsiteX5" fmla="*/ 5475988 w 5596890"/>
              <a:gd name="connsiteY5" fmla="*/ 725399 h 725399"/>
              <a:gd name="connsiteX6" fmla="*/ 120902 w 5596890"/>
              <a:gd name="connsiteY6" fmla="*/ 725399 h 725399"/>
              <a:gd name="connsiteX7" fmla="*/ 0 w 5596890"/>
              <a:gd name="connsiteY7" fmla="*/ 604497 h 725399"/>
              <a:gd name="connsiteX8" fmla="*/ 0 w 5596890"/>
              <a:gd name="connsiteY8" fmla="*/ 120902 h 7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725399">
                <a:moveTo>
                  <a:pt x="0" y="120902"/>
                </a:moveTo>
                <a:cubicBezTo>
                  <a:pt x="0" y="54130"/>
                  <a:pt x="54130" y="0"/>
                  <a:pt x="120902" y="0"/>
                </a:cubicBezTo>
                <a:lnTo>
                  <a:pt x="5475988" y="0"/>
                </a:lnTo>
                <a:cubicBezTo>
                  <a:pt x="5542760" y="0"/>
                  <a:pt x="5596890" y="54130"/>
                  <a:pt x="5596890" y="120902"/>
                </a:cubicBezTo>
                <a:lnTo>
                  <a:pt x="5596890" y="604497"/>
                </a:lnTo>
                <a:cubicBezTo>
                  <a:pt x="5596890" y="671269"/>
                  <a:pt x="5542760" y="725399"/>
                  <a:pt x="5475988" y="725399"/>
                </a:cubicBezTo>
                <a:lnTo>
                  <a:pt x="120902" y="725399"/>
                </a:lnTo>
                <a:cubicBezTo>
                  <a:pt x="54130" y="725399"/>
                  <a:pt x="0" y="671269"/>
                  <a:pt x="0" y="604497"/>
                </a:cubicBezTo>
                <a:lnTo>
                  <a:pt x="0" y="120902"/>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45634" tIns="245634" rIns="245634" bIns="245634" spcCol="1270" anchor="ctr"/>
          <a:lstStyle/>
          <a:p>
            <a:pPr defTabSz="2204720">
              <a:lnSpc>
                <a:spcPct val="90000"/>
              </a:lnSpc>
              <a:spcAft>
                <a:spcPct val="35000"/>
              </a:spcAft>
              <a:defRPr/>
            </a:pPr>
            <a:r>
              <a:rPr lang="en-US" sz="4400" b="1" dirty="0">
                <a:cs typeface="Arial" panose="020B0604020202020204" pitchFamily="34" charset="0"/>
              </a:rPr>
              <a:t>Windfall Elimination Provision</a:t>
            </a:r>
          </a:p>
        </p:txBody>
      </p:sp>
      <p:sp>
        <p:nvSpPr>
          <p:cNvPr id="7" name="Freeform 6">
            <a:extLst>
              <a:ext uri="{FF2B5EF4-FFF2-40B4-BE49-F238E27FC236}">
                <a16:creationId xmlns:a16="http://schemas.microsoft.com/office/drawing/2014/main" id="{D0F481B9-F590-4FB0-83EE-CB347382294B}"/>
              </a:ext>
            </a:extLst>
          </p:cNvPr>
          <p:cNvSpPr/>
          <p:nvPr/>
        </p:nvSpPr>
        <p:spPr bwMode="auto">
          <a:xfrm>
            <a:off x="243841" y="2776221"/>
            <a:ext cx="8956040" cy="1541779"/>
          </a:xfrm>
          <a:custGeom>
            <a:avLst/>
            <a:gdLst>
              <a:gd name="connsiteX0" fmla="*/ 0 w 5596890"/>
              <a:gd name="connsiteY0" fmla="*/ 0 h 1283400"/>
              <a:gd name="connsiteX1" fmla="*/ 5596890 w 5596890"/>
              <a:gd name="connsiteY1" fmla="*/ 0 h 1283400"/>
              <a:gd name="connsiteX2" fmla="*/ 5596890 w 5596890"/>
              <a:gd name="connsiteY2" fmla="*/ 1283400 h 1283400"/>
              <a:gd name="connsiteX3" fmla="*/ 0 w 5596890"/>
              <a:gd name="connsiteY3" fmla="*/ 1283400 h 1283400"/>
              <a:gd name="connsiteX4" fmla="*/ 0 w 5596890"/>
              <a:gd name="connsiteY4" fmla="*/ 0 h 12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283400">
                <a:moveTo>
                  <a:pt x="0" y="0"/>
                </a:moveTo>
                <a:lnTo>
                  <a:pt x="5596890" y="0"/>
                </a:lnTo>
                <a:lnTo>
                  <a:pt x="5596890" y="1283400"/>
                </a:lnTo>
                <a:lnTo>
                  <a:pt x="0" y="1283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84322" tIns="62992" rIns="352755" bIns="62992" spcCol="1270"/>
          <a:lstStyle/>
          <a:p>
            <a:pPr marL="571500" lvl="1" indent="-571500" defTabSz="1706880">
              <a:lnSpc>
                <a:spcPct val="114000"/>
              </a:lnSpc>
              <a:buFont typeface="Wingdings" panose="05000000000000000000" pitchFamily="2" charset="2"/>
              <a:buChar char="Ø"/>
              <a:defRPr/>
            </a:pPr>
            <a:r>
              <a:rPr lang="en-US" sz="3840" dirty="0">
                <a:cs typeface="Arial" panose="020B0604020202020204" pitchFamily="34" charset="0"/>
              </a:rPr>
              <a:t>May reduce but cannot eliminate your earned Social Security benefit</a:t>
            </a:r>
          </a:p>
          <a:p>
            <a:pPr marL="365760" lvl="1" indent="-365760" defTabSz="1706880">
              <a:lnSpc>
                <a:spcPct val="114000"/>
              </a:lnSpc>
              <a:buFontTx/>
              <a:buChar char="••"/>
              <a:defRPr/>
            </a:pPr>
            <a:endParaRPr lang="en-US" sz="3840" dirty="0">
              <a:cs typeface="Arial" panose="020B0604020202020204" pitchFamily="34" charset="0"/>
            </a:endParaRPr>
          </a:p>
        </p:txBody>
      </p:sp>
      <p:sp>
        <p:nvSpPr>
          <p:cNvPr id="9" name="Freeform 8">
            <a:extLst>
              <a:ext uri="{FF2B5EF4-FFF2-40B4-BE49-F238E27FC236}">
                <a16:creationId xmlns:a16="http://schemas.microsoft.com/office/drawing/2014/main" id="{D5E965C3-5F78-4014-8658-D0E23D9DF557}"/>
              </a:ext>
            </a:extLst>
          </p:cNvPr>
          <p:cNvSpPr/>
          <p:nvPr/>
        </p:nvSpPr>
        <p:spPr bwMode="auto">
          <a:xfrm>
            <a:off x="243841" y="4315461"/>
            <a:ext cx="8956040" cy="871219"/>
          </a:xfrm>
          <a:custGeom>
            <a:avLst/>
            <a:gdLst>
              <a:gd name="connsiteX0" fmla="*/ 0 w 5596890"/>
              <a:gd name="connsiteY0" fmla="*/ 120902 h 725399"/>
              <a:gd name="connsiteX1" fmla="*/ 120902 w 5596890"/>
              <a:gd name="connsiteY1" fmla="*/ 0 h 725399"/>
              <a:gd name="connsiteX2" fmla="*/ 5475988 w 5596890"/>
              <a:gd name="connsiteY2" fmla="*/ 0 h 725399"/>
              <a:gd name="connsiteX3" fmla="*/ 5596890 w 5596890"/>
              <a:gd name="connsiteY3" fmla="*/ 120902 h 725399"/>
              <a:gd name="connsiteX4" fmla="*/ 5596890 w 5596890"/>
              <a:gd name="connsiteY4" fmla="*/ 604497 h 725399"/>
              <a:gd name="connsiteX5" fmla="*/ 5475988 w 5596890"/>
              <a:gd name="connsiteY5" fmla="*/ 725399 h 725399"/>
              <a:gd name="connsiteX6" fmla="*/ 120902 w 5596890"/>
              <a:gd name="connsiteY6" fmla="*/ 725399 h 725399"/>
              <a:gd name="connsiteX7" fmla="*/ 0 w 5596890"/>
              <a:gd name="connsiteY7" fmla="*/ 604497 h 725399"/>
              <a:gd name="connsiteX8" fmla="*/ 0 w 5596890"/>
              <a:gd name="connsiteY8" fmla="*/ 120902 h 7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725399">
                <a:moveTo>
                  <a:pt x="0" y="120902"/>
                </a:moveTo>
                <a:cubicBezTo>
                  <a:pt x="0" y="54130"/>
                  <a:pt x="54130" y="0"/>
                  <a:pt x="120902" y="0"/>
                </a:cubicBezTo>
                <a:lnTo>
                  <a:pt x="5475988" y="0"/>
                </a:lnTo>
                <a:cubicBezTo>
                  <a:pt x="5542760" y="0"/>
                  <a:pt x="5596890" y="54130"/>
                  <a:pt x="5596890" y="120902"/>
                </a:cubicBezTo>
                <a:lnTo>
                  <a:pt x="5596890" y="604497"/>
                </a:lnTo>
                <a:cubicBezTo>
                  <a:pt x="5596890" y="671269"/>
                  <a:pt x="5542760" y="725399"/>
                  <a:pt x="5475988" y="725399"/>
                </a:cubicBezTo>
                <a:lnTo>
                  <a:pt x="120902" y="725399"/>
                </a:lnTo>
                <a:cubicBezTo>
                  <a:pt x="54130" y="725399"/>
                  <a:pt x="0" y="671269"/>
                  <a:pt x="0" y="604497"/>
                </a:cubicBezTo>
                <a:lnTo>
                  <a:pt x="0" y="120902"/>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45634" tIns="245634" rIns="245634" bIns="245634" spcCol="1270" anchor="ctr"/>
          <a:lstStyle/>
          <a:p>
            <a:pPr defTabSz="2204720">
              <a:lnSpc>
                <a:spcPct val="90000"/>
              </a:lnSpc>
              <a:spcAft>
                <a:spcPct val="35000"/>
              </a:spcAft>
              <a:defRPr/>
            </a:pPr>
            <a:r>
              <a:rPr lang="en-US" sz="4400" b="1" dirty="0">
                <a:cs typeface="Arial" panose="020B0604020202020204" pitchFamily="34" charset="0"/>
              </a:rPr>
              <a:t>Government Pension Offset</a:t>
            </a:r>
          </a:p>
        </p:txBody>
      </p:sp>
      <p:sp>
        <p:nvSpPr>
          <p:cNvPr id="10" name="Freeform 9">
            <a:extLst>
              <a:ext uri="{FF2B5EF4-FFF2-40B4-BE49-F238E27FC236}">
                <a16:creationId xmlns:a16="http://schemas.microsoft.com/office/drawing/2014/main" id="{2BFFD845-4BBA-49B0-BC57-203077C4569A}"/>
              </a:ext>
            </a:extLst>
          </p:cNvPr>
          <p:cNvSpPr/>
          <p:nvPr/>
        </p:nvSpPr>
        <p:spPr bwMode="auto">
          <a:xfrm>
            <a:off x="243841" y="5186681"/>
            <a:ext cx="8956040" cy="1539240"/>
          </a:xfrm>
          <a:custGeom>
            <a:avLst/>
            <a:gdLst>
              <a:gd name="connsiteX0" fmla="*/ 0 w 5596890"/>
              <a:gd name="connsiteY0" fmla="*/ 0 h 1283400"/>
              <a:gd name="connsiteX1" fmla="*/ 5596890 w 5596890"/>
              <a:gd name="connsiteY1" fmla="*/ 0 h 1283400"/>
              <a:gd name="connsiteX2" fmla="*/ 5596890 w 5596890"/>
              <a:gd name="connsiteY2" fmla="*/ 1283400 h 1283400"/>
              <a:gd name="connsiteX3" fmla="*/ 0 w 5596890"/>
              <a:gd name="connsiteY3" fmla="*/ 1283400 h 1283400"/>
              <a:gd name="connsiteX4" fmla="*/ 0 w 5596890"/>
              <a:gd name="connsiteY4" fmla="*/ 0 h 12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283400">
                <a:moveTo>
                  <a:pt x="0" y="0"/>
                </a:moveTo>
                <a:lnTo>
                  <a:pt x="5596890" y="0"/>
                </a:lnTo>
                <a:lnTo>
                  <a:pt x="5596890" y="1283400"/>
                </a:lnTo>
                <a:lnTo>
                  <a:pt x="0" y="1283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84322" tIns="62992" rIns="352755" bIns="62992" spcCol="1270"/>
          <a:lstStyle/>
          <a:p>
            <a:pPr marL="571500" lvl="1" indent="-571500" defTabSz="1706880">
              <a:lnSpc>
                <a:spcPct val="114000"/>
              </a:lnSpc>
              <a:spcAft>
                <a:spcPct val="20000"/>
              </a:spcAft>
              <a:buFont typeface="Wingdings" panose="05000000000000000000" pitchFamily="2" charset="2"/>
              <a:buChar char="Ø"/>
              <a:defRPr/>
            </a:pPr>
            <a:r>
              <a:rPr lang="en-US" sz="3840" dirty="0">
                <a:cs typeface="Arial" panose="020B0604020202020204" pitchFamily="34" charset="0"/>
              </a:rPr>
              <a:t>Reduces and may eliminate your spousal or widow/widower Social Security benefit</a:t>
            </a:r>
          </a:p>
        </p:txBody>
      </p:sp>
      <p:sp>
        <p:nvSpPr>
          <p:cNvPr id="11" name="Content Placeholder 2">
            <a:extLst>
              <a:ext uri="{FF2B5EF4-FFF2-40B4-BE49-F238E27FC236}">
                <a16:creationId xmlns:a16="http://schemas.microsoft.com/office/drawing/2014/main" id="{417965E3-CAC7-42AF-B649-631207A5BFB7}"/>
              </a:ext>
            </a:extLst>
          </p:cNvPr>
          <p:cNvSpPr>
            <a:spLocks noGrp="1"/>
          </p:cNvSpPr>
          <p:nvPr>
            <p:ph idx="1"/>
          </p:nvPr>
        </p:nvSpPr>
        <p:spPr>
          <a:xfrm>
            <a:off x="10340340" y="1922800"/>
            <a:ext cx="4263365" cy="2435859"/>
          </a:xfrm>
        </p:spPr>
        <p:txBody>
          <a:bodyPr>
            <a:noAutofit/>
          </a:bodyPr>
          <a:lstStyle/>
          <a:p>
            <a:pPr marL="0" indent="0" defTabSz="1111370">
              <a:spcBef>
                <a:spcPts val="0"/>
              </a:spcBef>
              <a:buNone/>
              <a:defRPr/>
            </a:pPr>
            <a:r>
              <a:rPr lang="en-US" sz="4000" dirty="0">
                <a:sym typeface="Wingdings"/>
              </a:rPr>
              <a:t>Contact the  Social Security Administration for more information.</a:t>
            </a:r>
            <a:endParaRPr lang="en-US" sz="4000" dirty="0"/>
          </a:p>
        </p:txBody>
      </p:sp>
      <p:sp>
        <p:nvSpPr>
          <p:cNvPr id="41992" name="Content Placeholder 2">
            <a:extLst>
              <a:ext uri="{FF2B5EF4-FFF2-40B4-BE49-F238E27FC236}">
                <a16:creationId xmlns:a16="http://schemas.microsoft.com/office/drawing/2014/main" id="{FDF7CC17-89B5-45E2-91D2-6D1B8F6DBAE5}"/>
              </a:ext>
            </a:extLst>
          </p:cNvPr>
          <p:cNvSpPr txBox="1">
            <a:spLocks/>
          </p:cNvSpPr>
          <p:nvPr/>
        </p:nvSpPr>
        <p:spPr bwMode="auto">
          <a:xfrm>
            <a:off x="9642903" y="1864500"/>
            <a:ext cx="835661" cy="10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3" name="TextBox 12">
            <a:extLst>
              <a:ext uri="{FF2B5EF4-FFF2-40B4-BE49-F238E27FC236}">
                <a16:creationId xmlns:a16="http://schemas.microsoft.com/office/drawing/2014/main" id="{8A088C99-B752-4367-A514-BE3142DB0AF8}"/>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72AAB6-98A7-4E62-992C-4AD7EBDA3DBB}"/>
              </a:ext>
            </a:extLst>
          </p:cNvPr>
          <p:cNvSpPr>
            <a:spLocks noGrp="1"/>
          </p:cNvSpPr>
          <p:nvPr>
            <p:ph type="title"/>
          </p:nvPr>
        </p:nvSpPr>
        <p:spPr>
          <a:xfrm>
            <a:off x="391236" y="246097"/>
            <a:ext cx="10953704" cy="1105032"/>
          </a:xfrm>
        </p:spPr>
        <p:txBody>
          <a:bodyPr>
            <a:noAutofit/>
          </a:bodyPr>
          <a:lstStyle/>
          <a:p>
            <a:pPr defTabSz="1111370">
              <a:defRPr/>
            </a:pPr>
            <a:r>
              <a:rPr lang="en-US" sz="6600" b="1" dirty="0">
                <a:solidFill>
                  <a:schemeClr val="bg1"/>
                </a:solidFill>
                <a:latin typeface="+mn-lt"/>
              </a:rPr>
              <a:t>Working After Retirement</a:t>
            </a:r>
          </a:p>
        </p:txBody>
      </p:sp>
      <p:sp>
        <p:nvSpPr>
          <p:cNvPr id="3" name="Freeform 2">
            <a:extLst>
              <a:ext uri="{FF2B5EF4-FFF2-40B4-BE49-F238E27FC236}">
                <a16:creationId xmlns:a16="http://schemas.microsoft.com/office/drawing/2014/main" id="{693A5C3F-74FC-4A66-B371-E1BBF6982C50}"/>
              </a:ext>
            </a:extLst>
          </p:cNvPr>
          <p:cNvSpPr/>
          <p:nvPr/>
        </p:nvSpPr>
        <p:spPr>
          <a:xfrm>
            <a:off x="243841" y="1932942"/>
            <a:ext cx="8956040" cy="675640"/>
          </a:xfrm>
          <a:custGeom>
            <a:avLst/>
            <a:gdLst>
              <a:gd name="connsiteX0" fmla="*/ 0 w 5596890"/>
              <a:gd name="connsiteY0" fmla="*/ 93797 h 562770"/>
              <a:gd name="connsiteX1" fmla="*/ 93797 w 5596890"/>
              <a:gd name="connsiteY1" fmla="*/ 0 h 562770"/>
              <a:gd name="connsiteX2" fmla="*/ 5503093 w 5596890"/>
              <a:gd name="connsiteY2" fmla="*/ 0 h 562770"/>
              <a:gd name="connsiteX3" fmla="*/ 5596890 w 5596890"/>
              <a:gd name="connsiteY3" fmla="*/ 93797 h 562770"/>
              <a:gd name="connsiteX4" fmla="*/ 5596890 w 5596890"/>
              <a:gd name="connsiteY4" fmla="*/ 468973 h 562770"/>
              <a:gd name="connsiteX5" fmla="*/ 5503093 w 5596890"/>
              <a:gd name="connsiteY5" fmla="*/ 562770 h 562770"/>
              <a:gd name="connsiteX6" fmla="*/ 93797 w 5596890"/>
              <a:gd name="connsiteY6" fmla="*/ 562770 h 562770"/>
              <a:gd name="connsiteX7" fmla="*/ 0 w 5596890"/>
              <a:gd name="connsiteY7" fmla="*/ 468973 h 562770"/>
              <a:gd name="connsiteX8" fmla="*/ 0 w 5596890"/>
              <a:gd name="connsiteY8" fmla="*/ 93797 h 56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562770">
                <a:moveTo>
                  <a:pt x="0" y="93797"/>
                </a:moveTo>
                <a:cubicBezTo>
                  <a:pt x="0" y="41994"/>
                  <a:pt x="41994" y="0"/>
                  <a:pt x="93797" y="0"/>
                </a:cubicBezTo>
                <a:lnTo>
                  <a:pt x="5503093" y="0"/>
                </a:lnTo>
                <a:cubicBezTo>
                  <a:pt x="5554896" y="0"/>
                  <a:pt x="5596890" y="41994"/>
                  <a:pt x="5596890" y="93797"/>
                </a:cubicBezTo>
                <a:lnTo>
                  <a:pt x="5596890" y="468973"/>
                </a:lnTo>
                <a:cubicBezTo>
                  <a:pt x="5596890" y="520776"/>
                  <a:pt x="5554896" y="562770"/>
                  <a:pt x="5503093" y="562770"/>
                </a:cubicBezTo>
                <a:lnTo>
                  <a:pt x="93797" y="562770"/>
                </a:lnTo>
                <a:cubicBezTo>
                  <a:pt x="41994" y="562770"/>
                  <a:pt x="0" y="520776"/>
                  <a:pt x="0" y="468973"/>
                </a:cubicBezTo>
                <a:lnTo>
                  <a:pt x="0" y="93797"/>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90259" tIns="190259" rIns="190259" bIns="190259" spcCol="1270" anchor="ctr"/>
          <a:lstStyle/>
          <a:p>
            <a:pPr defTabSz="1706880">
              <a:lnSpc>
                <a:spcPct val="90000"/>
              </a:lnSpc>
              <a:spcAft>
                <a:spcPct val="35000"/>
              </a:spcAft>
              <a:defRPr/>
            </a:pPr>
            <a:r>
              <a:rPr lang="en-US" sz="3600" b="1" dirty="0">
                <a:cs typeface="Arial" panose="020B0604020202020204" pitchFamily="34" charset="0"/>
              </a:rPr>
              <a:t>Separation-From-Service Requirement</a:t>
            </a:r>
          </a:p>
        </p:txBody>
      </p:sp>
      <p:sp>
        <p:nvSpPr>
          <p:cNvPr id="7" name="Freeform 6">
            <a:extLst>
              <a:ext uri="{FF2B5EF4-FFF2-40B4-BE49-F238E27FC236}">
                <a16:creationId xmlns:a16="http://schemas.microsoft.com/office/drawing/2014/main" id="{C47B1FDE-92A2-4458-97FB-0F847B86FDFF}"/>
              </a:ext>
            </a:extLst>
          </p:cNvPr>
          <p:cNvSpPr/>
          <p:nvPr/>
        </p:nvSpPr>
        <p:spPr>
          <a:xfrm>
            <a:off x="243841" y="2608582"/>
            <a:ext cx="8956040" cy="2067560"/>
          </a:xfrm>
          <a:custGeom>
            <a:avLst/>
            <a:gdLst>
              <a:gd name="connsiteX0" fmla="*/ 0 w 5596890"/>
              <a:gd name="connsiteY0" fmla="*/ 0 h 1722240"/>
              <a:gd name="connsiteX1" fmla="*/ 5596890 w 5596890"/>
              <a:gd name="connsiteY1" fmla="*/ 0 h 1722240"/>
              <a:gd name="connsiteX2" fmla="*/ 5596890 w 5596890"/>
              <a:gd name="connsiteY2" fmla="*/ 1722240 h 1722240"/>
              <a:gd name="connsiteX3" fmla="*/ 0 w 5596890"/>
              <a:gd name="connsiteY3" fmla="*/ 1722240 h 1722240"/>
              <a:gd name="connsiteX4" fmla="*/ 0 w 5596890"/>
              <a:gd name="connsiteY4" fmla="*/ 0 h 1722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722240">
                <a:moveTo>
                  <a:pt x="0" y="0"/>
                </a:moveTo>
                <a:lnTo>
                  <a:pt x="5596890" y="0"/>
                </a:lnTo>
                <a:lnTo>
                  <a:pt x="5596890" y="1722240"/>
                </a:lnTo>
                <a:lnTo>
                  <a:pt x="0" y="1722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84322" tIns="52832" rIns="295859" bIns="52832" spcCol="1270"/>
          <a:lstStyle/>
          <a:p>
            <a:pPr lvl="1" indent="-457200" defTabSz="1422400">
              <a:buFont typeface="Wingdings" panose="05000000000000000000" pitchFamily="2" charset="2"/>
              <a:buChar char="Ø"/>
              <a:defRPr/>
            </a:pPr>
            <a:r>
              <a:rPr lang="en-US" sz="3600" dirty="0">
                <a:cs typeface="Arial" panose="020B0604020202020204" pitchFamily="34" charset="0"/>
              </a:rPr>
              <a:t>Benefit reduced dollar for dollar for any earnings from CalSTRS-covered employment during first 180 calendar days of retirement</a:t>
            </a:r>
          </a:p>
          <a:p>
            <a:pPr marL="365760" lvl="1" indent="-365760" defTabSz="1422400">
              <a:buFontTx/>
              <a:buChar char="••"/>
              <a:defRPr/>
            </a:pPr>
            <a:endParaRPr lang="en-US" sz="3600" dirty="0">
              <a:cs typeface="Arial" panose="020B0604020202020204" pitchFamily="34" charset="0"/>
            </a:endParaRPr>
          </a:p>
        </p:txBody>
      </p:sp>
      <p:sp>
        <p:nvSpPr>
          <p:cNvPr id="8" name="Freeform 7">
            <a:extLst>
              <a:ext uri="{FF2B5EF4-FFF2-40B4-BE49-F238E27FC236}">
                <a16:creationId xmlns:a16="http://schemas.microsoft.com/office/drawing/2014/main" id="{19C3A86B-DE49-49B7-B97C-D106F5A5538F}"/>
              </a:ext>
            </a:extLst>
          </p:cNvPr>
          <p:cNvSpPr/>
          <p:nvPr/>
        </p:nvSpPr>
        <p:spPr>
          <a:xfrm>
            <a:off x="203201" y="5120640"/>
            <a:ext cx="8956040" cy="673101"/>
          </a:xfrm>
          <a:custGeom>
            <a:avLst/>
            <a:gdLst>
              <a:gd name="connsiteX0" fmla="*/ 0 w 5596890"/>
              <a:gd name="connsiteY0" fmla="*/ 93797 h 562770"/>
              <a:gd name="connsiteX1" fmla="*/ 93797 w 5596890"/>
              <a:gd name="connsiteY1" fmla="*/ 0 h 562770"/>
              <a:gd name="connsiteX2" fmla="*/ 5503093 w 5596890"/>
              <a:gd name="connsiteY2" fmla="*/ 0 h 562770"/>
              <a:gd name="connsiteX3" fmla="*/ 5596890 w 5596890"/>
              <a:gd name="connsiteY3" fmla="*/ 93797 h 562770"/>
              <a:gd name="connsiteX4" fmla="*/ 5596890 w 5596890"/>
              <a:gd name="connsiteY4" fmla="*/ 468973 h 562770"/>
              <a:gd name="connsiteX5" fmla="*/ 5503093 w 5596890"/>
              <a:gd name="connsiteY5" fmla="*/ 562770 h 562770"/>
              <a:gd name="connsiteX6" fmla="*/ 93797 w 5596890"/>
              <a:gd name="connsiteY6" fmla="*/ 562770 h 562770"/>
              <a:gd name="connsiteX7" fmla="*/ 0 w 5596890"/>
              <a:gd name="connsiteY7" fmla="*/ 468973 h 562770"/>
              <a:gd name="connsiteX8" fmla="*/ 0 w 5596890"/>
              <a:gd name="connsiteY8" fmla="*/ 93797 h 56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562770">
                <a:moveTo>
                  <a:pt x="0" y="93797"/>
                </a:moveTo>
                <a:cubicBezTo>
                  <a:pt x="0" y="41994"/>
                  <a:pt x="41994" y="0"/>
                  <a:pt x="93797" y="0"/>
                </a:cubicBezTo>
                <a:lnTo>
                  <a:pt x="5503093" y="0"/>
                </a:lnTo>
                <a:cubicBezTo>
                  <a:pt x="5554896" y="0"/>
                  <a:pt x="5596890" y="41994"/>
                  <a:pt x="5596890" y="93797"/>
                </a:cubicBezTo>
                <a:lnTo>
                  <a:pt x="5596890" y="468973"/>
                </a:lnTo>
                <a:cubicBezTo>
                  <a:pt x="5596890" y="520776"/>
                  <a:pt x="5554896" y="562770"/>
                  <a:pt x="5503093" y="562770"/>
                </a:cubicBezTo>
                <a:lnTo>
                  <a:pt x="93797" y="562770"/>
                </a:lnTo>
                <a:cubicBezTo>
                  <a:pt x="41994" y="562770"/>
                  <a:pt x="0" y="520776"/>
                  <a:pt x="0" y="468973"/>
                </a:cubicBezTo>
                <a:lnTo>
                  <a:pt x="0" y="93797"/>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90259" tIns="190259" rIns="190259" bIns="190259" spcCol="1270" anchor="ctr"/>
          <a:lstStyle/>
          <a:p>
            <a:pPr defTabSz="1706880">
              <a:lnSpc>
                <a:spcPct val="90000"/>
              </a:lnSpc>
              <a:spcAft>
                <a:spcPct val="35000"/>
              </a:spcAft>
              <a:defRPr/>
            </a:pPr>
            <a:r>
              <a:rPr lang="en-US" sz="3600" b="1" dirty="0">
                <a:cs typeface="Arial" panose="020B0604020202020204" pitchFamily="34" charset="0"/>
              </a:rPr>
              <a:t>Annual Postretirement Earnings Limit</a:t>
            </a:r>
          </a:p>
        </p:txBody>
      </p:sp>
      <p:sp>
        <p:nvSpPr>
          <p:cNvPr id="9" name="Freeform 8">
            <a:extLst>
              <a:ext uri="{FF2B5EF4-FFF2-40B4-BE49-F238E27FC236}">
                <a16:creationId xmlns:a16="http://schemas.microsoft.com/office/drawing/2014/main" id="{0DCFA72C-09B9-4801-AE56-3968ED94FD10}"/>
              </a:ext>
            </a:extLst>
          </p:cNvPr>
          <p:cNvSpPr/>
          <p:nvPr/>
        </p:nvSpPr>
        <p:spPr>
          <a:xfrm>
            <a:off x="203201" y="5793742"/>
            <a:ext cx="8956040" cy="1356360"/>
          </a:xfrm>
          <a:custGeom>
            <a:avLst/>
            <a:gdLst>
              <a:gd name="connsiteX0" fmla="*/ 0 w 5596890"/>
              <a:gd name="connsiteY0" fmla="*/ 0 h 1130220"/>
              <a:gd name="connsiteX1" fmla="*/ 5596890 w 5596890"/>
              <a:gd name="connsiteY1" fmla="*/ 0 h 1130220"/>
              <a:gd name="connsiteX2" fmla="*/ 5596890 w 5596890"/>
              <a:gd name="connsiteY2" fmla="*/ 1130220 h 1130220"/>
              <a:gd name="connsiteX3" fmla="*/ 0 w 5596890"/>
              <a:gd name="connsiteY3" fmla="*/ 1130220 h 1130220"/>
              <a:gd name="connsiteX4" fmla="*/ 0 w 5596890"/>
              <a:gd name="connsiteY4" fmla="*/ 0 h 1130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130220">
                <a:moveTo>
                  <a:pt x="0" y="0"/>
                </a:moveTo>
                <a:lnTo>
                  <a:pt x="5596890" y="0"/>
                </a:lnTo>
                <a:lnTo>
                  <a:pt x="5596890" y="1130220"/>
                </a:lnTo>
                <a:lnTo>
                  <a:pt x="0" y="1130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84322" tIns="52832" rIns="295859" bIns="52832" spcCol="1270"/>
          <a:lstStyle/>
          <a:p>
            <a:pPr lvl="1" indent="-457200" defTabSz="1422400">
              <a:spcAft>
                <a:spcPct val="20000"/>
              </a:spcAft>
              <a:buFont typeface="Wingdings" panose="05000000000000000000" pitchFamily="2" charset="2"/>
              <a:buChar char="Ø"/>
              <a:defRPr/>
            </a:pPr>
            <a:r>
              <a:rPr lang="en-US" sz="3600" dirty="0">
                <a:cs typeface="Arial" panose="020B0604020202020204" pitchFamily="34" charset="0"/>
              </a:rPr>
              <a:t>Benefit reduced dollar for dollar for earnings in excess of the annual limit</a:t>
            </a:r>
          </a:p>
          <a:p>
            <a:pPr lvl="1" indent="-457200" defTabSz="1422400">
              <a:spcAft>
                <a:spcPct val="20000"/>
              </a:spcAft>
              <a:buFont typeface="Wingdings" panose="05000000000000000000" pitchFamily="2" charset="2"/>
              <a:buChar char="Ø"/>
              <a:defRPr/>
            </a:pPr>
            <a:r>
              <a:rPr lang="en-US" sz="3600" dirty="0">
                <a:cs typeface="Arial" panose="020B0604020202020204" pitchFamily="34" charset="0"/>
              </a:rPr>
              <a:t>Limit changes every fiscal year</a:t>
            </a:r>
          </a:p>
        </p:txBody>
      </p:sp>
      <p:sp>
        <p:nvSpPr>
          <p:cNvPr id="6" name="Content Placeholder 2">
            <a:extLst>
              <a:ext uri="{FF2B5EF4-FFF2-40B4-BE49-F238E27FC236}">
                <a16:creationId xmlns:a16="http://schemas.microsoft.com/office/drawing/2014/main" id="{05B27B37-1A8D-4F89-AB1D-DC681D55EA98}"/>
              </a:ext>
            </a:extLst>
          </p:cNvPr>
          <p:cNvSpPr>
            <a:spLocks noGrp="1"/>
          </p:cNvSpPr>
          <p:nvPr>
            <p:ph idx="1"/>
          </p:nvPr>
        </p:nvSpPr>
        <p:spPr>
          <a:xfrm>
            <a:off x="10728960" y="2090830"/>
            <a:ext cx="4007766" cy="2435861"/>
          </a:xfrm>
        </p:spPr>
        <p:txBody>
          <a:bodyPr>
            <a:noAutofit/>
          </a:bodyPr>
          <a:lstStyle/>
          <a:p>
            <a:pPr marL="0" indent="0" defTabSz="1111370">
              <a:buNone/>
              <a:defRPr/>
            </a:pPr>
            <a:r>
              <a:rPr lang="en-US" sz="4000" dirty="0">
                <a:sym typeface="Wingdings"/>
              </a:rPr>
              <a:t>Track gross earnings to avoid exceeding earnings limits.</a:t>
            </a:r>
            <a:endParaRPr lang="en-US" sz="4000" dirty="0"/>
          </a:p>
        </p:txBody>
      </p:sp>
      <p:sp>
        <p:nvSpPr>
          <p:cNvPr id="43016" name="Content Placeholder 2">
            <a:extLst>
              <a:ext uri="{FF2B5EF4-FFF2-40B4-BE49-F238E27FC236}">
                <a16:creationId xmlns:a16="http://schemas.microsoft.com/office/drawing/2014/main" id="{26DEFDC7-2EFF-4E1C-9911-E0E19C857AE6}"/>
              </a:ext>
            </a:extLst>
          </p:cNvPr>
          <p:cNvSpPr txBox="1">
            <a:spLocks/>
          </p:cNvSpPr>
          <p:nvPr/>
        </p:nvSpPr>
        <p:spPr bwMode="auto">
          <a:xfrm>
            <a:off x="9937060" y="2025651"/>
            <a:ext cx="619760" cy="116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1" name="TextBox 10">
            <a:extLst>
              <a:ext uri="{FF2B5EF4-FFF2-40B4-BE49-F238E27FC236}">
                <a16:creationId xmlns:a16="http://schemas.microsoft.com/office/drawing/2014/main" id="{274A1573-1AC6-4F02-BC01-7E365CAE99F7}"/>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D094B28-00AB-4F77-8C1D-EB802879E662}"/>
              </a:ext>
            </a:extLst>
          </p:cNvPr>
          <p:cNvSpPr txBox="1">
            <a:spLocks/>
          </p:cNvSpPr>
          <p:nvPr/>
        </p:nvSpPr>
        <p:spPr>
          <a:xfrm>
            <a:off x="1509298" y="2916947"/>
            <a:ext cx="12125422" cy="1960809"/>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436B9F"/>
                </a:solidFill>
                <a:effectLst/>
                <a:uLnTx/>
                <a:uFillTx/>
                <a:latin typeface="+mn-lt"/>
                <a:ea typeface="+mj-ea"/>
                <a:cs typeface="+mj-cs"/>
              </a:rPr>
              <a:t>Section 9:</a:t>
            </a:r>
            <a:br>
              <a:rPr kumimoji="0" lang="en-US" sz="8000" b="1" i="0" u="none" strike="noStrike" kern="1200" cap="none" spc="0" normalizeH="0" baseline="0" noProof="0" dirty="0">
                <a:ln>
                  <a:noFill/>
                </a:ln>
                <a:solidFill>
                  <a:srgbClr val="436B9F"/>
                </a:solidFill>
                <a:effectLst/>
                <a:uLnTx/>
                <a:uFillTx/>
                <a:latin typeface="+mn-lt"/>
                <a:ea typeface="+mj-ea"/>
                <a:cs typeface="+mj-cs"/>
              </a:rPr>
            </a:br>
            <a:r>
              <a:rPr kumimoji="0" lang="en-US" sz="8000" b="1" i="0" u="none" strike="noStrike" kern="1200" cap="none" spc="0" normalizeH="0" baseline="0" noProof="0" dirty="0">
                <a:ln>
                  <a:noFill/>
                </a:ln>
                <a:solidFill>
                  <a:srgbClr val="436B9F"/>
                </a:solidFill>
                <a:effectLst/>
                <a:uLnTx/>
                <a:uFillTx/>
                <a:latin typeface="+mn-lt"/>
                <a:ea typeface="+mj-ea"/>
                <a:cs typeface="+mj-cs"/>
              </a:rPr>
              <a:t>Benefit Inflation </a:t>
            </a:r>
            <a:r>
              <a:rPr lang="en-US" sz="8000" b="1" dirty="0">
                <a:solidFill>
                  <a:srgbClr val="436B9F"/>
                </a:solidFill>
                <a:latin typeface="+mn-lt"/>
              </a:rPr>
              <a:t>Protection</a:t>
            </a:r>
            <a:endParaRPr kumimoji="0" lang="en-US" sz="8000" b="1" i="0" u="none" strike="noStrike" kern="1200" cap="none" spc="0" normalizeH="0" baseline="0" noProof="0" dirty="0">
              <a:ln>
                <a:noFill/>
              </a:ln>
              <a:solidFill>
                <a:srgbClr val="436B9F"/>
              </a:solidFill>
              <a:effectLst/>
              <a:uLnTx/>
              <a:uFillTx/>
              <a:latin typeface="+mn-lt"/>
              <a:ea typeface="+mj-ea"/>
              <a:cs typeface="+mj-cs"/>
            </a:endParaRPr>
          </a:p>
        </p:txBody>
      </p:sp>
    </p:spTree>
    <p:extLst>
      <p:ext uri="{BB962C8B-B14F-4D97-AF65-F5344CB8AC3E}">
        <p14:creationId xmlns:p14="http://schemas.microsoft.com/office/powerpoint/2010/main" val="3248296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6">
            <a:extLst>
              <a:ext uri="{FF2B5EF4-FFF2-40B4-BE49-F238E27FC236}">
                <a16:creationId xmlns:a16="http://schemas.microsoft.com/office/drawing/2014/main" id="{104414C3-D7FD-4B46-A798-A6C48D32A310}"/>
              </a:ext>
            </a:extLst>
          </p:cNvPr>
          <p:cNvGrpSpPr>
            <a:grpSpLocks/>
          </p:cNvGrpSpPr>
          <p:nvPr/>
        </p:nvGrpSpPr>
        <p:grpSpPr bwMode="auto">
          <a:xfrm>
            <a:off x="637061" y="6295370"/>
            <a:ext cx="5852160" cy="1645920"/>
            <a:chOff x="0" y="1862"/>
            <a:chExt cx="1833829" cy="1229469"/>
          </a:xfrm>
          <a:solidFill>
            <a:schemeClr val="tx1">
              <a:lumMod val="65000"/>
              <a:lumOff val="35000"/>
            </a:schemeClr>
          </a:solidFill>
        </p:grpSpPr>
        <p:sp>
          <p:nvSpPr>
            <p:cNvPr id="13" name="Rounded Rectangle 12">
              <a:extLst>
                <a:ext uri="{FF2B5EF4-FFF2-40B4-BE49-F238E27FC236}">
                  <a16:creationId xmlns:a16="http://schemas.microsoft.com/office/drawing/2014/main" id="{7D98101E-7150-48D7-A485-018DD0451748}"/>
                </a:ext>
              </a:extLst>
            </p:cNvPr>
            <p:cNvSpPr/>
            <p:nvPr/>
          </p:nvSpPr>
          <p:spPr>
            <a:xfrm>
              <a:off x="0" y="1862"/>
              <a:ext cx="1833829" cy="1229469"/>
            </a:xfrm>
            <a:prstGeom prst="roundRect">
              <a:avLst/>
            </a:prstGeom>
            <a:grp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9DED662A-A27F-4BBE-A49A-683FCFD3CD12}"/>
                </a:ext>
              </a:extLst>
            </p:cNvPr>
            <p:cNvSpPr/>
            <p:nvPr/>
          </p:nvSpPr>
          <p:spPr>
            <a:xfrm>
              <a:off x="59854" y="61628"/>
              <a:ext cx="1714121" cy="1109937"/>
            </a:xfrm>
            <a:prstGeom prst="rect">
              <a:avLst/>
            </a:prstGeom>
            <a:grpFill/>
            <a:ln>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5400" b="1" dirty="0">
                  <a:cs typeface="Arial" panose="020B0604020202020204" pitchFamily="34" charset="0"/>
                </a:rPr>
                <a:t>Annual Benefit Adjustment</a:t>
              </a:r>
            </a:p>
          </p:txBody>
        </p:sp>
      </p:grpSp>
      <p:sp>
        <p:nvSpPr>
          <p:cNvPr id="11" name="Freeform 10">
            <a:extLst>
              <a:ext uri="{FF2B5EF4-FFF2-40B4-BE49-F238E27FC236}">
                <a16:creationId xmlns:a16="http://schemas.microsoft.com/office/drawing/2014/main" id="{853C9792-1067-466B-8B56-816FC585F106}"/>
              </a:ext>
            </a:extLst>
          </p:cNvPr>
          <p:cNvSpPr/>
          <p:nvPr/>
        </p:nvSpPr>
        <p:spPr>
          <a:xfrm>
            <a:off x="1734821" y="4282440"/>
            <a:ext cx="3657600" cy="164592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61958" tIns="282126" rIns="461958" bIns="282126" spcCol="1270" anchor="ctr"/>
          <a:lstStyle/>
          <a:p>
            <a:pPr algn="ctr" defTabSz="4196080">
              <a:lnSpc>
                <a:spcPct val="90000"/>
              </a:lnSpc>
              <a:spcAft>
                <a:spcPct val="35000"/>
              </a:spcAft>
              <a:defRPr/>
            </a:pPr>
            <a:r>
              <a:rPr lang="en-US" sz="5400" b="1" dirty="0"/>
              <a:t>2%</a:t>
            </a:r>
          </a:p>
        </p:txBody>
      </p:sp>
      <p:sp>
        <p:nvSpPr>
          <p:cNvPr id="9" name="Freeform 8">
            <a:extLst>
              <a:ext uri="{FF2B5EF4-FFF2-40B4-BE49-F238E27FC236}">
                <a16:creationId xmlns:a16="http://schemas.microsoft.com/office/drawing/2014/main" id="{7A4DBB58-3B25-4082-ABD1-A4597D906745}"/>
              </a:ext>
            </a:extLst>
          </p:cNvPr>
          <p:cNvSpPr/>
          <p:nvPr/>
        </p:nvSpPr>
        <p:spPr>
          <a:xfrm>
            <a:off x="1734821" y="1912621"/>
            <a:ext cx="3657600" cy="164592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61958" tIns="282126" rIns="461958" bIns="282126" spcCol="1270" anchor="ctr"/>
          <a:lstStyle/>
          <a:p>
            <a:pPr algn="ctr" defTabSz="4196080">
              <a:lnSpc>
                <a:spcPct val="90000"/>
              </a:lnSpc>
              <a:spcAft>
                <a:spcPct val="35000"/>
              </a:spcAft>
              <a:defRPr/>
            </a:pPr>
            <a:r>
              <a:rPr lang="en-US" sz="5400" b="1" dirty="0"/>
              <a:t>Initial Benefit</a:t>
            </a:r>
          </a:p>
        </p:txBody>
      </p:sp>
      <p:grpSp>
        <p:nvGrpSpPr>
          <p:cNvPr id="22" name="Group 26">
            <a:extLst>
              <a:ext uri="{FF2B5EF4-FFF2-40B4-BE49-F238E27FC236}">
                <a16:creationId xmlns:a16="http://schemas.microsoft.com/office/drawing/2014/main" id="{B59AAB35-8773-4ED3-8F51-A3E7F85EB9C7}"/>
              </a:ext>
            </a:extLst>
          </p:cNvPr>
          <p:cNvGrpSpPr>
            <a:grpSpLocks/>
          </p:cNvGrpSpPr>
          <p:nvPr/>
        </p:nvGrpSpPr>
        <p:grpSpPr bwMode="auto">
          <a:xfrm>
            <a:off x="637061" y="6295370"/>
            <a:ext cx="5852160" cy="1645920"/>
            <a:chOff x="0" y="1862"/>
            <a:chExt cx="1833829" cy="1229469"/>
          </a:xfrm>
          <a:solidFill>
            <a:srgbClr val="436B9F"/>
          </a:solidFill>
        </p:grpSpPr>
        <p:sp>
          <p:nvSpPr>
            <p:cNvPr id="23" name="Rounded Rectangle 22">
              <a:extLst>
                <a:ext uri="{FF2B5EF4-FFF2-40B4-BE49-F238E27FC236}">
                  <a16:creationId xmlns:a16="http://schemas.microsoft.com/office/drawing/2014/main" id="{10523A4F-81E2-4C5B-9950-E21BA0661937}"/>
                </a:ext>
              </a:extLst>
            </p:cNvPr>
            <p:cNvSpPr/>
            <p:nvPr/>
          </p:nvSpPr>
          <p:spPr>
            <a:xfrm>
              <a:off x="0" y="1862"/>
              <a:ext cx="1833829" cy="1229469"/>
            </a:xfrm>
            <a:prstGeom prst="roundRect">
              <a:avLst/>
            </a:prstGeom>
            <a:grp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4">
              <a:extLst>
                <a:ext uri="{FF2B5EF4-FFF2-40B4-BE49-F238E27FC236}">
                  <a16:creationId xmlns:a16="http://schemas.microsoft.com/office/drawing/2014/main" id="{F7CF162C-35C2-4923-9531-BCB8EC603DDA}"/>
                </a:ext>
              </a:extLst>
            </p:cNvPr>
            <p:cNvSpPr/>
            <p:nvPr/>
          </p:nvSpPr>
          <p:spPr>
            <a:xfrm>
              <a:off x="59854" y="61628"/>
              <a:ext cx="1714121" cy="1109937"/>
            </a:xfrm>
            <a:prstGeom prst="rect">
              <a:avLst/>
            </a:prstGeom>
            <a:grpFill/>
            <a:ln>
              <a:solidFill>
                <a:srgbClr val="436B9F"/>
              </a:solidFill>
            </a:ln>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6000" b="1" dirty="0">
                  <a:cs typeface="Arial" panose="020B0604020202020204" pitchFamily="34" charset="0"/>
                </a:rPr>
                <a:t>$68</a:t>
              </a:r>
            </a:p>
          </p:txBody>
        </p:sp>
      </p:grpSp>
      <p:sp>
        <p:nvSpPr>
          <p:cNvPr id="21" name="Freeform 20">
            <a:extLst>
              <a:ext uri="{FF2B5EF4-FFF2-40B4-BE49-F238E27FC236}">
                <a16:creationId xmlns:a16="http://schemas.microsoft.com/office/drawing/2014/main" id="{23A932E9-C455-479B-8980-470C7EC0B613}"/>
              </a:ext>
            </a:extLst>
          </p:cNvPr>
          <p:cNvSpPr/>
          <p:nvPr/>
        </p:nvSpPr>
        <p:spPr>
          <a:xfrm>
            <a:off x="1734821" y="4282440"/>
            <a:ext cx="3657600" cy="164592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61958" tIns="282126" rIns="461958" bIns="282126" spcCol="1270" anchor="ctr"/>
          <a:lstStyle/>
          <a:p>
            <a:pPr algn="ctr" defTabSz="4196080">
              <a:lnSpc>
                <a:spcPct val="90000"/>
              </a:lnSpc>
              <a:spcAft>
                <a:spcPct val="35000"/>
              </a:spcAft>
              <a:defRPr/>
            </a:pPr>
            <a:r>
              <a:rPr lang="en-US" sz="6000" b="1" dirty="0"/>
              <a:t>0.02</a:t>
            </a:r>
          </a:p>
        </p:txBody>
      </p:sp>
      <p:sp>
        <p:nvSpPr>
          <p:cNvPr id="20" name="Freeform 19">
            <a:extLst>
              <a:ext uri="{FF2B5EF4-FFF2-40B4-BE49-F238E27FC236}">
                <a16:creationId xmlns:a16="http://schemas.microsoft.com/office/drawing/2014/main" id="{AC6D3D10-6555-47D0-B441-7909CF11D0C4}"/>
              </a:ext>
            </a:extLst>
          </p:cNvPr>
          <p:cNvSpPr/>
          <p:nvPr/>
        </p:nvSpPr>
        <p:spPr>
          <a:xfrm>
            <a:off x="1734821" y="1912621"/>
            <a:ext cx="3657600" cy="164592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61958" tIns="282126" rIns="461958" bIns="282126" spcCol="1270" anchor="ctr"/>
          <a:lstStyle/>
          <a:p>
            <a:pPr algn="ctr" defTabSz="4196080">
              <a:lnSpc>
                <a:spcPct val="90000"/>
              </a:lnSpc>
              <a:spcAft>
                <a:spcPct val="35000"/>
              </a:spcAft>
              <a:defRPr/>
            </a:pPr>
            <a:r>
              <a:rPr lang="en-US" sz="6000" b="1" dirty="0"/>
              <a:t>$3,375</a:t>
            </a:r>
          </a:p>
        </p:txBody>
      </p:sp>
      <p:sp>
        <p:nvSpPr>
          <p:cNvPr id="4" name="Title 1">
            <a:extLst>
              <a:ext uri="{FF2B5EF4-FFF2-40B4-BE49-F238E27FC236}">
                <a16:creationId xmlns:a16="http://schemas.microsoft.com/office/drawing/2014/main" id="{687DFFF5-7CB4-49C1-8CE0-C2FD0AA9FC70}"/>
              </a:ext>
            </a:extLst>
          </p:cNvPr>
          <p:cNvSpPr>
            <a:spLocks noGrp="1"/>
          </p:cNvSpPr>
          <p:nvPr>
            <p:ph type="title"/>
          </p:nvPr>
        </p:nvSpPr>
        <p:spPr>
          <a:xfrm>
            <a:off x="581965" y="263875"/>
            <a:ext cx="11230807" cy="829312"/>
          </a:xfrm>
        </p:spPr>
        <p:txBody>
          <a:bodyPr>
            <a:noAutofit/>
          </a:bodyPr>
          <a:lstStyle/>
          <a:p>
            <a:pPr defTabSz="1111370">
              <a:defRPr/>
            </a:pPr>
            <a:r>
              <a:rPr lang="en-US" sz="6600" b="1" dirty="0">
                <a:solidFill>
                  <a:schemeClr val="bg1"/>
                </a:solidFill>
                <a:latin typeface="+mn-lt"/>
              </a:rPr>
              <a:t>Annual Benefit Adjustment</a:t>
            </a:r>
          </a:p>
        </p:txBody>
      </p:sp>
      <p:sp>
        <p:nvSpPr>
          <p:cNvPr id="44035" name="Content Placeholder 2">
            <a:extLst>
              <a:ext uri="{FF2B5EF4-FFF2-40B4-BE49-F238E27FC236}">
                <a16:creationId xmlns:a16="http://schemas.microsoft.com/office/drawing/2014/main" id="{CC2E4EDE-6C2B-4634-B2A8-3AB3F2A9ABC2}"/>
              </a:ext>
            </a:extLst>
          </p:cNvPr>
          <p:cNvSpPr txBox="1">
            <a:spLocks/>
          </p:cNvSpPr>
          <p:nvPr/>
        </p:nvSpPr>
        <p:spPr bwMode="auto">
          <a:xfrm>
            <a:off x="7802880" y="2013803"/>
            <a:ext cx="835661" cy="101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a:latin typeface="+mn-lt"/>
                <a:sym typeface="Wingdings" panose="05000000000000000000" pitchFamily="2" charset="2"/>
              </a:rPr>
              <a:t></a:t>
            </a:r>
            <a:endParaRPr lang="en-US" altLang="en-US" sz="4000">
              <a:latin typeface="+mn-lt"/>
            </a:endParaRPr>
          </a:p>
        </p:txBody>
      </p:sp>
      <p:sp>
        <p:nvSpPr>
          <p:cNvPr id="6" name="Content Placeholder 2">
            <a:extLst>
              <a:ext uri="{FF2B5EF4-FFF2-40B4-BE49-F238E27FC236}">
                <a16:creationId xmlns:a16="http://schemas.microsoft.com/office/drawing/2014/main" id="{1B97D37A-2B93-4C77-8DB1-36AB683E037F}"/>
              </a:ext>
            </a:extLst>
          </p:cNvPr>
          <p:cNvSpPr>
            <a:spLocks noGrp="1"/>
          </p:cNvSpPr>
          <p:nvPr>
            <p:ph idx="1"/>
          </p:nvPr>
        </p:nvSpPr>
        <p:spPr>
          <a:xfrm>
            <a:off x="8650645" y="2067492"/>
            <a:ext cx="5300981" cy="2136141"/>
          </a:xfrm>
        </p:spPr>
        <p:txBody>
          <a:bodyPr>
            <a:normAutofit/>
          </a:bodyPr>
          <a:lstStyle/>
          <a:p>
            <a:pPr marL="0" indent="0" defTabSz="1111370">
              <a:lnSpc>
                <a:spcPct val="100000"/>
              </a:lnSpc>
              <a:buNone/>
              <a:defRPr/>
            </a:pPr>
            <a:r>
              <a:rPr lang="en-US" sz="4000" dirty="0"/>
              <a:t>View the </a:t>
            </a:r>
            <a:r>
              <a:rPr lang="en-US" sz="4000" i="1" dirty="0"/>
              <a:t>Member Handbook </a:t>
            </a:r>
            <a:r>
              <a:rPr lang="en-US" sz="4000" dirty="0"/>
              <a:t>for more information.</a:t>
            </a:r>
            <a:endParaRPr lang="en-US" sz="4000" i="1" dirty="0"/>
          </a:p>
        </p:txBody>
      </p:sp>
      <p:cxnSp>
        <p:nvCxnSpPr>
          <p:cNvPr id="15" name="Straight Connector 14">
            <a:extLst>
              <a:ext uri="{FF2B5EF4-FFF2-40B4-BE49-F238E27FC236}">
                <a16:creationId xmlns:a16="http://schemas.microsoft.com/office/drawing/2014/main" id="{732D8647-CAB7-4BF3-863D-F26F8A888E7A}"/>
              </a:ext>
            </a:extLst>
          </p:cNvPr>
          <p:cNvCxnSpPr/>
          <p:nvPr/>
        </p:nvCxnSpPr>
        <p:spPr>
          <a:xfrm>
            <a:off x="314960" y="6080760"/>
            <a:ext cx="6471920" cy="0"/>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6" name="Multiply 15">
            <a:extLst>
              <a:ext uri="{FF2B5EF4-FFF2-40B4-BE49-F238E27FC236}">
                <a16:creationId xmlns:a16="http://schemas.microsoft.com/office/drawing/2014/main" id="{5B63D37A-798A-4F19-8CE2-650E34B8585C}"/>
              </a:ext>
            </a:extLst>
          </p:cNvPr>
          <p:cNvSpPr/>
          <p:nvPr/>
        </p:nvSpPr>
        <p:spPr>
          <a:xfrm>
            <a:off x="3014981" y="3502661"/>
            <a:ext cx="1097280" cy="822960"/>
          </a:xfrm>
          <a:prstGeom prst="mathMultiply">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p>
        </p:txBody>
      </p:sp>
      <p:cxnSp>
        <p:nvCxnSpPr>
          <p:cNvPr id="25" name="Straight Connector 24">
            <a:extLst>
              <a:ext uri="{FF2B5EF4-FFF2-40B4-BE49-F238E27FC236}">
                <a16:creationId xmlns:a16="http://schemas.microsoft.com/office/drawing/2014/main" id="{5259F4DC-64DF-4ED9-A1FA-4E79882B8CE9}"/>
              </a:ext>
            </a:extLst>
          </p:cNvPr>
          <p:cNvCxnSpPr/>
          <p:nvPr/>
        </p:nvCxnSpPr>
        <p:spPr>
          <a:xfrm>
            <a:off x="314960" y="6080760"/>
            <a:ext cx="6471920" cy="0"/>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Multiply 25">
            <a:extLst>
              <a:ext uri="{FF2B5EF4-FFF2-40B4-BE49-F238E27FC236}">
                <a16:creationId xmlns:a16="http://schemas.microsoft.com/office/drawing/2014/main" id="{C34BF2DB-874A-4163-BE1A-73A730F65232}"/>
              </a:ext>
            </a:extLst>
          </p:cNvPr>
          <p:cNvSpPr/>
          <p:nvPr/>
        </p:nvSpPr>
        <p:spPr>
          <a:xfrm>
            <a:off x="3014981" y="3502661"/>
            <a:ext cx="1097280" cy="822960"/>
          </a:xfrm>
          <a:prstGeom prst="mathMultiply">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80"/>
          </a:p>
        </p:txBody>
      </p:sp>
      <p:sp>
        <p:nvSpPr>
          <p:cNvPr id="28" name="TextBox 27">
            <a:extLst>
              <a:ext uri="{FF2B5EF4-FFF2-40B4-BE49-F238E27FC236}">
                <a16:creationId xmlns:a16="http://schemas.microsoft.com/office/drawing/2014/main" id="{7D125F7B-B778-4D3D-9F42-0E568D176910}"/>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21" grpId="0" animBg="1"/>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288120-CA17-4961-8304-1E9D8341D423}"/>
              </a:ext>
            </a:extLst>
          </p:cNvPr>
          <p:cNvSpPr>
            <a:spLocks noGrp="1"/>
          </p:cNvSpPr>
          <p:nvPr>
            <p:ph type="title"/>
          </p:nvPr>
        </p:nvSpPr>
        <p:spPr>
          <a:xfrm>
            <a:off x="533138" y="277506"/>
            <a:ext cx="12310992" cy="909850"/>
          </a:xfrm>
        </p:spPr>
        <p:txBody>
          <a:bodyPr>
            <a:noAutofit/>
          </a:bodyPr>
          <a:lstStyle/>
          <a:p>
            <a:pPr defTabSz="1111370">
              <a:defRPr/>
            </a:pPr>
            <a:r>
              <a:rPr lang="en-US" sz="6600" b="1" dirty="0">
                <a:solidFill>
                  <a:schemeClr val="bg1"/>
                </a:solidFill>
                <a:latin typeface="+mn-lt"/>
              </a:rPr>
              <a:t>Purchasing Power Protection</a:t>
            </a:r>
          </a:p>
        </p:txBody>
      </p:sp>
      <p:sp>
        <p:nvSpPr>
          <p:cNvPr id="5" name="Up Arrow 4">
            <a:extLst>
              <a:ext uri="{FF2B5EF4-FFF2-40B4-BE49-F238E27FC236}">
                <a16:creationId xmlns:a16="http://schemas.microsoft.com/office/drawing/2014/main" id="{4679CA6A-38D2-40F2-B5BD-9CEFF15EDB0E}"/>
              </a:ext>
            </a:extLst>
          </p:cNvPr>
          <p:cNvSpPr/>
          <p:nvPr/>
        </p:nvSpPr>
        <p:spPr>
          <a:xfrm>
            <a:off x="736601" y="2194561"/>
            <a:ext cx="2331720" cy="2545080"/>
          </a:xfrm>
          <a:prstGeom prst="upArrow">
            <a:avLst/>
          </a:pr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a:extLst>
              <a:ext uri="{FF2B5EF4-FFF2-40B4-BE49-F238E27FC236}">
                <a16:creationId xmlns:a16="http://schemas.microsoft.com/office/drawing/2014/main" id="{7D7540CF-2148-4896-8619-3A7EE0525617}"/>
              </a:ext>
            </a:extLst>
          </p:cNvPr>
          <p:cNvSpPr/>
          <p:nvPr/>
        </p:nvSpPr>
        <p:spPr>
          <a:xfrm>
            <a:off x="3139441" y="2194561"/>
            <a:ext cx="3959861" cy="2545080"/>
          </a:xfrm>
          <a:custGeom>
            <a:avLst/>
            <a:gdLst>
              <a:gd name="connsiteX0" fmla="*/ 0 w 2474976"/>
              <a:gd name="connsiteY0" fmla="*/ 0 h 2121408"/>
              <a:gd name="connsiteX1" fmla="*/ 2474976 w 2474976"/>
              <a:gd name="connsiteY1" fmla="*/ 0 h 2121408"/>
              <a:gd name="connsiteX2" fmla="*/ 2474976 w 2474976"/>
              <a:gd name="connsiteY2" fmla="*/ 2121408 h 2121408"/>
              <a:gd name="connsiteX3" fmla="*/ 0 w 2474976"/>
              <a:gd name="connsiteY3" fmla="*/ 2121408 h 2121408"/>
              <a:gd name="connsiteX4" fmla="*/ 0 w 2474976"/>
              <a:gd name="connsiteY4" fmla="*/ 0 h 21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976" h="2121408">
                <a:moveTo>
                  <a:pt x="0" y="0"/>
                </a:moveTo>
                <a:lnTo>
                  <a:pt x="2474976" y="0"/>
                </a:lnTo>
                <a:lnTo>
                  <a:pt x="2474976" y="2121408"/>
                </a:lnTo>
                <a:lnTo>
                  <a:pt x="0" y="21214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2755" tIns="0" rIns="352755" bIns="352755" spcCol="1270" anchor="ctr"/>
          <a:lstStyle/>
          <a:p>
            <a:pPr defTabSz="2204720">
              <a:lnSpc>
                <a:spcPct val="90000"/>
              </a:lnSpc>
              <a:spcAft>
                <a:spcPct val="35000"/>
              </a:spcAft>
              <a:defRPr/>
            </a:pPr>
            <a:r>
              <a:rPr lang="en-US" sz="4960" dirty="0"/>
              <a:t>Prices</a:t>
            </a:r>
          </a:p>
        </p:txBody>
      </p:sp>
      <p:sp>
        <p:nvSpPr>
          <p:cNvPr id="7" name="Down Arrow 6">
            <a:extLst>
              <a:ext uri="{FF2B5EF4-FFF2-40B4-BE49-F238E27FC236}">
                <a16:creationId xmlns:a16="http://schemas.microsoft.com/office/drawing/2014/main" id="{4679631B-AFCD-4A86-A0FD-D3C0E2317914}"/>
              </a:ext>
            </a:extLst>
          </p:cNvPr>
          <p:cNvSpPr/>
          <p:nvPr/>
        </p:nvSpPr>
        <p:spPr>
          <a:xfrm>
            <a:off x="1435101" y="4953001"/>
            <a:ext cx="2334259" cy="2545080"/>
          </a:xfrm>
          <a:prstGeom prst="downArrow">
            <a:avLst/>
          </a:pr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7">
            <a:extLst>
              <a:ext uri="{FF2B5EF4-FFF2-40B4-BE49-F238E27FC236}">
                <a16:creationId xmlns:a16="http://schemas.microsoft.com/office/drawing/2014/main" id="{7CA887D4-24E7-4CFB-A0C0-1047D1A47ECC}"/>
              </a:ext>
            </a:extLst>
          </p:cNvPr>
          <p:cNvSpPr/>
          <p:nvPr/>
        </p:nvSpPr>
        <p:spPr>
          <a:xfrm>
            <a:off x="3837941" y="4953001"/>
            <a:ext cx="3959859" cy="2545080"/>
          </a:xfrm>
          <a:custGeom>
            <a:avLst/>
            <a:gdLst>
              <a:gd name="connsiteX0" fmla="*/ 0 w 2474976"/>
              <a:gd name="connsiteY0" fmla="*/ 0 h 2121408"/>
              <a:gd name="connsiteX1" fmla="*/ 2474976 w 2474976"/>
              <a:gd name="connsiteY1" fmla="*/ 0 h 2121408"/>
              <a:gd name="connsiteX2" fmla="*/ 2474976 w 2474976"/>
              <a:gd name="connsiteY2" fmla="*/ 2121408 h 2121408"/>
              <a:gd name="connsiteX3" fmla="*/ 0 w 2474976"/>
              <a:gd name="connsiteY3" fmla="*/ 2121408 h 2121408"/>
              <a:gd name="connsiteX4" fmla="*/ 0 w 2474976"/>
              <a:gd name="connsiteY4" fmla="*/ 0 h 21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976" h="2121408">
                <a:moveTo>
                  <a:pt x="0" y="0"/>
                </a:moveTo>
                <a:lnTo>
                  <a:pt x="2474976" y="0"/>
                </a:lnTo>
                <a:lnTo>
                  <a:pt x="2474976" y="2121408"/>
                </a:lnTo>
                <a:lnTo>
                  <a:pt x="0" y="21214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2755" tIns="0" rIns="352755" bIns="352755" spcCol="1270" anchor="ctr"/>
          <a:lstStyle/>
          <a:p>
            <a:pPr defTabSz="2204720">
              <a:lnSpc>
                <a:spcPct val="90000"/>
              </a:lnSpc>
              <a:spcAft>
                <a:spcPct val="35000"/>
              </a:spcAft>
              <a:defRPr/>
            </a:pPr>
            <a:r>
              <a:rPr lang="en-US" sz="4960" dirty="0"/>
              <a:t>Purchasing Power </a:t>
            </a:r>
          </a:p>
        </p:txBody>
      </p:sp>
      <p:cxnSp>
        <p:nvCxnSpPr>
          <p:cNvPr id="22" name="Straight Connector 21">
            <a:extLst>
              <a:ext uri="{FF2B5EF4-FFF2-40B4-BE49-F238E27FC236}">
                <a16:creationId xmlns:a16="http://schemas.microsoft.com/office/drawing/2014/main" id="{D89A2EA0-12F4-4D3D-A3FC-DD7FF3D56F2F}"/>
              </a:ext>
            </a:extLst>
          </p:cNvPr>
          <p:cNvCxnSpPr/>
          <p:nvPr/>
        </p:nvCxnSpPr>
        <p:spPr>
          <a:xfrm flipV="1">
            <a:off x="439422" y="4813301"/>
            <a:ext cx="7726680" cy="0"/>
          </a:xfrm>
          <a:prstGeom prst="line">
            <a:avLst/>
          </a:prstGeom>
          <a:ln w="508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45069" name="Content Placeholder 2">
            <a:extLst>
              <a:ext uri="{FF2B5EF4-FFF2-40B4-BE49-F238E27FC236}">
                <a16:creationId xmlns:a16="http://schemas.microsoft.com/office/drawing/2014/main" id="{D7A7B6C7-8605-4FC6-87A6-3B852BD7B80F}"/>
              </a:ext>
            </a:extLst>
          </p:cNvPr>
          <p:cNvSpPr txBox="1">
            <a:spLocks/>
          </p:cNvSpPr>
          <p:nvPr/>
        </p:nvSpPr>
        <p:spPr bwMode="auto">
          <a:xfrm>
            <a:off x="8329431" y="2200988"/>
            <a:ext cx="1079501" cy="10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4" name="Content Placeholder 2">
            <a:extLst>
              <a:ext uri="{FF2B5EF4-FFF2-40B4-BE49-F238E27FC236}">
                <a16:creationId xmlns:a16="http://schemas.microsoft.com/office/drawing/2014/main" id="{76002021-D65F-4FFE-9AA3-9D70A6FDFE52}"/>
              </a:ext>
            </a:extLst>
          </p:cNvPr>
          <p:cNvSpPr>
            <a:spLocks noGrp="1"/>
          </p:cNvSpPr>
          <p:nvPr>
            <p:ph idx="1"/>
          </p:nvPr>
        </p:nvSpPr>
        <p:spPr>
          <a:xfrm>
            <a:off x="9135738" y="2195019"/>
            <a:ext cx="4155440" cy="2136139"/>
          </a:xfrm>
        </p:spPr>
        <p:txBody>
          <a:bodyPr>
            <a:normAutofit/>
          </a:bodyPr>
          <a:lstStyle/>
          <a:p>
            <a:pPr marL="0" indent="0" defTabSz="1111370">
              <a:lnSpc>
                <a:spcPct val="100000"/>
              </a:lnSpc>
              <a:buNone/>
              <a:defRPr/>
            </a:pPr>
            <a:r>
              <a:rPr lang="en-US" sz="4000" dirty="0"/>
              <a:t>View the </a:t>
            </a:r>
            <a:r>
              <a:rPr lang="en-US" sz="4000" i="1" dirty="0"/>
              <a:t>Member Handbook </a:t>
            </a:r>
            <a:r>
              <a:rPr lang="en-US" sz="4000" dirty="0"/>
              <a:t>for more information.</a:t>
            </a:r>
            <a:endParaRPr lang="en-US" sz="4000" i="1" dirty="0"/>
          </a:p>
        </p:txBody>
      </p:sp>
      <p:sp>
        <p:nvSpPr>
          <p:cNvPr id="12" name="TextBox 11">
            <a:extLst>
              <a:ext uri="{FF2B5EF4-FFF2-40B4-BE49-F238E27FC236}">
                <a16:creationId xmlns:a16="http://schemas.microsoft.com/office/drawing/2014/main" id="{23460DE8-71B3-43EB-89AC-C76AB4A99C26}"/>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9</a:t>
            </a:r>
          </a:p>
        </p:txBody>
      </p:sp>
      <p:sp>
        <p:nvSpPr>
          <p:cNvPr id="13" name="TextBox 12">
            <a:extLst>
              <a:ext uri="{FF2B5EF4-FFF2-40B4-BE49-F238E27FC236}">
                <a16:creationId xmlns:a16="http://schemas.microsoft.com/office/drawing/2014/main" id="{D3473569-310A-4C5F-A8E3-A84A82085691}"/>
              </a:ext>
            </a:extLst>
          </p:cNvPr>
          <p:cNvSpPr txBox="1">
            <a:spLocks noChangeArrowheads="1"/>
          </p:cNvSpPr>
          <p:nvPr/>
        </p:nvSpPr>
        <p:spPr bwMode="auto">
          <a:xfrm>
            <a:off x="2989929" y="4223075"/>
            <a:ext cx="53982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dirty="0">
                <a:solidFill>
                  <a:schemeClr val="tx1">
                    <a:lumMod val="65000"/>
                    <a:lumOff val="35000"/>
                  </a:schemeClr>
                </a:solidFill>
              </a:rPr>
              <a:t>85% Purchasing Power</a:t>
            </a:r>
          </a:p>
        </p:txBody>
      </p:sp>
    </p:spTree>
    <p:extLst>
      <p:ext uri="{BB962C8B-B14F-4D97-AF65-F5344CB8AC3E}">
        <p14:creationId xmlns:p14="http://schemas.microsoft.com/office/powerpoint/2010/main" val="177379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288120-CA17-4961-8304-1E9D8341D423}"/>
              </a:ext>
            </a:extLst>
          </p:cNvPr>
          <p:cNvSpPr>
            <a:spLocks noGrp="1"/>
          </p:cNvSpPr>
          <p:nvPr>
            <p:ph type="title"/>
          </p:nvPr>
        </p:nvSpPr>
        <p:spPr>
          <a:xfrm>
            <a:off x="533138" y="277506"/>
            <a:ext cx="11933183" cy="909850"/>
          </a:xfrm>
        </p:spPr>
        <p:txBody>
          <a:bodyPr>
            <a:noAutofit/>
          </a:bodyPr>
          <a:lstStyle/>
          <a:p>
            <a:pPr defTabSz="1111370">
              <a:defRPr/>
            </a:pPr>
            <a:r>
              <a:rPr lang="en-US" sz="6600" b="1" dirty="0">
                <a:solidFill>
                  <a:schemeClr val="bg1"/>
                </a:solidFill>
                <a:latin typeface="+mn-lt"/>
              </a:rPr>
              <a:t>Purchasing Power Protection</a:t>
            </a:r>
          </a:p>
        </p:txBody>
      </p:sp>
      <p:sp>
        <p:nvSpPr>
          <p:cNvPr id="15" name="Down Arrow 14">
            <a:extLst>
              <a:ext uri="{FF2B5EF4-FFF2-40B4-BE49-F238E27FC236}">
                <a16:creationId xmlns:a16="http://schemas.microsoft.com/office/drawing/2014/main" id="{7A863B84-1640-492A-A2BC-B3D397200EED}"/>
              </a:ext>
            </a:extLst>
          </p:cNvPr>
          <p:cNvSpPr/>
          <p:nvPr/>
        </p:nvSpPr>
        <p:spPr>
          <a:xfrm>
            <a:off x="198121" y="2011681"/>
            <a:ext cx="2334261" cy="2545080"/>
          </a:xfrm>
          <a:prstGeom prst="downArrow">
            <a:avLst/>
          </a:pr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15">
            <a:extLst>
              <a:ext uri="{FF2B5EF4-FFF2-40B4-BE49-F238E27FC236}">
                <a16:creationId xmlns:a16="http://schemas.microsoft.com/office/drawing/2014/main" id="{0023B379-CDB0-4E46-95CC-F23DDB82F157}"/>
              </a:ext>
            </a:extLst>
          </p:cNvPr>
          <p:cNvSpPr/>
          <p:nvPr/>
        </p:nvSpPr>
        <p:spPr>
          <a:xfrm>
            <a:off x="4010661" y="1990548"/>
            <a:ext cx="3959859" cy="2545080"/>
          </a:xfrm>
          <a:custGeom>
            <a:avLst/>
            <a:gdLst>
              <a:gd name="connsiteX0" fmla="*/ 0 w 2474976"/>
              <a:gd name="connsiteY0" fmla="*/ 0 h 2121408"/>
              <a:gd name="connsiteX1" fmla="*/ 2474976 w 2474976"/>
              <a:gd name="connsiteY1" fmla="*/ 0 h 2121408"/>
              <a:gd name="connsiteX2" fmla="*/ 2474976 w 2474976"/>
              <a:gd name="connsiteY2" fmla="*/ 2121408 h 2121408"/>
              <a:gd name="connsiteX3" fmla="*/ 0 w 2474976"/>
              <a:gd name="connsiteY3" fmla="*/ 2121408 h 2121408"/>
              <a:gd name="connsiteX4" fmla="*/ 0 w 2474976"/>
              <a:gd name="connsiteY4" fmla="*/ 0 h 21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976" h="2121408">
                <a:moveTo>
                  <a:pt x="0" y="0"/>
                </a:moveTo>
                <a:lnTo>
                  <a:pt x="2474976" y="0"/>
                </a:lnTo>
                <a:lnTo>
                  <a:pt x="2474976" y="2121408"/>
                </a:lnTo>
                <a:lnTo>
                  <a:pt x="0" y="21214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2755" tIns="0" rIns="352755" bIns="352755" spcCol="1270" anchor="ctr"/>
          <a:lstStyle/>
          <a:p>
            <a:pPr defTabSz="2204720">
              <a:lnSpc>
                <a:spcPct val="90000"/>
              </a:lnSpc>
              <a:spcAft>
                <a:spcPct val="35000"/>
              </a:spcAft>
              <a:defRPr/>
            </a:pPr>
            <a:r>
              <a:rPr lang="en-US" sz="4960" dirty="0"/>
              <a:t>Purchasing Power </a:t>
            </a:r>
          </a:p>
        </p:txBody>
      </p:sp>
      <p:sp>
        <p:nvSpPr>
          <p:cNvPr id="19" name="Up Arrow 18">
            <a:extLst>
              <a:ext uri="{FF2B5EF4-FFF2-40B4-BE49-F238E27FC236}">
                <a16:creationId xmlns:a16="http://schemas.microsoft.com/office/drawing/2014/main" id="{F2EF8482-CCEA-4AF0-8BCB-D8C9A0B0AC7F}"/>
              </a:ext>
            </a:extLst>
          </p:cNvPr>
          <p:cNvSpPr/>
          <p:nvPr/>
        </p:nvSpPr>
        <p:spPr>
          <a:xfrm>
            <a:off x="1008382" y="4965702"/>
            <a:ext cx="2331720" cy="2545080"/>
          </a:xfrm>
          <a:prstGeom prst="upArrow">
            <a:avLst/>
          </a:pr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Freeform 19">
            <a:extLst>
              <a:ext uri="{FF2B5EF4-FFF2-40B4-BE49-F238E27FC236}">
                <a16:creationId xmlns:a16="http://schemas.microsoft.com/office/drawing/2014/main" id="{D772A542-8689-491D-8A87-B64403ED674C}"/>
              </a:ext>
            </a:extLst>
          </p:cNvPr>
          <p:cNvSpPr/>
          <p:nvPr/>
        </p:nvSpPr>
        <p:spPr>
          <a:xfrm>
            <a:off x="4010661" y="5211249"/>
            <a:ext cx="4754880" cy="2545080"/>
          </a:xfrm>
          <a:custGeom>
            <a:avLst/>
            <a:gdLst>
              <a:gd name="connsiteX0" fmla="*/ 0 w 2474976"/>
              <a:gd name="connsiteY0" fmla="*/ 0 h 2121408"/>
              <a:gd name="connsiteX1" fmla="*/ 2474976 w 2474976"/>
              <a:gd name="connsiteY1" fmla="*/ 0 h 2121408"/>
              <a:gd name="connsiteX2" fmla="*/ 2474976 w 2474976"/>
              <a:gd name="connsiteY2" fmla="*/ 2121408 h 2121408"/>
              <a:gd name="connsiteX3" fmla="*/ 0 w 2474976"/>
              <a:gd name="connsiteY3" fmla="*/ 2121408 h 2121408"/>
              <a:gd name="connsiteX4" fmla="*/ 0 w 2474976"/>
              <a:gd name="connsiteY4" fmla="*/ 0 h 21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976" h="2121408">
                <a:moveTo>
                  <a:pt x="0" y="0"/>
                </a:moveTo>
                <a:lnTo>
                  <a:pt x="2474976" y="0"/>
                </a:lnTo>
                <a:lnTo>
                  <a:pt x="2474976" y="2121408"/>
                </a:lnTo>
                <a:lnTo>
                  <a:pt x="0" y="21214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2755" tIns="0" rIns="352755" bIns="352755" spcCol="1270" anchor="ctr"/>
          <a:lstStyle/>
          <a:p>
            <a:pPr defTabSz="2204720">
              <a:lnSpc>
                <a:spcPct val="90000"/>
              </a:lnSpc>
              <a:spcAft>
                <a:spcPct val="35000"/>
              </a:spcAft>
              <a:defRPr/>
            </a:pPr>
            <a:r>
              <a:rPr lang="en-US" sz="4960" dirty="0"/>
              <a:t>Supplemental Benefit</a:t>
            </a:r>
          </a:p>
        </p:txBody>
      </p:sp>
      <p:cxnSp>
        <p:nvCxnSpPr>
          <p:cNvPr id="22" name="Straight Connector 21">
            <a:extLst>
              <a:ext uri="{FF2B5EF4-FFF2-40B4-BE49-F238E27FC236}">
                <a16:creationId xmlns:a16="http://schemas.microsoft.com/office/drawing/2014/main" id="{D89A2EA0-12F4-4D3D-A3FC-DD7FF3D56F2F}"/>
              </a:ext>
            </a:extLst>
          </p:cNvPr>
          <p:cNvCxnSpPr/>
          <p:nvPr/>
        </p:nvCxnSpPr>
        <p:spPr>
          <a:xfrm flipV="1">
            <a:off x="439422" y="4813301"/>
            <a:ext cx="7726680" cy="0"/>
          </a:xfrm>
          <a:prstGeom prst="line">
            <a:avLst/>
          </a:prstGeom>
          <a:ln w="508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F79238EF-BFF7-45CC-812D-4E9FC0E7F7D1}"/>
              </a:ext>
            </a:extLst>
          </p:cNvPr>
          <p:cNvSpPr txBox="1">
            <a:spLocks noChangeArrowheads="1"/>
          </p:cNvSpPr>
          <p:nvPr/>
        </p:nvSpPr>
        <p:spPr bwMode="auto">
          <a:xfrm>
            <a:off x="2989929" y="4223075"/>
            <a:ext cx="53982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dirty="0">
                <a:solidFill>
                  <a:schemeClr val="tx1">
                    <a:lumMod val="65000"/>
                    <a:lumOff val="35000"/>
                  </a:schemeClr>
                </a:solidFill>
              </a:rPr>
              <a:t>85% Purchasing Power</a:t>
            </a:r>
          </a:p>
        </p:txBody>
      </p:sp>
      <p:sp>
        <p:nvSpPr>
          <p:cNvPr id="12" name="TextBox 11">
            <a:extLst>
              <a:ext uri="{FF2B5EF4-FFF2-40B4-BE49-F238E27FC236}">
                <a16:creationId xmlns:a16="http://schemas.microsoft.com/office/drawing/2014/main" id="{57E56C36-2C04-4B19-8183-C629401BCD6A}"/>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9</a:t>
            </a:r>
          </a:p>
        </p:txBody>
      </p:sp>
      <p:sp>
        <p:nvSpPr>
          <p:cNvPr id="2" name="Content Placeholder 1">
            <a:extLst>
              <a:ext uri="{FF2B5EF4-FFF2-40B4-BE49-F238E27FC236}">
                <a16:creationId xmlns:a16="http://schemas.microsoft.com/office/drawing/2014/main" id="{CCB473F4-0183-4F52-8EDF-61F5CF2D1CAB}"/>
              </a:ext>
            </a:extLst>
          </p:cNvPr>
          <p:cNvSpPr>
            <a:spLocks noGrp="1"/>
          </p:cNvSpPr>
          <p:nvPr>
            <p:ph idx="1"/>
          </p:nvPr>
        </p:nvSpPr>
        <p:spPr/>
        <p:txBody>
          <a:bodyPr/>
          <a:lstStyle/>
          <a:p>
            <a:endParaRPr lang="en-US"/>
          </a:p>
        </p:txBody>
      </p:sp>
      <p:sp>
        <p:nvSpPr>
          <p:cNvPr id="18" name="Content Placeholder 2">
            <a:extLst>
              <a:ext uri="{FF2B5EF4-FFF2-40B4-BE49-F238E27FC236}">
                <a16:creationId xmlns:a16="http://schemas.microsoft.com/office/drawing/2014/main" id="{295C3DC7-2956-4F72-B386-E5CB2608CD56}"/>
              </a:ext>
            </a:extLst>
          </p:cNvPr>
          <p:cNvSpPr txBox="1">
            <a:spLocks/>
          </p:cNvSpPr>
          <p:nvPr/>
        </p:nvSpPr>
        <p:spPr bwMode="auto">
          <a:xfrm>
            <a:off x="8329431" y="2200988"/>
            <a:ext cx="1079501" cy="10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21" name="Content Placeholder 2">
            <a:extLst>
              <a:ext uri="{FF2B5EF4-FFF2-40B4-BE49-F238E27FC236}">
                <a16:creationId xmlns:a16="http://schemas.microsoft.com/office/drawing/2014/main" id="{C88A4790-A5AC-42BA-A97D-A0E8A5C3D5F8}"/>
              </a:ext>
            </a:extLst>
          </p:cNvPr>
          <p:cNvSpPr txBox="1">
            <a:spLocks/>
          </p:cNvSpPr>
          <p:nvPr/>
        </p:nvSpPr>
        <p:spPr>
          <a:xfrm>
            <a:off x="9135738" y="2195019"/>
            <a:ext cx="4155440" cy="2136139"/>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111370">
              <a:lnSpc>
                <a:spcPct val="100000"/>
              </a:lnSpc>
              <a:buFont typeface="Arial" panose="020B0604020202020204" pitchFamily="34" charset="0"/>
              <a:buNone/>
              <a:defRPr/>
            </a:pPr>
            <a:r>
              <a:rPr lang="en-US" sz="4000" dirty="0"/>
              <a:t>View the </a:t>
            </a:r>
            <a:r>
              <a:rPr lang="en-US" sz="4000" i="1" dirty="0"/>
              <a:t>Member Handbook </a:t>
            </a:r>
            <a:r>
              <a:rPr lang="en-US" sz="4000" dirty="0"/>
              <a:t>for more information.</a:t>
            </a:r>
            <a:endParaRPr lang="en-US" sz="4000" i="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D094B28-00AB-4F77-8C1D-EB802879E662}"/>
              </a:ext>
            </a:extLst>
          </p:cNvPr>
          <p:cNvSpPr txBox="1">
            <a:spLocks/>
          </p:cNvSpPr>
          <p:nvPr/>
        </p:nvSpPr>
        <p:spPr>
          <a:xfrm>
            <a:off x="1509298" y="2916947"/>
            <a:ext cx="11611804" cy="1960809"/>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436B9F"/>
                </a:solidFill>
                <a:effectLst/>
                <a:uLnTx/>
                <a:uFillTx/>
                <a:latin typeface="+mn-lt"/>
                <a:ea typeface="+mj-ea"/>
                <a:cs typeface="+mj-cs"/>
              </a:rPr>
              <a:t>Section 10:</a:t>
            </a:r>
            <a:br>
              <a:rPr kumimoji="0" lang="en-US" sz="8000" b="1" i="0" u="none" strike="noStrike" kern="1200" cap="none" spc="0" normalizeH="0" baseline="0" noProof="0" dirty="0">
                <a:ln>
                  <a:noFill/>
                </a:ln>
                <a:solidFill>
                  <a:srgbClr val="436B9F"/>
                </a:solidFill>
                <a:effectLst/>
                <a:uLnTx/>
                <a:uFillTx/>
                <a:latin typeface="+mn-lt"/>
                <a:ea typeface="+mj-ea"/>
                <a:cs typeface="+mj-cs"/>
              </a:rPr>
            </a:br>
            <a:r>
              <a:rPr kumimoji="0" lang="en-US" sz="8000" b="1" i="0" u="none" strike="noStrike" kern="1200" cap="none" spc="0" normalizeH="0" baseline="0" noProof="0" dirty="0">
                <a:ln>
                  <a:noFill/>
                </a:ln>
                <a:solidFill>
                  <a:srgbClr val="436B9F"/>
                </a:solidFill>
                <a:effectLst/>
                <a:uLnTx/>
                <a:uFillTx/>
                <a:latin typeface="+mn-lt"/>
                <a:ea typeface="+mj-ea"/>
                <a:cs typeface="+mj-cs"/>
              </a:rPr>
              <a:t>Learn More</a:t>
            </a:r>
          </a:p>
        </p:txBody>
      </p:sp>
    </p:spTree>
    <p:extLst>
      <p:ext uri="{BB962C8B-B14F-4D97-AF65-F5344CB8AC3E}">
        <p14:creationId xmlns:p14="http://schemas.microsoft.com/office/powerpoint/2010/main" val="3760662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BC302E-8857-4B84-A223-4E2376C49901}"/>
              </a:ext>
            </a:extLst>
          </p:cNvPr>
          <p:cNvSpPr>
            <a:spLocks noGrp="1"/>
          </p:cNvSpPr>
          <p:nvPr>
            <p:ph type="title"/>
          </p:nvPr>
        </p:nvSpPr>
        <p:spPr>
          <a:xfrm>
            <a:off x="426721" y="373189"/>
            <a:ext cx="11736925" cy="1052088"/>
          </a:xfrm>
        </p:spPr>
        <p:txBody>
          <a:bodyPr>
            <a:noAutofit/>
          </a:bodyPr>
          <a:lstStyle/>
          <a:p>
            <a:pPr defTabSz="1111370">
              <a:defRPr/>
            </a:pPr>
            <a:r>
              <a:rPr lang="en-US" sz="5400" b="1" dirty="0">
                <a:solidFill>
                  <a:schemeClr val="bg1"/>
                </a:solidFill>
                <a:latin typeface="+mn-lt"/>
              </a:rPr>
              <a:t>Financial Awareness Workshops</a:t>
            </a:r>
          </a:p>
        </p:txBody>
      </p:sp>
      <p:sp>
        <p:nvSpPr>
          <p:cNvPr id="6" name="Straight Connector 5">
            <a:extLst>
              <a:ext uri="{FF2B5EF4-FFF2-40B4-BE49-F238E27FC236}">
                <a16:creationId xmlns:a16="http://schemas.microsoft.com/office/drawing/2014/main" id="{0CB7F0A4-6187-44CB-B6F3-F62661C67235}"/>
              </a:ext>
            </a:extLst>
          </p:cNvPr>
          <p:cNvSpPr/>
          <p:nvPr/>
        </p:nvSpPr>
        <p:spPr bwMode="auto">
          <a:xfrm>
            <a:off x="1031240" y="2567941"/>
            <a:ext cx="7495903" cy="0"/>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42A7B420-41C5-43EB-9991-F15BEE4F1093}"/>
              </a:ext>
            </a:extLst>
          </p:cNvPr>
          <p:cNvSpPr/>
          <p:nvPr/>
        </p:nvSpPr>
        <p:spPr bwMode="auto">
          <a:xfrm>
            <a:off x="426720" y="1920241"/>
            <a:ext cx="6442825" cy="647701"/>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t>Save for Your Future</a:t>
            </a:r>
          </a:p>
        </p:txBody>
      </p:sp>
      <p:sp>
        <p:nvSpPr>
          <p:cNvPr id="8" name="Freeform 7">
            <a:extLst>
              <a:ext uri="{FF2B5EF4-FFF2-40B4-BE49-F238E27FC236}">
                <a16:creationId xmlns:a16="http://schemas.microsoft.com/office/drawing/2014/main" id="{6B67CB0C-F901-43B0-8C10-897CB64455D5}"/>
              </a:ext>
            </a:extLst>
          </p:cNvPr>
          <p:cNvSpPr/>
          <p:nvPr/>
        </p:nvSpPr>
        <p:spPr bwMode="auto">
          <a:xfrm>
            <a:off x="426720" y="2567941"/>
            <a:ext cx="7792247" cy="1297939"/>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lnSpc>
                <a:spcPct val="90000"/>
              </a:lnSpc>
              <a:spcAft>
                <a:spcPct val="15000"/>
              </a:spcAft>
              <a:buFont typeface="Wingdings" panose="05000000000000000000" pitchFamily="2" charset="2"/>
              <a:buChar char="Ø"/>
              <a:defRPr/>
            </a:pPr>
            <a:r>
              <a:rPr lang="en-US" sz="3840" dirty="0"/>
              <a:t>Budgeting basics, savings and investing, credit and debt</a:t>
            </a:r>
          </a:p>
        </p:txBody>
      </p:sp>
      <p:sp>
        <p:nvSpPr>
          <p:cNvPr id="10" name="Straight Connector 9">
            <a:extLst>
              <a:ext uri="{FF2B5EF4-FFF2-40B4-BE49-F238E27FC236}">
                <a16:creationId xmlns:a16="http://schemas.microsoft.com/office/drawing/2014/main" id="{38EE4D42-B4D0-4721-9297-32366A3681CF}"/>
              </a:ext>
            </a:extLst>
          </p:cNvPr>
          <p:cNvSpPr/>
          <p:nvPr/>
        </p:nvSpPr>
        <p:spPr bwMode="auto">
          <a:xfrm>
            <a:off x="1031240" y="4546600"/>
            <a:ext cx="7495903" cy="0"/>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id="{F70D8538-A6F0-459E-BC6B-C551107FF753}"/>
              </a:ext>
            </a:extLst>
          </p:cNvPr>
          <p:cNvSpPr/>
          <p:nvPr/>
        </p:nvSpPr>
        <p:spPr bwMode="auto">
          <a:xfrm>
            <a:off x="426720" y="3898901"/>
            <a:ext cx="6442825" cy="647699"/>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t>Plan for Your Future</a:t>
            </a:r>
          </a:p>
        </p:txBody>
      </p:sp>
      <p:sp>
        <p:nvSpPr>
          <p:cNvPr id="12" name="Freeform 11">
            <a:extLst>
              <a:ext uri="{FF2B5EF4-FFF2-40B4-BE49-F238E27FC236}">
                <a16:creationId xmlns:a16="http://schemas.microsoft.com/office/drawing/2014/main" id="{C9E85C95-162A-4CB8-85ED-82B9C6549C77}"/>
              </a:ext>
            </a:extLst>
          </p:cNvPr>
          <p:cNvSpPr/>
          <p:nvPr/>
        </p:nvSpPr>
        <p:spPr bwMode="auto">
          <a:xfrm>
            <a:off x="426720" y="4546601"/>
            <a:ext cx="7792247" cy="1297941"/>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lnSpc>
                <a:spcPct val="90000"/>
              </a:lnSpc>
              <a:spcAft>
                <a:spcPct val="15000"/>
              </a:spcAft>
              <a:buFont typeface="Wingdings" panose="05000000000000000000" pitchFamily="2" charset="2"/>
              <a:buChar char="Ø"/>
              <a:defRPr/>
            </a:pPr>
            <a:r>
              <a:rPr lang="en-US" sz="3840" dirty="0"/>
              <a:t>Retirement lifestyle, expenses, income and obstacles</a:t>
            </a:r>
          </a:p>
        </p:txBody>
      </p:sp>
      <p:sp>
        <p:nvSpPr>
          <p:cNvPr id="14" name="Straight Connector 13">
            <a:extLst>
              <a:ext uri="{FF2B5EF4-FFF2-40B4-BE49-F238E27FC236}">
                <a16:creationId xmlns:a16="http://schemas.microsoft.com/office/drawing/2014/main" id="{1445023A-9E8E-4BA2-9EDF-4E18C9DF0B50}"/>
              </a:ext>
            </a:extLst>
          </p:cNvPr>
          <p:cNvSpPr/>
          <p:nvPr/>
        </p:nvSpPr>
        <p:spPr bwMode="auto">
          <a:xfrm flipV="1">
            <a:off x="426722" y="6525261"/>
            <a:ext cx="8125632" cy="35520"/>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a:extLst>
              <a:ext uri="{FF2B5EF4-FFF2-40B4-BE49-F238E27FC236}">
                <a16:creationId xmlns:a16="http://schemas.microsoft.com/office/drawing/2014/main" id="{2022C8E3-A54B-44ED-A955-0A954FC77EFC}"/>
              </a:ext>
            </a:extLst>
          </p:cNvPr>
          <p:cNvSpPr/>
          <p:nvPr/>
        </p:nvSpPr>
        <p:spPr bwMode="auto">
          <a:xfrm>
            <a:off x="426720" y="5877560"/>
            <a:ext cx="6442825" cy="650240"/>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323" tIns="127323" rIns="127323" bIns="91440" spcCol="1270" anchor="ctr"/>
          <a:lstStyle/>
          <a:p>
            <a:pPr defTabSz="2133600">
              <a:lnSpc>
                <a:spcPct val="90000"/>
              </a:lnSpc>
              <a:spcAft>
                <a:spcPct val="35000"/>
              </a:spcAft>
              <a:defRPr/>
            </a:pPr>
            <a:r>
              <a:rPr lang="en-US" sz="4800" b="1" dirty="0"/>
              <a:t>Protect Your Future</a:t>
            </a:r>
          </a:p>
        </p:txBody>
      </p:sp>
      <p:sp>
        <p:nvSpPr>
          <p:cNvPr id="16" name="Freeform 15">
            <a:extLst>
              <a:ext uri="{FF2B5EF4-FFF2-40B4-BE49-F238E27FC236}">
                <a16:creationId xmlns:a16="http://schemas.microsoft.com/office/drawing/2014/main" id="{7E5818C3-B644-454F-A1EB-DDCAEF3CC595}"/>
              </a:ext>
            </a:extLst>
          </p:cNvPr>
          <p:cNvSpPr/>
          <p:nvPr/>
        </p:nvSpPr>
        <p:spPr bwMode="auto">
          <a:xfrm>
            <a:off x="426720" y="6525261"/>
            <a:ext cx="8234744" cy="1297939"/>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3152" rIns="73152" spcCol="1270"/>
          <a:lstStyle/>
          <a:p>
            <a:pPr marL="571500" lvl="1" indent="-571500" defTabSz="1706880">
              <a:lnSpc>
                <a:spcPct val="90000"/>
              </a:lnSpc>
              <a:spcAft>
                <a:spcPct val="15000"/>
              </a:spcAft>
              <a:buFont typeface="Wingdings" panose="05000000000000000000" pitchFamily="2" charset="2"/>
              <a:buChar char="Ø"/>
              <a:defRPr/>
            </a:pPr>
            <a:r>
              <a:rPr lang="en-US" sz="3840" dirty="0"/>
              <a:t>Retirement distributions, maximizing and protecting income</a:t>
            </a:r>
          </a:p>
        </p:txBody>
      </p:sp>
      <p:sp>
        <p:nvSpPr>
          <p:cNvPr id="46092" name="Content Placeholder 2">
            <a:extLst>
              <a:ext uri="{FF2B5EF4-FFF2-40B4-BE49-F238E27FC236}">
                <a16:creationId xmlns:a16="http://schemas.microsoft.com/office/drawing/2014/main" id="{1DAF078C-15B6-4916-9273-A7CDBF064CF6}"/>
              </a:ext>
            </a:extLst>
          </p:cNvPr>
          <p:cNvSpPr txBox="1">
            <a:spLocks/>
          </p:cNvSpPr>
          <p:nvPr/>
        </p:nvSpPr>
        <p:spPr bwMode="auto">
          <a:xfrm>
            <a:off x="8661464" y="1957162"/>
            <a:ext cx="838200" cy="10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18" name="Content Placeholder 2">
            <a:extLst>
              <a:ext uri="{FF2B5EF4-FFF2-40B4-BE49-F238E27FC236}">
                <a16:creationId xmlns:a16="http://schemas.microsoft.com/office/drawing/2014/main" id="{B7D2142D-1FBD-4B73-90B9-A1D71FEFA293}"/>
              </a:ext>
            </a:extLst>
          </p:cNvPr>
          <p:cNvSpPr>
            <a:spLocks noGrp="1"/>
          </p:cNvSpPr>
          <p:nvPr>
            <p:ph idx="1"/>
          </p:nvPr>
        </p:nvSpPr>
        <p:spPr>
          <a:xfrm>
            <a:off x="9396031" y="1922781"/>
            <a:ext cx="4998720" cy="1976120"/>
          </a:xfrm>
        </p:spPr>
        <p:txBody>
          <a:bodyPr>
            <a:noAutofit/>
          </a:bodyPr>
          <a:lstStyle/>
          <a:p>
            <a:pPr marL="0" indent="0" defTabSz="1111370">
              <a:lnSpc>
                <a:spcPct val="100000"/>
              </a:lnSpc>
              <a:buNone/>
              <a:defRPr/>
            </a:pPr>
            <a:r>
              <a:rPr lang="en-US" sz="4000" dirty="0"/>
              <a:t>Visit CalSTRS.com/ financial-awareness for more information.</a:t>
            </a:r>
            <a:endParaRPr lang="en-US" sz="4000" i="1" dirty="0"/>
          </a:p>
        </p:txBody>
      </p:sp>
      <p:sp>
        <p:nvSpPr>
          <p:cNvPr id="19" name="TextBox 18">
            <a:extLst>
              <a:ext uri="{FF2B5EF4-FFF2-40B4-BE49-F238E27FC236}">
                <a16:creationId xmlns:a16="http://schemas.microsoft.com/office/drawing/2014/main" id="{41319E78-5188-43CF-8455-8B178687B213}"/>
              </a:ext>
            </a:extLst>
          </p:cNvPr>
          <p:cNvSpPr txBox="1">
            <a:spLocks noChangeArrowheads="1"/>
          </p:cNvSpPr>
          <p:nvPr/>
        </p:nvSpPr>
        <p:spPr bwMode="auto">
          <a:xfrm>
            <a:off x="12036056" y="56699"/>
            <a:ext cx="25676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6AE7FC-2102-4461-AF75-20E5B5DD63C3}"/>
              </a:ext>
            </a:extLst>
          </p:cNvPr>
          <p:cNvSpPr txBox="1">
            <a:spLocks/>
          </p:cNvSpPr>
          <p:nvPr/>
        </p:nvSpPr>
        <p:spPr>
          <a:xfrm>
            <a:off x="358141" y="304801"/>
            <a:ext cx="6786937" cy="853440"/>
          </a:xfrm>
          <a:prstGeom prst="rect">
            <a:avLst/>
          </a:prstGeom>
        </p:spPr>
        <p:txBody>
          <a:bodyPr lIns="92157" tIns="46078" rIns="92157" bIns="46078" anchor="ctr"/>
          <a:lstStyle>
            <a:lvl1pPr algn="l" defTabSz="287338" rtl="0" fontAlgn="base">
              <a:spcBef>
                <a:spcPct val="0"/>
              </a:spcBef>
              <a:spcAft>
                <a:spcPct val="0"/>
              </a:spcAft>
              <a:defRPr sz="3200" kern="1200" spc="-63">
                <a:solidFill>
                  <a:srgbClr val="856278"/>
                </a:solidFill>
                <a:latin typeface="+mj-lt"/>
                <a:ea typeface="ＭＳ Ｐゴシック" pitchFamily="34" charset="-128"/>
                <a:cs typeface="+mj-cs"/>
              </a:defRPr>
            </a:lvl1pPr>
            <a:lvl2pPr algn="l" defTabSz="287338" rtl="0" fontAlgn="base">
              <a:spcBef>
                <a:spcPct val="0"/>
              </a:spcBef>
              <a:spcAft>
                <a:spcPct val="0"/>
              </a:spcAft>
              <a:defRPr sz="3200">
                <a:solidFill>
                  <a:srgbClr val="856278"/>
                </a:solidFill>
                <a:latin typeface="Arial" pitchFamily="34" charset="0"/>
                <a:ea typeface="ＭＳ Ｐゴシック" pitchFamily="34" charset="-128"/>
              </a:defRPr>
            </a:lvl2pPr>
            <a:lvl3pPr algn="l" defTabSz="287338" rtl="0" fontAlgn="base">
              <a:spcBef>
                <a:spcPct val="0"/>
              </a:spcBef>
              <a:spcAft>
                <a:spcPct val="0"/>
              </a:spcAft>
              <a:defRPr sz="3200">
                <a:solidFill>
                  <a:srgbClr val="856278"/>
                </a:solidFill>
                <a:latin typeface="Arial" pitchFamily="34" charset="0"/>
                <a:ea typeface="ＭＳ Ｐゴシック" pitchFamily="34" charset="-128"/>
              </a:defRPr>
            </a:lvl3pPr>
            <a:lvl4pPr algn="l" defTabSz="287338" rtl="0" fontAlgn="base">
              <a:spcBef>
                <a:spcPct val="0"/>
              </a:spcBef>
              <a:spcAft>
                <a:spcPct val="0"/>
              </a:spcAft>
              <a:defRPr sz="3200">
                <a:solidFill>
                  <a:srgbClr val="856278"/>
                </a:solidFill>
                <a:latin typeface="Arial" pitchFamily="34" charset="0"/>
                <a:ea typeface="ＭＳ Ｐゴシック" pitchFamily="34" charset="-128"/>
              </a:defRPr>
            </a:lvl4pPr>
            <a:lvl5pPr algn="l" defTabSz="287338" rtl="0" fontAlgn="base">
              <a:spcBef>
                <a:spcPct val="0"/>
              </a:spcBef>
              <a:spcAft>
                <a:spcPct val="0"/>
              </a:spcAft>
              <a:defRPr sz="3200">
                <a:solidFill>
                  <a:srgbClr val="856278"/>
                </a:solidFill>
                <a:latin typeface="Arial" pitchFamily="34" charset="0"/>
                <a:ea typeface="ＭＳ Ｐゴシック" pitchFamily="34" charset="-128"/>
              </a:defRPr>
            </a:lvl5pPr>
            <a:lvl6pPr marL="457200" algn="l" defTabSz="287338" rtl="0" fontAlgn="base">
              <a:spcBef>
                <a:spcPct val="0"/>
              </a:spcBef>
              <a:spcAft>
                <a:spcPct val="0"/>
              </a:spcAft>
              <a:defRPr sz="3200">
                <a:solidFill>
                  <a:srgbClr val="856278"/>
                </a:solidFill>
                <a:latin typeface="Arial" pitchFamily="34" charset="0"/>
                <a:ea typeface="ＭＳ Ｐゴシック" pitchFamily="34" charset="-128"/>
              </a:defRPr>
            </a:lvl6pPr>
            <a:lvl7pPr marL="914400" algn="l" defTabSz="287338" rtl="0" fontAlgn="base">
              <a:spcBef>
                <a:spcPct val="0"/>
              </a:spcBef>
              <a:spcAft>
                <a:spcPct val="0"/>
              </a:spcAft>
              <a:defRPr sz="3200">
                <a:solidFill>
                  <a:srgbClr val="856278"/>
                </a:solidFill>
                <a:latin typeface="Arial" pitchFamily="34" charset="0"/>
                <a:ea typeface="ＭＳ Ｐゴシック" pitchFamily="34" charset="-128"/>
              </a:defRPr>
            </a:lvl7pPr>
            <a:lvl8pPr marL="1371600" algn="l" defTabSz="287338" rtl="0" fontAlgn="base">
              <a:spcBef>
                <a:spcPct val="0"/>
              </a:spcBef>
              <a:spcAft>
                <a:spcPct val="0"/>
              </a:spcAft>
              <a:defRPr sz="3200">
                <a:solidFill>
                  <a:srgbClr val="856278"/>
                </a:solidFill>
                <a:latin typeface="Arial" pitchFamily="34" charset="0"/>
                <a:ea typeface="ＭＳ Ｐゴシック" pitchFamily="34" charset="-128"/>
              </a:defRPr>
            </a:lvl8pPr>
            <a:lvl9pPr marL="1828800" algn="l" defTabSz="287338" rtl="0" fontAlgn="base">
              <a:spcBef>
                <a:spcPct val="0"/>
              </a:spcBef>
              <a:spcAft>
                <a:spcPct val="0"/>
              </a:spcAft>
              <a:defRPr sz="3200">
                <a:solidFill>
                  <a:srgbClr val="856278"/>
                </a:solidFill>
                <a:latin typeface="Arial" pitchFamily="34" charset="0"/>
                <a:ea typeface="ＭＳ Ｐゴシック" pitchFamily="34" charset="-128"/>
              </a:defRPr>
            </a:lvl9pPr>
          </a:lstStyle>
          <a:p>
            <a:pPr>
              <a:defRPr/>
            </a:pPr>
            <a:r>
              <a:rPr lang="en-US" sz="6600" b="1" dirty="0">
                <a:solidFill>
                  <a:schemeClr val="bg1"/>
                </a:solidFill>
                <a:latin typeface="+mn-lt"/>
              </a:rPr>
              <a:t>CalSTRS.com</a:t>
            </a:r>
          </a:p>
        </p:txBody>
      </p:sp>
      <p:pic>
        <p:nvPicPr>
          <p:cNvPr id="11" name="Picture 10">
            <a:extLst>
              <a:ext uri="{FF2B5EF4-FFF2-40B4-BE49-F238E27FC236}">
                <a16:creationId xmlns:a16="http://schemas.microsoft.com/office/drawing/2014/main" id="{3E1AC8EC-817E-47CB-93E8-A27288C7D82A}"/>
              </a:ext>
            </a:extLst>
          </p:cNvPr>
          <p:cNvPicPr>
            <a:picLocks noChangeAspect="1"/>
          </p:cNvPicPr>
          <p:nvPr/>
        </p:nvPicPr>
        <p:blipFill>
          <a:blip r:embed="rId3"/>
          <a:stretch>
            <a:fillRect/>
          </a:stretch>
        </p:blipFill>
        <p:spPr>
          <a:xfrm>
            <a:off x="1475772" y="1616875"/>
            <a:ext cx="11678856" cy="6625642"/>
          </a:xfrm>
          <a:prstGeom prst="rect">
            <a:avLst/>
          </a:prstGeom>
        </p:spPr>
      </p:pic>
      <p:sp>
        <p:nvSpPr>
          <p:cNvPr id="5" name="TextBox 4">
            <a:extLst>
              <a:ext uri="{FF2B5EF4-FFF2-40B4-BE49-F238E27FC236}">
                <a16:creationId xmlns:a16="http://schemas.microsoft.com/office/drawing/2014/main" id="{FE258175-E10E-493B-848B-0CCA18049C0E}"/>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1</a:t>
            </a:r>
          </a:p>
        </p:txBody>
      </p:sp>
    </p:spTree>
    <p:extLst>
      <p:ext uri="{BB962C8B-B14F-4D97-AF65-F5344CB8AC3E}">
        <p14:creationId xmlns:p14="http://schemas.microsoft.com/office/powerpoint/2010/main" val="3537426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373A8F-4D63-4796-94D5-726D56B59054}"/>
              </a:ext>
            </a:extLst>
          </p:cNvPr>
          <p:cNvSpPr>
            <a:spLocks noGrp="1"/>
          </p:cNvSpPr>
          <p:nvPr>
            <p:ph type="title"/>
          </p:nvPr>
        </p:nvSpPr>
        <p:spPr>
          <a:xfrm>
            <a:off x="425812" y="257032"/>
            <a:ext cx="12450216" cy="646331"/>
          </a:xfrm>
        </p:spPr>
        <p:txBody>
          <a:bodyPr>
            <a:noAutofit/>
          </a:bodyPr>
          <a:lstStyle/>
          <a:p>
            <a:pPr defTabSz="1111370">
              <a:defRPr/>
            </a:pPr>
            <a:r>
              <a:rPr lang="en-US" sz="6000" b="1" dirty="0">
                <a:solidFill>
                  <a:schemeClr val="bg1"/>
                </a:solidFill>
                <a:latin typeface="+mn-lt"/>
              </a:rPr>
              <a:t>CalSTRS and Your Retirement </a:t>
            </a:r>
          </a:p>
        </p:txBody>
      </p:sp>
      <p:sp>
        <p:nvSpPr>
          <p:cNvPr id="47107" name="Content Placeholder 2">
            <a:extLst>
              <a:ext uri="{FF2B5EF4-FFF2-40B4-BE49-F238E27FC236}">
                <a16:creationId xmlns:a16="http://schemas.microsoft.com/office/drawing/2014/main" id="{728D6A62-A4EE-43A6-941E-3D1571B3E046}"/>
              </a:ext>
            </a:extLst>
          </p:cNvPr>
          <p:cNvSpPr txBox="1">
            <a:spLocks/>
          </p:cNvSpPr>
          <p:nvPr/>
        </p:nvSpPr>
        <p:spPr bwMode="auto">
          <a:xfrm>
            <a:off x="8732642" y="2472752"/>
            <a:ext cx="73152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5" name="Content Placeholder 2">
            <a:extLst>
              <a:ext uri="{FF2B5EF4-FFF2-40B4-BE49-F238E27FC236}">
                <a16:creationId xmlns:a16="http://schemas.microsoft.com/office/drawing/2014/main" id="{D13A7F04-5738-4F33-A664-0C664BF59645}"/>
              </a:ext>
            </a:extLst>
          </p:cNvPr>
          <p:cNvSpPr>
            <a:spLocks noGrp="1"/>
          </p:cNvSpPr>
          <p:nvPr>
            <p:ph idx="1"/>
          </p:nvPr>
        </p:nvSpPr>
        <p:spPr>
          <a:xfrm>
            <a:off x="9550400" y="2537726"/>
            <a:ext cx="4368800" cy="1976120"/>
          </a:xfrm>
        </p:spPr>
        <p:txBody>
          <a:bodyPr>
            <a:noAutofit/>
          </a:bodyPr>
          <a:lstStyle/>
          <a:p>
            <a:pPr marL="0" indent="0" defTabSz="1111370">
              <a:buNone/>
              <a:defRPr/>
            </a:pPr>
            <a:r>
              <a:rPr lang="en-US" sz="4000" dirty="0"/>
              <a:t>Contact your local office to schedule a CalSTRS and Your Retirement Session.</a:t>
            </a:r>
            <a:endParaRPr lang="en-US" sz="4000" i="1" dirty="0"/>
          </a:p>
        </p:txBody>
      </p:sp>
      <p:graphicFrame>
        <p:nvGraphicFramePr>
          <p:cNvPr id="2" name="Diagram 1">
            <a:extLst>
              <a:ext uri="{FF2B5EF4-FFF2-40B4-BE49-F238E27FC236}">
                <a16:creationId xmlns:a16="http://schemas.microsoft.com/office/drawing/2014/main" id="{954DE36C-3301-4E66-975C-66F98121C2DF}"/>
              </a:ext>
            </a:extLst>
          </p:cNvPr>
          <p:cNvGraphicFramePr/>
          <p:nvPr>
            <p:extLst>
              <p:ext uri="{D42A27DB-BD31-4B8C-83A1-F6EECF244321}">
                <p14:modId xmlns:p14="http://schemas.microsoft.com/office/powerpoint/2010/main" val="1077950609"/>
              </p:ext>
            </p:extLst>
          </p:nvPr>
        </p:nvGraphicFramePr>
        <p:xfrm>
          <a:off x="0" y="1648047"/>
          <a:ext cx="7315200" cy="6324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64243E0-DFAF-4AA7-9C27-E2215AC0411A}"/>
              </a:ext>
            </a:extLst>
          </p:cNvPr>
          <p:cNvSpPr txBox="1">
            <a:spLocks noChangeArrowheads="1"/>
          </p:cNvSpPr>
          <p:nvPr/>
        </p:nvSpPr>
        <p:spPr bwMode="auto">
          <a:xfrm>
            <a:off x="12036056" y="56699"/>
            <a:ext cx="25676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10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BBC4B8-F071-4497-9048-A31A6474EA21}"/>
              </a:ext>
            </a:extLst>
          </p:cNvPr>
          <p:cNvSpPr>
            <a:spLocks noGrp="1"/>
          </p:cNvSpPr>
          <p:nvPr>
            <p:ph type="title"/>
          </p:nvPr>
        </p:nvSpPr>
        <p:spPr>
          <a:xfrm>
            <a:off x="692927" y="281788"/>
            <a:ext cx="6143808" cy="863600"/>
          </a:xfrm>
        </p:spPr>
        <p:txBody>
          <a:bodyPr>
            <a:noAutofit/>
          </a:bodyPr>
          <a:lstStyle/>
          <a:p>
            <a:pPr defTabSz="1111370">
              <a:defRPr/>
            </a:pPr>
            <a:r>
              <a:rPr lang="en-US" sz="6600" b="1" dirty="0">
                <a:solidFill>
                  <a:schemeClr val="bg1"/>
                </a:solidFill>
                <a:latin typeface="+mn-lt"/>
              </a:rPr>
              <a:t>Questions?</a:t>
            </a:r>
          </a:p>
        </p:txBody>
      </p:sp>
      <p:sp>
        <p:nvSpPr>
          <p:cNvPr id="48131" name="Content Placeholder 2">
            <a:extLst>
              <a:ext uri="{FF2B5EF4-FFF2-40B4-BE49-F238E27FC236}">
                <a16:creationId xmlns:a16="http://schemas.microsoft.com/office/drawing/2014/main" id="{FC88D5BC-9D36-41BC-9A85-131AB5C2EB2A}"/>
              </a:ext>
            </a:extLst>
          </p:cNvPr>
          <p:cNvSpPr txBox="1">
            <a:spLocks/>
          </p:cNvSpPr>
          <p:nvPr/>
        </p:nvSpPr>
        <p:spPr bwMode="auto">
          <a:xfrm>
            <a:off x="8457139" y="2138626"/>
            <a:ext cx="73152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sp>
        <p:nvSpPr>
          <p:cNvPr id="6" name="Content Placeholder 2">
            <a:extLst>
              <a:ext uri="{FF2B5EF4-FFF2-40B4-BE49-F238E27FC236}">
                <a16:creationId xmlns:a16="http://schemas.microsoft.com/office/drawing/2014/main" id="{68B55479-4368-4412-8DFE-22BE55698C85}"/>
              </a:ext>
            </a:extLst>
          </p:cNvPr>
          <p:cNvSpPr>
            <a:spLocks noGrp="1"/>
          </p:cNvSpPr>
          <p:nvPr>
            <p:ph idx="1"/>
          </p:nvPr>
        </p:nvSpPr>
        <p:spPr>
          <a:xfrm>
            <a:off x="9146199" y="2285889"/>
            <a:ext cx="3946949" cy="1976120"/>
          </a:xfrm>
        </p:spPr>
        <p:txBody>
          <a:bodyPr>
            <a:normAutofit fontScale="85000" lnSpcReduction="10000"/>
          </a:bodyPr>
          <a:lstStyle/>
          <a:p>
            <a:pPr marL="0" indent="0" defTabSz="1111370">
              <a:buNone/>
              <a:defRPr/>
            </a:pPr>
            <a:r>
              <a:rPr lang="en-US" sz="4000" dirty="0"/>
              <a:t>Send us an online message using </a:t>
            </a:r>
            <a:r>
              <a:rPr lang="en-US" sz="4000" i="1" dirty="0" err="1"/>
              <a:t>my</a:t>
            </a:r>
            <a:r>
              <a:rPr lang="en-US" sz="4000" dirty="0" err="1"/>
              <a:t>CalSTRS</a:t>
            </a:r>
            <a:r>
              <a:rPr lang="en-US" sz="4000" dirty="0"/>
              <a:t> or give us a call.</a:t>
            </a:r>
            <a:endParaRPr lang="en-US" sz="4000" i="1" dirty="0"/>
          </a:p>
        </p:txBody>
      </p:sp>
      <p:sp>
        <p:nvSpPr>
          <p:cNvPr id="3" name="Freeform 2">
            <a:extLst>
              <a:ext uri="{FF2B5EF4-FFF2-40B4-BE49-F238E27FC236}">
                <a16:creationId xmlns:a16="http://schemas.microsoft.com/office/drawing/2014/main" id="{FD94AECA-A098-42A6-89BB-852E081C4FCF}"/>
              </a:ext>
            </a:extLst>
          </p:cNvPr>
          <p:cNvSpPr/>
          <p:nvPr/>
        </p:nvSpPr>
        <p:spPr>
          <a:xfrm>
            <a:off x="1818640" y="2166621"/>
            <a:ext cx="6143808" cy="2080259"/>
          </a:xfrm>
          <a:custGeom>
            <a:avLst/>
            <a:gdLst>
              <a:gd name="connsiteX0" fmla="*/ 0 w 3640660"/>
              <a:gd name="connsiteY0" fmla="*/ 0 h 1731927"/>
              <a:gd name="connsiteX1" fmla="*/ 2774697 w 3640660"/>
              <a:gd name="connsiteY1" fmla="*/ 0 h 1731927"/>
              <a:gd name="connsiteX2" fmla="*/ 3640660 w 3640660"/>
              <a:gd name="connsiteY2" fmla="*/ 865964 h 1731927"/>
              <a:gd name="connsiteX3" fmla="*/ 2774697 w 3640660"/>
              <a:gd name="connsiteY3" fmla="*/ 1731927 h 1731927"/>
              <a:gd name="connsiteX4" fmla="*/ 0 w 3640660"/>
              <a:gd name="connsiteY4" fmla="*/ 1731927 h 1731927"/>
              <a:gd name="connsiteX5" fmla="*/ 0 w 3640660"/>
              <a:gd name="connsiteY5" fmla="*/ 0 h 173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0660" h="1731927">
                <a:moveTo>
                  <a:pt x="3640660" y="1731926"/>
                </a:moveTo>
                <a:lnTo>
                  <a:pt x="865963" y="1731926"/>
                </a:lnTo>
                <a:lnTo>
                  <a:pt x="0" y="865963"/>
                </a:lnTo>
                <a:lnTo>
                  <a:pt x="865963" y="1"/>
                </a:lnTo>
                <a:lnTo>
                  <a:pt x="3640660" y="1"/>
                </a:lnTo>
                <a:lnTo>
                  <a:pt x="3640660" y="1731926"/>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914742" tIns="146306" rIns="273101" bIns="146306" spcCol="1270" anchor="ctr"/>
          <a:lstStyle/>
          <a:p>
            <a:pPr algn="ctr" defTabSz="1706880">
              <a:lnSpc>
                <a:spcPct val="90000"/>
              </a:lnSpc>
              <a:spcAft>
                <a:spcPct val="35000"/>
              </a:spcAft>
              <a:defRPr/>
            </a:pPr>
            <a:r>
              <a:rPr lang="en-US" sz="3840" b="1" dirty="0"/>
              <a:t>CalSTRS.com</a:t>
            </a:r>
          </a:p>
          <a:p>
            <a:pPr algn="ctr" defTabSz="1706880">
              <a:lnSpc>
                <a:spcPct val="90000"/>
              </a:lnSpc>
              <a:spcAft>
                <a:spcPct val="35000"/>
              </a:spcAft>
              <a:defRPr/>
            </a:pPr>
            <a:r>
              <a:rPr lang="en-US" sz="3840" b="1" i="1" dirty="0"/>
              <a:t>my</a:t>
            </a:r>
            <a:r>
              <a:rPr lang="en-US" sz="3840" b="1" dirty="0"/>
              <a:t>CalSTRS</a:t>
            </a:r>
          </a:p>
        </p:txBody>
      </p:sp>
      <p:sp>
        <p:nvSpPr>
          <p:cNvPr id="5" name="Oval 4">
            <a:extLst>
              <a:ext uri="{FF2B5EF4-FFF2-40B4-BE49-F238E27FC236}">
                <a16:creationId xmlns:a16="http://schemas.microsoft.com/office/drawing/2014/main" id="{9F742059-F446-4988-8E47-EA28E82DED74}"/>
              </a:ext>
            </a:extLst>
          </p:cNvPr>
          <p:cNvSpPr/>
          <p:nvPr/>
        </p:nvSpPr>
        <p:spPr>
          <a:xfrm>
            <a:off x="431801" y="2166621"/>
            <a:ext cx="2372360" cy="2080259"/>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a:extLst>
              <a:ext uri="{FF2B5EF4-FFF2-40B4-BE49-F238E27FC236}">
                <a16:creationId xmlns:a16="http://schemas.microsoft.com/office/drawing/2014/main" id="{19E02DDE-7F91-44E4-897F-FBFF23321932}"/>
              </a:ext>
            </a:extLst>
          </p:cNvPr>
          <p:cNvSpPr/>
          <p:nvPr/>
        </p:nvSpPr>
        <p:spPr>
          <a:xfrm>
            <a:off x="1818640" y="4866641"/>
            <a:ext cx="6143808" cy="2077720"/>
          </a:xfrm>
          <a:custGeom>
            <a:avLst/>
            <a:gdLst>
              <a:gd name="connsiteX0" fmla="*/ 0 w 3640660"/>
              <a:gd name="connsiteY0" fmla="*/ 0 h 1731927"/>
              <a:gd name="connsiteX1" fmla="*/ 2774697 w 3640660"/>
              <a:gd name="connsiteY1" fmla="*/ 0 h 1731927"/>
              <a:gd name="connsiteX2" fmla="*/ 3640660 w 3640660"/>
              <a:gd name="connsiteY2" fmla="*/ 865964 h 1731927"/>
              <a:gd name="connsiteX3" fmla="*/ 2774697 w 3640660"/>
              <a:gd name="connsiteY3" fmla="*/ 1731927 h 1731927"/>
              <a:gd name="connsiteX4" fmla="*/ 0 w 3640660"/>
              <a:gd name="connsiteY4" fmla="*/ 1731927 h 1731927"/>
              <a:gd name="connsiteX5" fmla="*/ 0 w 3640660"/>
              <a:gd name="connsiteY5" fmla="*/ 0 h 173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0660" h="1731927">
                <a:moveTo>
                  <a:pt x="3640660" y="1731926"/>
                </a:moveTo>
                <a:lnTo>
                  <a:pt x="865963" y="1731926"/>
                </a:lnTo>
                <a:lnTo>
                  <a:pt x="0" y="865963"/>
                </a:lnTo>
                <a:lnTo>
                  <a:pt x="865963" y="1"/>
                </a:lnTo>
                <a:lnTo>
                  <a:pt x="3640660" y="1"/>
                </a:lnTo>
                <a:lnTo>
                  <a:pt x="3640660" y="1731926"/>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914742" tIns="146306" rIns="273101" bIns="146304" spcCol="1270" anchor="ctr"/>
          <a:lstStyle/>
          <a:p>
            <a:pPr algn="ctr" defTabSz="1706880">
              <a:lnSpc>
                <a:spcPct val="90000"/>
              </a:lnSpc>
              <a:spcAft>
                <a:spcPct val="35000"/>
              </a:spcAft>
              <a:defRPr/>
            </a:pPr>
            <a:r>
              <a:rPr lang="en-US" sz="3840" b="1" dirty="0"/>
              <a:t>800-228-5453</a:t>
            </a:r>
          </a:p>
          <a:p>
            <a:pPr algn="ctr" defTabSz="1706880">
              <a:lnSpc>
                <a:spcPct val="90000"/>
              </a:lnSpc>
              <a:spcAft>
                <a:spcPct val="35000"/>
              </a:spcAft>
              <a:defRPr/>
            </a:pPr>
            <a:r>
              <a:rPr lang="en-US" sz="3840" b="1" dirty="0"/>
              <a:t>Monday – Friday </a:t>
            </a:r>
          </a:p>
          <a:p>
            <a:pPr algn="ctr" defTabSz="1706880">
              <a:lnSpc>
                <a:spcPct val="90000"/>
              </a:lnSpc>
              <a:spcAft>
                <a:spcPct val="35000"/>
              </a:spcAft>
              <a:defRPr/>
            </a:pPr>
            <a:r>
              <a:rPr lang="en-US" sz="3840" b="1" dirty="0"/>
              <a:t>7 a.m. to 6 p.m.</a:t>
            </a:r>
          </a:p>
        </p:txBody>
      </p:sp>
      <p:sp>
        <p:nvSpPr>
          <p:cNvPr id="9" name="Oval 8">
            <a:extLst>
              <a:ext uri="{FF2B5EF4-FFF2-40B4-BE49-F238E27FC236}">
                <a16:creationId xmlns:a16="http://schemas.microsoft.com/office/drawing/2014/main" id="{754EC419-EF64-460C-B6D5-54D431EF64A5}"/>
              </a:ext>
            </a:extLst>
          </p:cNvPr>
          <p:cNvSpPr/>
          <p:nvPr/>
        </p:nvSpPr>
        <p:spPr>
          <a:xfrm>
            <a:off x="431801" y="4866641"/>
            <a:ext cx="2372360" cy="2077720"/>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D97F26-D237-4C47-8881-72C1ECFCE4EA}"/>
              </a:ext>
            </a:extLst>
          </p:cNvPr>
          <p:cNvSpPr txBox="1">
            <a:spLocks/>
          </p:cNvSpPr>
          <p:nvPr/>
        </p:nvSpPr>
        <p:spPr>
          <a:xfrm>
            <a:off x="2615199" y="3449637"/>
            <a:ext cx="9400001" cy="1330325"/>
          </a:xfrm>
          <a:prstGeom prst="rect">
            <a:avLst/>
          </a:prstGeom>
          <a:ln w="381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6600" b="1" dirty="0">
                <a:solidFill>
                  <a:sysClr val="window" lastClr="FFFFFF"/>
                </a:solidFill>
                <a:latin typeface="Calibri" panose="020F0502020204030204"/>
                <a:cs typeface="Arial" panose="020B0604020202020204" pitchFamily="34" charset="0"/>
              </a:rPr>
              <a:t>Thank You For Attending</a:t>
            </a:r>
            <a:endParaRPr kumimoji="0" lang="en-US" sz="6600" b="1" i="0" u="none" strike="noStrike" kern="1200" cap="none" spc="0" normalizeH="0" baseline="0" noProof="0" dirty="0">
              <a:ln>
                <a:noFill/>
              </a:ln>
              <a:solidFill>
                <a:sysClr val="window" lastClr="FFFFFF"/>
              </a:solidFill>
              <a:effectLst/>
              <a:uLnTx/>
              <a:uFillTx/>
              <a:latin typeface="Calibri" panose="020F0502020204030204"/>
              <a:ea typeface="+mj-ea"/>
              <a:cs typeface="Arial" panose="020B0604020202020204" pitchFamily="34" charset="0"/>
            </a:endParaRPr>
          </a:p>
        </p:txBody>
      </p:sp>
      <p:pic>
        <p:nvPicPr>
          <p:cNvPr id="4" name="Picture 3">
            <a:extLst>
              <a:ext uri="{FF2B5EF4-FFF2-40B4-BE49-F238E27FC236}">
                <a16:creationId xmlns:a16="http://schemas.microsoft.com/office/drawing/2014/main" id="{DF675C5D-3A73-496A-8126-E8EEDE0A91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5199" y="803662"/>
            <a:ext cx="4199267" cy="142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51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5EA226-5613-4539-962A-860701FEB3E4}"/>
              </a:ext>
            </a:extLst>
          </p:cNvPr>
          <p:cNvSpPr>
            <a:spLocks noGrp="1"/>
          </p:cNvSpPr>
          <p:nvPr>
            <p:ph idx="1"/>
          </p:nvPr>
        </p:nvSpPr>
        <p:spPr>
          <a:xfrm>
            <a:off x="9930384" y="2651759"/>
            <a:ext cx="4901184" cy="3472593"/>
          </a:xfrm>
        </p:spPr>
        <p:txBody>
          <a:bodyPr>
            <a:noAutofit/>
          </a:bodyPr>
          <a:lstStyle/>
          <a:p>
            <a:pPr marL="0" indent="0" defTabSz="1111370">
              <a:buNone/>
              <a:defRPr/>
            </a:pPr>
            <a:r>
              <a:rPr lang="en-US" sz="4000" dirty="0"/>
              <a:t>Register at </a:t>
            </a:r>
            <a:r>
              <a:rPr lang="en-US" sz="4000" i="1" dirty="0"/>
              <a:t>my</a:t>
            </a:r>
            <a:r>
              <a:rPr lang="en-US" sz="4000" dirty="0"/>
              <a:t>CalSTRS.com and update your contact information and communication preferences.</a:t>
            </a:r>
          </a:p>
        </p:txBody>
      </p:sp>
      <p:sp>
        <p:nvSpPr>
          <p:cNvPr id="8195" name="Content Placeholder 2">
            <a:extLst>
              <a:ext uri="{FF2B5EF4-FFF2-40B4-BE49-F238E27FC236}">
                <a16:creationId xmlns:a16="http://schemas.microsoft.com/office/drawing/2014/main" id="{7504E95E-8255-4FBF-9674-C8C2EB597C9B}"/>
              </a:ext>
            </a:extLst>
          </p:cNvPr>
          <p:cNvSpPr txBox="1">
            <a:spLocks/>
          </p:cNvSpPr>
          <p:nvPr/>
        </p:nvSpPr>
        <p:spPr bwMode="auto">
          <a:xfrm>
            <a:off x="9299005" y="2613609"/>
            <a:ext cx="741859" cy="120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graphicFrame>
        <p:nvGraphicFramePr>
          <p:cNvPr id="7" name="Diagram 6">
            <a:extLst>
              <a:ext uri="{FF2B5EF4-FFF2-40B4-BE49-F238E27FC236}">
                <a16:creationId xmlns:a16="http://schemas.microsoft.com/office/drawing/2014/main" id="{C80DF805-13A4-4EDC-B482-8E7B990107B9}"/>
              </a:ext>
            </a:extLst>
          </p:cNvPr>
          <p:cNvGraphicFramePr/>
          <p:nvPr>
            <p:extLst>
              <p:ext uri="{D42A27DB-BD31-4B8C-83A1-F6EECF244321}">
                <p14:modId xmlns:p14="http://schemas.microsoft.com/office/powerpoint/2010/main" val="4273171430"/>
              </p:ext>
            </p:extLst>
          </p:nvPr>
        </p:nvGraphicFramePr>
        <p:xfrm>
          <a:off x="46785" y="2103122"/>
          <a:ext cx="9252220" cy="564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E4633AA-46BD-496D-8E05-EF932D56A79C}"/>
              </a:ext>
            </a:extLst>
          </p:cNvPr>
          <p:cNvSpPr txBox="1"/>
          <p:nvPr/>
        </p:nvSpPr>
        <p:spPr>
          <a:xfrm>
            <a:off x="497840" y="197842"/>
            <a:ext cx="4012893" cy="1107996"/>
          </a:xfrm>
          <a:prstGeom prst="rect">
            <a:avLst/>
          </a:prstGeom>
          <a:noFill/>
        </p:spPr>
        <p:txBody>
          <a:bodyPr wrap="none" rtlCol="0">
            <a:spAutoFit/>
          </a:bodyPr>
          <a:lstStyle/>
          <a:p>
            <a:r>
              <a:rPr lang="en-US" sz="6600" b="1" i="1" dirty="0" err="1">
                <a:solidFill>
                  <a:schemeClr val="bg1"/>
                </a:solidFill>
              </a:rPr>
              <a:t>my</a:t>
            </a:r>
            <a:r>
              <a:rPr lang="en-US" sz="6600" b="1" dirty="0" err="1">
                <a:solidFill>
                  <a:schemeClr val="bg1"/>
                </a:solidFill>
              </a:rPr>
              <a:t>CalSTRS</a:t>
            </a:r>
            <a:endParaRPr lang="en-US" sz="6600" b="1" dirty="0">
              <a:solidFill>
                <a:schemeClr val="bg1"/>
              </a:solidFill>
            </a:endParaRPr>
          </a:p>
        </p:txBody>
      </p:sp>
      <p:sp>
        <p:nvSpPr>
          <p:cNvPr id="8" name="TextBox 7">
            <a:extLst>
              <a:ext uri="{FF2B5EF4-FFF2-40B4-BE49-F238E27FC236}">
                <a16:creationId xmlns:a16="http://schemas.microsoft.com/office/drawing/2014/main" id="{69C7F13A-D928-419F-90D5-D7F842ED5842}"/>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DA1803-DDCC-4A8F-A847-9783A4AF630B}"/>
              </a:ext>
            </a:extLst>
          </p:cNvPr>
          <p:cNvSpPr>
            <a:spLocks noGrp="1"/>
          </p:cNvSpPr>
          <p:nvPr>
            <p:ph type="title"/>
          </p:nvPr>
        </p:nvSpPr>
        <p:spPr>
          <a:xfrm>
            <a:off x="304799" y="367653"/>
            <a:ext cx="12177823" cy="820419"/>
          </a:xfrm>
        </p:spPr>
        <p:txBody>
          <a:bodyPr>
            <a:noAutofit/>
          </a:bodyPr>
          <a:lstStyle/>
          <a:p>
            <a:pPr defTabSz="1111370">
              <a:defRPr/>
            </a:pPr>
            <a:r>
              <a:rPr lang="en-US" sz="5400" b="1" dirty="0">
                <a:solidFill>
                  <a:schemeClr val="bg1"/>
                </a:solidFill>
                <a:latin typeface="+mn-lt"/>
              </a:rPr>
              <a:t>Your Retirement Progress Report</a:t>
            </a:r>
          </a:p>
        </p:txBody>
      </p:sp>
      <p:sp>
        <p:nvSpPr>
          <p:cNvPr id="6" name="Content Placeholder 2">
            <a:extLst>
              <a:ext uri="{FF2B5EF4-FFF2-40B4-BE49-F238E27FC236}">
                <a16:creationId xmlns:a16="http://schemas.microsoft.com/office/drawing/2014/main" id="{B8B9E121-44DC-49A0-8F9A-0AB01648F186}"/>
              </a:ext>
            </a:extLst>
          </p:cNvPr>
          <p:cNvSpPr>
            <a:spLocks noGrp="1"/>
          </p:cNvSpPr>
          <p:nvPr>
            <p:ph idx="1"/>
          </p:nvPr>
        </p:nvSpPr>
        <p:spPr>
          <a:xfrm>
            <a:off x="785671" y="2428240"/>
            <a:ext cx="4275422" cy="2062480"/>
          </a:xfrm>
        </p:spPr>
        <p:txBody>
          <a:bodyPr>
            <a:noAutofit/>
          </a:bodyPr>
          <a:lstStyle/>
          <a:p>
            <a:pPr marL="0" indent="0" defTabSz="1111370">
              <a:buNone/>
              <a:defRPr/>
            </a:pPr>
            <a:r>
              <a:rPr lang="en-US" sz="4000" dirty="0">
                <a:sym typeface="Wingdings"/>
              </a:rPr>
              <a:t>Review your report each fall and contact your employer regarding any discrepancies.</a:t>
            </a:r>
            <a:endParaRPr lang="en-US" sz="4000" dirty="0"/>
          </a:p>
        </p:txBody>
      </p:sp>
      <p:sp>
        <p:nvSpPr>
          <p:cNvPr id="9220" name="Content Placeholder 2">
            <a:extLst>
              <a:ext uri="{FF2B5EF4-FFF2-40B4-BE49-F238E27FC236}">
                <a16:creationId xmlns:a16="http://schemas.microsoft.com/office/drawing/2014/main" id="{1601AE31-5611-4E77-B3A7-68791C583C5A}"/>
              </a:ext>
            </a:extLst>
          </p:cNvPr>
          <p:cNvSpPr txBox="1">
            <a:spLocks/>
          </p:cNvSpPr>
          <p:nvPr/>
        </p:nvSpPr>
        <p:spPr bwMode="auto">
          <a:xfrm>
            <a:off x="36318" y="2377389"/>
            <a:ext cx="801947" cy="82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4000" dirty="0">
                <a:latin typeface="+mn-lt"/>
                <a:sym typeface="Wingdings" panose="05000000000000000000" pitchFamily="2" charset="2"/>
              </a:rPr>
              <a:t></a:t>
            </a:r>
            <a:endParaRPr lang="en-US" altLang="en-US" sz="4000" dirty="0">
              <a:latin typeface="+mn-lt"/>
            </a:endParaRPr>
          </a:p>
        </p:txBody>
      </p:sp>
      <p:graphicFrame>
        <p:nvGraphicFramePr>
          <p:cNvPr id="7" name="Diagram 6">
            <a:extLst>
              <a:ext uri="{FF2B5EF4-FFF2-40B4-BE49-F238E27FC236}">
                <a16:creationId xmlns:a16="http://schemas.microsoft.com/office/drawing/2014/main" id="{A8E6CB5B-17F8-4628-BBDC-C13D54FCBF1A}"/>
              </a:ext>
            </a:extLst>
          </p:cNvPr>
          <p:cNvGraphicFramePr/>
          <p:nvPr>
            <p:extLst>
              <p:ext uri="{D42A27DB-BD31-4B8C-83A1-F6EECF244321}">
                <p14:modId xmlns:p14="http://schemas.microsoft.com/office/powerpoint/2010/main" val="4089952055"/>
              </p:ext>
            </p:extLst>
          </p:nvPr>
        </p:nvGraphicFramePr>
        <p:xfrm>
          <a:off x="6083951" y="1839392"/>
          <a:ext cx="8355063" cy="5629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C02BBD44-3099-4011-ABE4-210AE10828F1}"/>
              </a:ext>
            </a:extLst>
          </p:cNvPr>
          <p:cNvSpPr txBox="1">
            <a:spLocks noChangeArrowheads="1"/>
          </p:cNvSpPr>
          <p:nvPr/>
        </p:nvSpPr>
        <p:spPr bwMode="auto">
          <a:xfrm>
            <a:off x="12291241" y="56699"/>
            <a:ext cx="231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600" b="1" dirty="0">
                <a:solidFill>
                  <a:schemeClr val="bg1"/>
                </a:solidFill>
              </a:rPr>
              <a:t>Section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D094B28-00AB-4F77-8C1D-EB802879E662}"/>
              </a:ext>
            </a:extLst>
          </p:cNvPr>
          <p:cNvSpPr txBox="1">
            <a:spLocks/>
          </p:cNvSpPr>
          <p:nvPr/>
        </p:nvSpPr>
        <p:spPr>
          <a:xfrm>
            <a:off x="371611" y="2683027"/>
            <a:ext cx="14354482" cy="2239847"/>
          </a:xfrm>
          <a:prstGeom prst="rect">
            <a:avLst/>
          </a:prstGeom>
          <a:ln w="38100">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436B9F"/>
                </a:solidFill>
                <a:effectLst/>
                <a:uLnTx/>
                <a:uFillTx/>
                <a:latin typeface="+mn-lt"/>
                <a:ea typeface="+mj-ea"/>
                <a:cs typeface="+mj-cs"/>
              </a:rPr>
              <a:t>Section 2:</a:t>
            </a:r>
            <a:br>
              <a:rPr kumimoji="0" lang="en-US" sz="8000" b="1" i="0" u="none" strike="noStrike" kern="1200" cap="none" spc="0" normalizeH="0" baseline="0" noProof="0" dirty="0">
                <a:ln>
                  <a:noFill/>
                </a:ln>
                <a:solidFill>
                  <a:srgbClr val="436B9F"/>
                </a:solidFill>
                <a:effectLst/>
                <a:uLnTx/>
                <a:uFillTx/>
                <a:latin typeface="+mn-lt"/>
                <a:ea typeface="+mj-ea"/>
                <a:cs typeface="+mj-cs"/>
              </a:rPr>
            </a:br>
            <a:r>
              <a:rPr lang="en-US" sz="8000" b="1" dirty="0">
                <a:solidFill>
                  <a:srgbClr val="436B9F"/>
                </a:solidFill>
                <a:latin typeface="+mn-lt"/>
              </a:rPr>
              <a:t>Choosing a Retirement Date</a:t>
            </a:r>
            <a:endParaRPr kumimoji="0" lang="en-US" sz="8000" b="1" i="0" u="none" strike="noStrike" kern="1200" cap="none" spc="0" normalizeH="0" baseline="0" noProof="0" dirty="0">
              <a:ln>
                <a:noFill/>
              </a:ln>
              <a:solidFill>
                <a:srgbClr val="436B9F"/>
              </a:solidFill>
              <a:effectLst/>
              <a:uLnTx/>
              <a:uFillTx/>
              <a:latin typeface="+mn-lt"/>
              <a:ea typeface="+mj-ea"/>
              <a:cs typeface="+mj-cs"/>
            </a:endParaRPr>
          </a:p>
        </p:txBody>
      </p:sp>
    </p:spTree>
    <p:extLst>
      <p:ext uri="{BB962C8B-B14F-4D97-AF65-F5344CB8AC3E}">
        <p14:creationId xmlns:p14="http://schemas.microsoft.com/office/powerpoint/2010/main" val="2508378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2269</TotalTime>
  <Words>6859</Words>
  <Application>Microsoft Office PowerPoint</Application>
  <PresentationFormat>Custom</PresentationFormat>
  <Paragraphs>1044</Paragraphs>
  <Slides>62</Slides>
  <Notes>50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62</vt:i4>
      </vt:variant>
    </vt:vector>
  </HeadingPairs>
  <TitlesOfParts>
    <vt:vector size="68" baseType="lpstr">
      <vt:lpstr>Arial</vt:lpstr>
      <vt:lpstr>Calibri</vt:lpstr>
      <vt:lpstr>Wingdings</vt:lpstr>
      <vt:lpstr>Office Theme</vt:lpstr>
      <vt:lpstr>Custom Design</vt:lpstr>
      <vt:lpstr>1_Custom Design</vt:lpstr>
      <vt:lpstr>PowerPoint Presentation</vt:lpstr>
      <vt:lpstr>Today’s Objectives</vt:lpstr>
      <vt:lpstr>PowerPoint Presentation</vt:lpstr>
      <vt:lpstr>Benefit Structures</vt:lpstr>
      <vt:lpstr>PowerPoint Presentation</vt:lpstr>
      <vt:lpstr>PowerPoint Presentation</vt:lpstr>
      <vt:lpstr>PowerPoint Presentation</vt:lpstr>
      <vt:lpstr>Your Retirement Progress Report</vt:lpstr>
      <vt:lpstr>PowerPoint Presentation</vt:lpstr>
      <vt:lpstr>Service Retirement Eligibility</vt:lpstr>
      <vt:lpstr>Retirement Decisions</vt:lpstr>
      <vt:lpstr>PowerPoint Presentation</vt:lpstr>
      <vt:lpstr>PowerPoint Presentation</vt:lpstr>
      <vt:lpstr>PowerPoint Presentation</vt:lpstr>
      <vt:lpstr>PowerPoint Presentation</vt:lpstr>
      <vt:lpstr>Service Credit</vt:lpstr>
      <vt:lpstr>PowerPoint Presentation</vt:lpstr>
      <vt:lpstr>Age Factor</vt:lpstr>
      <vt:lpstr>PowerPoint Presentation</vt:lpstr>
      <vt:lpstr>Final Compensation</vt:lpstr>
      <vt:lpstr>Final Compensation</vt:lpstr>
      <vt:lpstr>Final Compensation</vt:lpstr>
      <vt:lpstr>Final Compensation</vt:lpstr>
      <vt:lpstr>Final Compensation</vt:lpstr>
      <vt:lpstr>PowerPoint Presentation</vt:lpstr>
      <vt:lpstr>PowerPoint Presentation</vt:lpstr>
      <vt:lpstr>PowerPoint Presentation</vt:lpstr>
      <vt:lpstr>Increasing Your Monthly Benefit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CalSTRS Pension2</vt:lpstr>
      <vt:lpstr>CalSTRS Pension2</vt:lpstr>
      <vt:lpstr>CalSTRS Pension2</vt:lpstr>
      <vt:lpstr>PowerPoint Presentation</vt:lpstr>
      <vt:lpstr>PowerPoint Presentation</vt:lpstr>
      <vt:lpstr>Social Security Rules</vt:lpstr>
      <vt:lpstr>Working After Retirement</vt:lpstr>
      <vt:lpstr>PowerPoint Presentation</vt:lpstr>
      <vt:lpstr>Annual Benefit Adjustment</vt:lpstr>
      <vt:lpstr>Purchasing Power Protection</vt:lpstr>
      <vt:lpstr>Purchasing Power Protection</vt:lpstr>
      <vt:lpstr>PowerPoint Presentation</vt:lpstr>
      <vt:lpstr>Financial Awareness Workshops</vt:lpstr>
      <vt:lpstr>CalSTRS and Your Retirement </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Espinoza</dc:creator>
  <cp:lastModifiedBy>James Doak</cp:lastModifiedBy>
  <cp:revision>68</cp:revision>
  <cp:lastPrinted>2019-07-15T19:40:08Z</cp:lastPrinted>
  <dcterms:created xsi:type="dcterms:W3CDTF">2019-07-15T19:40:02Z</dcterms:created>
  <dcterms:modified xsi:type="dcterms:W3CDTF">2019-12-26T16:33:48Z</dcterms:modified>
</cp:coreProperties>
</file>