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2" r:id="rId6"/>
    <p:sldMasterId id="2147483684" r:id="rId7"/>
    <p:sldMasterId id="2147483708" r:id="rId8"/>
  </p:sldMasterIdLst>
  <p:notesMasterIdLst>
    <p:notesMasterId r:id="rId27"/>
  </p:notesMasterIdLst>
  <p:sldIdLst>
    <p:sldId id="256" r:id="rId9"/>
    <p:sldId id="259" r:id="rId10"/>
    <p:sldId id="263" r:id="rId11"/>
    <p:sldId id="273" r:id="rId12"/>
    <p:sldId id="272" r:id="rId13"/>
    <p:sldId id="262" r:id="rId14"/>
    <p:sldId id="264" r:id="rId15"/>
    <p:sldId id="279" r:id="rId16"/>
    <p:sldId id="265" r:id="rId17"/>
    <p:sldId id="266" r:id="rId18"/>
    <p:sldId id="267" r:id="rId19"/>
    <p:sldId id="268" r:id="rId20"/>
    <p:sldId id="269" r:id="rId21"/>
    <p:sldId id="274" r:id="rId22"/>
    <p:sldId id="270" r:id="rId23"/>
    <p:sldId id="278" r:id="rId24"/>
    <p:sldId id="275" r:id="rId25"/>
    <p:sldId id="261" r:id="rId26"/>
  </p:sldIdLst>
  <p:sldSz cx="9144000" cy="6858000" type="screen4x3"/>
  <p:notesSz cx="7010400" cy="9296400"/>
  <p:defaultTextStyle>
    <a:defPPr>
      <a:defRPr lang="en-US"/>
    </a:defPPr>
    <a:lvl1pPr algn="l" defTabSz="442913" rtl="0" fontAlgn="base">
      <a:spcBef>
        <a:spcPct val="0"/>
      </a:spcBef>
      <a:spcAft>
        <a:spcPct val="0"/>
      </a:spcAft>
      <a:defRPr kern="1200">
        <a:solidFill>
          <a:schemeClr val="tx1"/>
        </a:solidFill>
        <a:latin typeface="Arial" charset="0"/>
        <a:ea typeface="ＭＳ Ｐゴシック" pitchFamily="34" charset="-128"/>
        <a:cs typeface="+mn-cs"/>
      </a:defRPr>
    </a:lvl1pPr>
    <a:lvl2pPr marL="442913" indent="-155575" algn="l" defTabSz="442913" rtl="0" fontAlgn="base">
      <a:spcBef>
        <a:spcPct val="0"/>
      </a:spcBef>
      <a:spcAft>
        <a:spcPct val="0"/>
      </a:spcAft>
      <a:defRPr kern="1200">
        <a:solidFill>
          <a:schemeClr val="tx1"/>
        </a:solidFill>
        <a:latin typeface="Arial" charset="0"/>
        <a:ea typeface="ＭＳ Ｐゴシック" pitchFamily="34" charset="-128"/>
        <a:cs typeface="+mn-cs"/>
      </a:defRPr>
    </a:lvl2pPr>
    <a:lvl3pPr marL="887413" indent="-311150" algn="l" defTabSz="442913" rtl="0" fontAlgn="base">
      <a:spcBef>
        <a:spcPct val="0"/>
      </a:spcBef>
      <a:spcAft>
        <a:spcPct val="0"/>
      </a:spcAft>
      <a:defRPr kern="1200">
        <a:solidFill>
          <a:schemeClr val="tx1"/>
        </a:solidFill>
        <a:latin typeface="Arial" charset="0"/>
        <a:ea typeface="ＭＳ Ｐゴシック" pitchFamily="34" charset="-128"/>
        <a:cs typeface="+mn-cs"/>
      </a:defRPr>
    </a:lvl3pPr>
    <a:lvl4pPr marL="1331913" indent="-466725" algn="l" defTabSz="442913" rtl="0" fontAlgn="base">
      <a:spcBef>
        <a:spcPct val="0"/>
      </a:spcBef>
      <a:spcAft>
        <a:spcPct val="0"/>
      </a:spcAft>
      <a:defRPr kern="1200">
        <a:solidFill>
          <a:schemeClr val="tx1"/>
        </a:solidFill>
        <a:latin typeface="Arial" charset="0"/>
        <a:ea typeface="ＭＳ Ｐゴシック" pitchFamily="34" charset="-128"/>
        <a:cs typeface="+mn-cs"/>
      </a:defRPr>
    </a:lvl4pPr>
    <a:lvl5pPr marL="1776413" indent="-623888" algn="l" defTabSz="442913"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modifyVerifier cryptProviderType="rsaFull" cryptAlgorithmClass="hash" cryptAlgorithmType="typeAny" cryptAlgorithmSid="4" spinCount="100000" saltData="Qnp1ObaZkjE3BNHo/e+ggA==" hashData="Ze2aJJ3XcJWQOlQsv9P/Xhrcz/I="/>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596A83"/>
    <a:srgbClr val="50558B"/>
    <a:srgbClr val="1B9479"/>
    <a:srgbClr val="80C0C1"/>
    <a:srgbClr val="66ACA8"/>
    <a:srgbClr val="C96D2D"/>
    <a:srgbClr val="786D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49" autoAdjust="0"/>
  </p:normalViewPr>
  <p:slideViewPr>
    <p:cSldViewPr snapToGrid="0" snapToObjects="1">
      <p:cViewPr varScale="1">
        <p:scale>
          <a:sx n="100" d="100"/>
          <a:sy n="100" d="100"/>
        </p:scale>
        <p:origin x="1914" y="96"/>
      </p:cViewPr>
      <p:guideLst>
        <p:guide orient="horz" pos="2160"/>
        <p:guide pos="2880"/>
      </p:guideLst>
    </p:cSldViewPr>
  </p:slideViewPr>
  <p:notesTextViewPr>
    <p:cViewPr>
      <p:scale>
        <a:sx n="3" d="2"/>
        <a:sy n="3" d="2"/>
      </p:scale>
      <p:origin x="0" y="0"/>
    </p:cViewPr>
  </p:notesTextViewPr>
  <p:notesViewPr>
    <p:cSldViewPr snapToGrid="0" snapToObjects="1">
      <p:cViewPr>
        <p:scale>
          <a:sx n="100" d="100"/>
          <a:sy n="100" d="100"/>
        </p:scale>
        <p:origin x="-1980" y="148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jpg"/></Relationships>
</file>

<file path=ppt/diagrams/_rels/drawing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72AE4-68A5-4A7B-91D3-ABE932A326B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3C4815D1-2999-4A2A-BC13-6D10D21F62B0}">
      <dgm:prSet phldrT="[Text]"/>
      <dgm:spPr/>
      <dgm:t>
        <a:bodyPr/>
        <a:lstStyle/>
        <a:p>
          <a:r>
            <a:rPr lang="en-US" b="1" dirty="0">
              <a:solidFill>
                <a:srgbClr val="596A83"/>
              </a:solidFill>
              <a:latin typeface="Arial" panose="020B0604020202020204" pitchFamily="34" charset="0"/>
              <a:cs typeface="Arial" panose="020B0604020202020204" pitchFamily="34" charset="0"/>
            </a:rPr>
            <a:t>Decide</a:t>
          </a:r>
        </a:p>
      </dgm:t>
    </dgm:pt>
    <dgm:pt modelId="{8BB59DEF-063B-43D7-9EAE-23A029FD53FB}" type="parTrans" cxnId="{D1A989BA-DF5C-4F3B-B5F8-6DB5E5616894}">
      <dgm:prSet/>
      <dgm:spPr/>
      <dgm:t>
        <a:bodyPr/>
        <a:lstStyle/>
        <a:p>
          <a:endParaRPr lang="en-US"/>
        </a:p>
      </dgm:t>
    </dgm:pt>
    <dgm:pt modelId="{5F669F13-E26B-4E15-A310-548E7214EC75}" type="sibTrans" cxnId="{D1A989BA-DF5C-4F3B-B5F8-6DB5E5616894}">
      <dgm:prSet/>
      <dgm:spPr/>
      <dgm:t>
        <a:bodyPr/>
        <a:lstStyle/>
        <a:p>
          <a:endParaRPr lang="en-US"/>
        </a:p>
      </dgm:t>
    </dgm:pt>
    <dgm:pt modelId="{E38B589A-8941-48F9-81A0-674B4FE30DBA}">
      <dgm:prSet phldrT="[Text]"/>
      <dgm:spPr/>
      <dgm:t>
        <a:bodyPr/>
        <a:lstStyle/>
        <a:p>
          <a:r>
            <a:rPr lang="en-US" b="1" dirty="0">
              <a:solidFill>
                <a:srgbClr val="596A83"/>
              </a:solidFill>
              <a:latin typeface="Arial" panose="020B0604020202020204" pitchFamily="34" charset="0"/>
              <a:cs typeface="Arial" panose="020B0604020202020204" pitchFamily="34" charset="0"/>
            </a:rPr>
            <a:t>Resign</a:t>
          </a:r>
          <a:r>
            <a:rPr lang="en-US" dirty="0"/>
            <a:t> </a:t>
          </a:r>
        </a:p>
      </dgm:t>
    </dgm:pt>
    <dgm:pt modelId="{DA7D1653-13B5-41F7-8795-DCB0E0EC500A}" type="parTrans" cxnId="{1673F4C0-FC83-4CCE-9F7F-914DED3C1A8D}">
      <dgm:prSet/>
      <dgm:spPr/>
      <dgm:t>
        <a:bodyPr/>
        <a:lstStyle/>
        <a:p>
          <a:endParaRPr lang="en-US"/>
        </a:p>
      </dgm:t>
    </dgm:pt>
    <dgm:pt modelId="{4285B45D-1AD6-41E2-B741-0AA4E300425B}" type="sibTrans" cxnId="{1673F4C0-FC83-4CCE-9F7F-914DED3C1A8D}">
      <dgm:prSet/>
      <dgm:spPr/>
      <dgm:t>
        <a:bodyPr/>
        <a:lstStyle/>
        <a:p>
          <a:endParaRPr lang="en-US"/>
        </a:p>
      </dgm:t>
    </dgm:pt>
    <dgm:pt modelId="{DE7DA2F1-20CE-48FC-B96B-C89C335A20FA}">
      <dgm:prSet phldrT="[Text]"/>
      <dgm:spPr/>
      <dgm:t>
        <a:bodyPr/>
        <a:lstStyle/>
        <a:p>
          <a:r>
            <a:rPr lang="en-US" b="1" dirty="0">
              <a:solidFill>
                <a:srgbClr val="596A83"/>
              </a:solidFill>
              <a:latin typeface="Arial" panose="020B0604020202020204" pitchFamily="34" charset="0"/>
              <a:cs typeface="Arial" panose="020B0604020202020204" pitchFamily="34" charset="0"/>
            </a:rPr>
            <a:t>Retire</a:t>
          </a:r>
          <a:r>
            <a:rPr lang="en-US" b="1" dirty="0">
              <a:solidFill>
                <a:srgbClr val="596A83"/>
              </a:solidFill>
            </a:rPr>
            <a:t> </a:t>
          </a:r>
        </a:p>
      </dgm:t>
    </dgm:pt>
    <dgm:pt modelId="{45996673-B7F6-431D-92A2-4081CC0CFF11}" type="parTrans" cxnId="{9B95F594-250D-4005-A2B9-A0F6D3E8786E}">
      <dgm:prSet/>
      <dgm:spPr/>
      <dgm:t>
        <a:bodyPr/>
        <a:lstStyle/>
        <a:p>
          <a:endParaRPr lang="en-US"/>
        </a:p>
      </dgm:t>
    </dgm:pt>
    <dgm:pt modelId="{41E9EA80-3A88-46DA-A6CC-7FE2FA75ADA5}" type="sibTrans" cxnId="{9B95F594-250D-4005-A2B9-A0F6D3E8786E}">
      <dgm:prSet/>
      <dgm:spPr/>
      <dgm:t>
        <a:bodyPr/>
        <a:lstStyle/>
        <a:p>
          <a:endParaRPr lang="en-US"/>
        </a:p>
      </dgm:t>
    </dgm:pt>
    <dgm:pt modelId="{0995160B-BD58-4693-8713-DB5AD5CD2EF3}" type="pres">
      <dgm:prSet presAssocID="{89172AE4-68A5-4A7B-91D3-ABE932A326BC}" presName="Name0" presStyleCnt="0">
        <dgm:presLayoutVars>
          <dgm:chMax val="7"/>
          <dgm:chPref val="7"/>
          <dgm:dir/>
          <dgm:animLvl val="lvl"/>
        </dgm:presLayoutVars>
      </dgm:prSet>
      <dgm:spPr/>
    </dgm:pt>
    <dgm:pt modelId="{F76FBB07-B4CE-4ABC-9248-ECE25BF255C8}" type="pres">
      <dgm:prSet presAssocID="{3C4815D1-2999-4A2A-BC13-6D10D21F62B0}" presName="Accent1" presStyleCnt="0"/>
      <dgm:spPr/>
    </dgm:pt>
    <dgm:pt modelId="{BB747B86-9AC2-4F31-B8AB-85706EA69723}" type="pres">
      <dgm:prSet presAssocID="{3C4815D1-2999-4A2A-BC13-6D10D21F62B0}" presName="Accent" presStyleLbl="node1" presStyleIdx="0" presStyleCnt="3"/>
      <dgm:spPr>
        <a:solidFill>
          <a:srgbClr val="50558B"/>
        </a:solidFill>
      </dgm:spPr>
    </dgm:pt>
    <dgm:pt modelId="{A6597089-502F-46C3-BAA3-D5960DAB9F18}" type="pres">
      <dgm:prSet presAssocID="{3C4815D1-2999-4A2A-BC13-6D10D21F62B0}" presName="Parent1" presStyleLbl="revTx" presStyleIdx="0" presStyleCnt="3">
        <dgm:presLayoutVars>
          <dgm:chMax val="1"/>
          <dgm:chPref val="1"/>
          <dgm:bulletEnabled val="1"/>
        </dgm:presLayoutVars>
      </dgm:prSet>
      <dgm:spPr/>
    </dgm:pt>
    <dgm:pt modelId="{A3B11784-6F70-4AF2-A014-BF2BBDE6702F}" type="pres">
      <dgm:prSet presAssocID="{E38B589A-8941-48F9-81A0-674B4FE30DBA}" presName="Accent2" presStyleCnt="0"/>
      <dgm:spPr/>
    </dgm:pt>
    <dgm:pt modelId="{030C73E4-4538-486F-A7F2-138807803A25}" type="pres">
      <dgm:prSet presAssocID="{E38B589A-8941-48F9-81A0-674B4FE30DBA}" presName="Accent" presStyleLbl="node1" presStyleIdx="1" presStyleCnt="3"/>
      <dgm:spPr>
        <a:solidFill>
          <a:srgbClr val="50558B"/>
        </a:solidFill>
      </dgm:spPr>
    </dgm:pt>
    <dgm:pt modelId="{7E4F955F-DFD6-4E87-A2DF-33D93A1B7D0B}" type="pres">
      <dgm:prSet presAssocID="{E38B589A-8941-48F9-81A0-674B4FE30DBA}" presName="Parent2" presStyleLbl="revTx" presStyleIdx="1" presStyleCnt="3">
        <dgm:presLayoutVars>
          <dgm:chMax val="1"/>
          <dgm:chPref val="1"/>
          <dgm:bulletEnabled val="1"/>
        </dgm:presLayoutVars>
      </dgm:prSet>
      <dgm:spPr/>
    </dgm:pt>
    <dgm:pt modelId="{DB35ACA1-555D-4FBE-8FAE-BE0821F0D403}" type="pres">
      <dgm:prSet presAssocID="{DE7DA2F1-20CE-48FC-B96B-C89C335A20FA}" presName="Accent3" presStyleCnt="0"/>
      <dgm:spPr/>
    </dgm:pt>
    <dgm:pt modelId="{BE127792-8FB7-4AA8-B8D9-638169DF6757}" type="pres">
      <dgm:prSet presAssocID="{DE7DA2F1-20CE-48FC-B96B-C89C335A20FA}" presName="Accent" presStyleLbl="node1" presStyleIdx="2" presStyleCnt="3"/>
      <dgm:spPr>
        <a:solidFill>
          <a:srgbClr val="50558B"/>
        </a:solidFill>
      </dgm:spPr>
    </dgm:pt>
    <dgm:pt modelId="{C0F3AD46-E597-428A-85A9-5B4002518679}" type="pres">
      <dgm:prSet presAssocID="{DE7DA2F1-20CE-48FC-B96B-C89C335A20FA}" presName="Parent3" presStyleLbl="revTx" presStyleIdx="2" presStyleCnt="3">
        <dgm:presLayoutVars>
          <dgm:chMax val="1"/>
          <dgm:chPref val="1"/>
          <dgm:bulletEnabled val="1"/>
        </dgm:presLayoutVars>
      </dgm:prSet>
      <dgm:spPr/>
    </dgm:pt>
  </dgm:ptLst>
  <dgm:cxnLst>
    <dgm:cxn modelId="{67EDD029-14F7-40EF-ADF0-E14AF90DB689}" type="presOf" srcId="{3C4815D1-2999-4A2A-BC13-6D10D21F62B0}" destId="{A6597089-502F-46C3-BAA3-D5960DAB9F18}" srcOrd="0" destOrd="0" presId="urn:microsoft.com/office/officeart/2009/layout/CircleArrowProcess"/>
    <dgm:cxn modelId="{C2142E44-D8E8-414A-87DA-D1F907990F9E}" type="presOf" srcId="{E38B589A-8941-48F9-81A0-674B4FE30DBA}" destId="{7E4F955F-DFD6-4E87-A2DF-33D93A1B7D0B}" srcOrd="0" destOrd="0" presId="urn:microsoft.com/office/officeart/2009/layout/CircleArrowProcess"/>
    <dgm:cxn modelId="{D6620147-E12B-47EC-8E38-1672477FB45B}" type="presOf" srcId="{DE7DA2F1-20CE-48FC-B96B-C89C335A20FA}" destId="{C0F3AD46-E597-428A-85A9-5B4002518679}" srcOrd="0" destOrd="0" presId="urn:microsoft.com/office/officeart/2009/layout/CircleArrowProcess"/>
    <dgm:cxn modelId="{9B95F594-250D-4005-A2B9-A0F6D3E8786E}" srcId="{89172AE4-68A5-4A7B-91D3-ABE932A326BC}" destId="{DE7DA2F1-20CE-48FC-B96B-C89C335A20FA}" srcOrd="2" destOrd="0" parTransId="{45996673-B7F6-431D-92A2-4081CC0CFF11}" sibTransId="{41E9EA80-3A88-46DA-A6CC-7FE2FA75ADA5}"/>
    <dgm:cxn modelId="{DBF8A8B2-49A3-473C-8A3F-9D1CF6838FAD}" type="presOf" srcId="{89172AE4-68A5-4A7B-91D3-ABE932A326BC}" destId="{0995160B-BD58-4693-8713-DB5AD5CD2EF3}" srcOrd="0" destOrd="0" presId="urn:microsoft.com/office/officeart/2009/layout/CircleArrowProcess"/>
    <dgm:cxn modelId="{D1A989BA-DF5C-4F3B-B5F8-6DB5E5616894}" srcId="{89172AE4-68A5-4A7B-91D3-ABE932A326BC}" destId="{3C4815D1-2999-4A2A-BC13-6D10D21F62B0}" srcOrd="0" destOrd="0" parTransId="{8BB59DEF-063B-43D7-9EAE-23A029FD53FB}" sibTransId="{5F669F13-E26B-4E15-A310-548E7214EC75}"/>
    <dgm:cxn modelId="{1673F4C0-FC83-4CCE-9F7F-914DED3C1A8D}" srcId="{89172AE4-68A5-4A7B-91D3-ABE932A326BC}" destId="{E38B589A-8941-48F9-81A0-674B4FE30DBA}" srcOrd="1" destOrd="0" parTransId="{DA7D1653-13B5-41F7-8795-DCB0E0EC500A}" sibTransId="{4285B45D-1AD6-41E2-B741-0AA4E300425B}"/>
    <dgm:cxn modelId="{EDF61874-11E7-4590-A1A7-AD01A2EDDB35}" type="presParOf" srcId="{0995160B-BD58-4693-8713-DB5AD5CD2EF3}" destId="{F76FBB07-B4CE-4ABC-9248-ECE25BF255C8}" srcOrd="0" destOrd="0" presId="urn:microsoft.com/office/officeart/2009/layout/CircleArrowProcess"/>
    <dgm:cxn modelId="{A35E926F-51A4-485E-BD4D-0939A8C8D15A}" type="presParOf" srcId="{F76FBB07-B4CE-4ABC-9248-ECE25BF255C8}" destId="{BB747B86-9AC2-4F31-B8AB-85706EA69723}" srcOrd="0" destOrd="0" presId="urn:microsoft.com/office/officeart/2009/layout/CircleArrowProcess"/>
    <dgm:cxn modelId="{AC93CB6A-7BEF-43A8-BF59-F06F36F365D1}" type="presParOf" srcId="{0995160B-BD58-4693-8713-DB5AD5CD2EF3}" destId="{A6597089-502F-46C3-BAA3-D5960DAB9F18}" srcOrd="1" destOrd="0" presId="urn:microsoft.com/office/officeart/2009/layout/CircleArrowProcess"/>
    <dgm:cxn modelId="{57778343-02EF-4C15-AEC8-BF4ABBCC7B8C}" type="presParOf" srcId="{0995160B-BD58-4693-8713-DB5AD5CD2EF3}" destId="{A3B11784-6F70-4AF2-A014-BF2BBDE6702F}" srcOrd="2" destOrd="0" presId="urn:microsoft.com/office/officeart/2009/layout/CircleArrowProcess"/>
    <dgm:cxn modelId="{E436A7DA-AB0E-462B-90DF-2543C30CA0E8}" type="presParOf" srcId="{A3B11784-6F70-4AF2-A014-BF2BBDE6702F}" destId="{030C73E4-4538-486F-A7F2-138807803A25}" srcOrd="0" destOrd="0" presId="urn:microsoft.com/office/officeart/2009/layout/CircleArrowProcess"/>
    <dgm:cxn modelId="{1660F926-4334-4679-81EA-FF1260F2F919}" type="presParOf" srcId="{0995160B-BD58-4693-8713-DB5AD5CD2EF3}" destId="{7E4F955F-DFD6-4E87-A2DF-33D93A1B7D0B}" srcOrd="3" destOrd="0" presId="urn:microsoft.com/office/officeart/2009/layout/CircleArrowProcess"/>
    <dgm:cxn modelId="{0F67CE27-44BB-4E10-BBB4-5D38B6EE685C}" type="presParOf" srcId="{0995160B-BD58-4693-8713-DB5AD5CD2EF3}" destId="{DB35ACA1-555D-4FBE-8FAE-BE0821F0D403}" srcOrd="4" destOrd="0" presId="urn:microsoft.com/office/officeart/2009/layout/CircleArrowProcess"/>
    <dgm:cxn modelId="{C68F8D45-0A6D-4497-9B59-2D902E2BCAC6}" type="presParOf" srcId="{DB35ACA1-555D-4FBE-8FAE-BE0821F0D403}" destId="{BE127792-8FB7-4AA8-B8D9-638169DF6757}" srcOrd="0" destOrd="0" presId="urn:microsoft.com/office/officeart/2009/layout/CircleArrowProcess"/>
    <dgm:cxn modelId="{220C884B-00B0-4CB8-960A-F6FD13C50B55}" type="presParOf" srcId="{0995160B-BD58-4693-8713-DB5AD5CD2EF3}" destId="{C0F3AD46-E597-428A-85A9-5B4002518679}"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F3165E-01D6-444F-A347-827F36A666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F74115-FB3F-4680-8508-947972F335A1}">
      <dgm:prSet phldrT="[Text]"/>
      <dgm:spPr>
        <a:solidFill>
          <a:srgbClr val="596A83"/>
        </a:solidFill>
        <a:ln>
          <a:solidFill>
            <a:srgbClr val="596A83"/>
          </a:solidFill>
        </a:ln>
      </dgm:spPr>
      <dgm:t>
        <a:bodyPr/>
        <a:lstStyle/>
        <a:p>
          <a:r>
            <a:rPr lang="en-US" dirty="0">
              <a:latin typeface="Arial" panose="020B0604020202020204" pitchFamily="34" charset="0"/>
              <a:cs typeface="Arial" panose="020B0604020202020204" pitchFamily="34" charset="0"/>
            </a:rPr>
            <a:t>Windfall Elimination Provision</a:t>
          </a:r>
        </a:p>
      </dgm:t>
    </dgm:pt>
    <dgm:pt modelId="{DF97DCA9-F894-4070-8534-975453BFC194}" type="parTrans" cxnId="{672EF08F-3F07-4123-83E4-A14CA2F81346}">
      <dgm:prSet/>
      <dgm:spPr/>
      <dgm:t>
        <a:bodyPr/>
        <a:lstStyle/>
        <a:p>
          <a:endParaRPr lang="en-US">
            <a:latin typeface="Arial" panose="020B0604020202020204" pitchFamily="34" charset="0"/>
            <a:cs typeface="Arial" panose="020B0604020202020204" pitchFamily="34" charset="0"/>
          </a:endParaRPr>
        </a:p>
      </dgm:t>
    </dgm:pt>
    <dgm:pt modelId="{8B9800D9-3271-4DCE-A91F-B073020141C5}" type="sibTrans" cxnId="{672EF08F-3F07-4123-83E4-A14CA2F81346}">
      <dgm:prSet/>
      <dgm:spPr/>
      <dgm:t>
        <a:bodyPr/>
        <a:lstStyle/>
        <a:p>
          <a:endParaRPr lang="en-US">
            <a:latin typeface="Arial" panose="020B0604020202020204" pitchFamily="34" charset="0"/>
            <a:cs typeface="Arial" panose="020B0604020202020204" pitchFamily="34" charset="0"/>
          </a:endParaRPr>
        </a:p>
      </dgm:t>
    </dgm:pt>
    <dgm:pt modelId="{8D41A26A-A7ED-4F66-92CB-8A16BAB5DD58}">
      <dgm:prSet phldrT="[Text]"/>
      <dgm:spPr/>
      <dgm:t>
        <a:bodyPr/>
        <a:lstStyle/>
        <a:p>
          <a:pPr>
            <a:lnSpc>
              <a:spcPct val="114000"/>
            </a:lnSpc>
            <a:spcAft>
              <a:spcPts val="0"/>
            </a:spcAft>
          </a:pPr>
          <a:r>
            <a:rPr lang="en-US" dirty="0">
              <a:latin typeface="Arial" panose="020B0604020202020204" pitchFamily="34" charset="0"/>
              <a:cs typeface="Arial" panose="020B0604020202020204" pitchFamily="34" charset="0"/>
            </a:rPr>
            <a:t>Reduces but cannot eliminate your earned Social Security benefit</a:t>
          </a:r>
        </a:p>
      </dgm:t>
    </dgm:pt>
    <dgm:pt modelId="{3BE0C744-90E0-4C9F-B4C0-ECA44789CDB7}" type="parTrans" cxnId="{0E6A5366-41D0-44FB-AEA1-EB036349875D}">
      <dgm:prSet/>
      <dgm:spPr/>
      <dgm:t>
        <a:bodyPr/>
        <a:lstStyle/>
        <a:p>
          <a:endParaRPr lang="en-US">
            <a:latin typeface="Arial" panose="020B0604020202020204" pitchFamily="34" charset="0"/>
            <a:cs typeface="Arial" panose="020B0604020202020204" pitchFamily="34" charset="0"/>
          </a:endParaRPr>
        </a:p>
      </dgm:t>
    </dgm:pt>
    <dgm:pt modelId="{65C5A8E9-3343-437F-AB24-1646C982D768}" type="sibTrans" cxnId="{0E6A5366-41D0-44FB-AEA1-EB036349875D}">
      <dgm:prSet/>
      <dgm:spPr/>
      <dgm:t>
        <a:bodyPr/>
        <a:lstStyle/>
        <a:p>
          <a:endParaRPr lang="en-US">
            <a:latin typeface="Arial" panose="020B0604020202020204" pitchFamily="34" charset="0"/>
            <a:cs typeface="Arial" panose="020B0604020202020204" pitchFamily="34" charset="0"/>
          </a:endParaRPr>
        </a:p>
      </dgm:t>
    </dgm:pt>
    <dgm:pt modelId="{A383D3E1-273F-4D74-B4BB-2C68EBD77CA4}">
      <dgm:prSet phldrT="[Text]"/>
      <dgm:spPr>
        <a:solidFill>
          <a:srgbClr val="596A83"/>
        </a:solidFill>
        <a:ln>
          <a:solidFill>
            <a:srgbClr val="596A83"/>
          </a:solidFill>
        </a:ln>
      </dgm:spPr>
      <dgm:t>
        <a:bodyPr/>
        <a:lstStyle/>
        <a:p>
          <a:r>
            <a:rPr lang="en-US" dirty="0">
              <a:latin typeface="Arial" panose="020B0604020202020204" pitchFamily="34" charset="0"/>
              <a:cs typeface="Arial" panose="020B0604020202020204" pitchFamily="34" charset="0"/>
            </a:rPr>
            <a:t>Government Pension Offset</a:t>
          </a:r>
        </a:p>
      </dgm:t>
    </dgm:pt>
    <dgm:pt modelId="{169E6921-437C-4D47-9A28-59CA860B754E}" type="parTrans" cxnId="{15171D08-14AD-47DC-A6E1-BCBD10D1C05F}">
      <dgm:prSet/>
      <dgm:spPr/>
      <dgm:t>
        <a:bodyPr/>
        <a:lstStyle/>
        <a:p>
          <a:endParaRPr lang="en-US">
            <a:latin typeface="Arial" panose="020B0604020202020204" pitchFamily="34" charset="0"/>
            <a:cs typeface="Arial" panose="020B0604020202020204" pitchFamily="34" charset="0"/>
          </a:endParaRPr>
        </a:p>
      </dgm:t>
    </dgm:pt>
    <dgm:pt modelId="{BA701ED5-3F56-49BB-AB5A-E6A4712BBABD}" type="sibTrans" cxnId="{15171D08-14AD-47DC-A6E1-BCBD10D1C05F}">
      <dgm:prSet/>
      <dgm:spPr/>
      <dgm:t>
        <a:bodyPr/>
        <a:lstStyle/>
        <a:p>
          <a:endParaRPr lang="en-US">
            <a:latin typeface="Arial" panose="020B0604020202020204" pitchFamily="34" charset="0"/>
            <a:cs typeface="Arial" panose="020B0604020202020204" pitchFamily="34" charset="0"/>
          </a:endParaRPr>
        </a:p>
      </dgm:t>
    </dgm:pt>
    <dgm:pt modelId="{44C3C1BD-2BEB-4517-BBB6-7B7AE71EF395}">
      <dgm:prSet phldrT="[Text]"/>
      <dgm:spPr/>
      <dgm:t>
        <a:bodyPr/>
        <a:lstStyle/>
        <a:p>
          <a:pPr>
            <a:lnSpc>
              <a:spcPct val="114000"/>
            </a:lnSpc>
          </a:pPr>
          <a:r>
            <a:rPr lang="en-US" dirty="0">
              <a:latin typeface="Arial" panose="020B0604020202020204" pitchFamily="34" charset="0"/>
              <a:cs typeface="Arial" panose="020B0604020202020204" pitchFamily="34" charset="0"/>
            </a:rPr>
            <a:t>Reduces and may eliminate your spousal/widow(</a:t>
          </a:r>
          <a:r>
            <a:rPr lang="en-US" dirty="0" err="1">
              <a:latin typeface="Arial" panose="020B0604020202020204" pitchFamily="34" charset="0"/>
              <a:cs typeface="Arial" panose="020B0604020202020204" pitchFamily="34" charset="0"/>
            </a:rPr>
            <a:t>er</a:t>
          </a:r>
          <a:r>
            <a:rPr lang="en-US" dirty="0">
              <a:latin typeface="Arial" panose="020B0604020202020204" pitchFamily="34" charset="0"/>
              <a:cs typeface="Arial" panose="020B0604020202020204" pitchFamily="34" charset="0"/>
            </a:rPr>
            <a:t>) Social Security benefit</a:t>
          </a:r>
        </a:p>
      </dgm:t>
    </dgm:pt>
    <dgm:pt modelId="{437F8341-1343-4795-BEDB-9765E7C7F39B}" type="parTrans" cxnId="{7008E081-5D6E-4C3F-9A16-F0740D10132A}">
      <dgm:prSet/>
      <dgm:spPr/>
      <dgm:t>
        <a:bodyPr/>
        <a:lstStyle/>
        <a:p>
          <a:endParaRPr lang="en-US">
            <a:latin typeface="Arial" panose="020B0604020202020204" pitchFamily="34" charset="0"/>
            <a:cs typeface="Arial" panose="020B0604020202020204" pitchFamily="34" charset="0"/>
          </a:endParaRPr>
        </a:p>
      </dgm:t>
    </dgm:pt>
    <dgm:pt modelId="{2C7E3074-02BF-4C8F-84B6-BD7FD3385168}" type="sibTrans" cxnId="{7008E081-5D6E-4C3F-9A16-F0740D10132A}">
      <dgm:prSet/>
      <dgm:spPr/>
      <dgm:t>
        <a:bodyPr/>
        <a:lstStyle/>
        <a:p>
          <a:endParaRPr lang="en-US">
            <a:latin typeface="Arial" panose="020B0604020202020204" pitchFamily="34" charset="0"/>
            <a:cs typeface="Arial" panose="020B0604020202020204" pitchFamily="34" charset="0"/>
          </a:endParaRPr>
        </a:p>
      </dgm:t>
    </dgm:pt>
    <dgm:pt modelId="{80978596-6392-4235-B465-8729AF783591}">
      <dgm:prSet phldrT="[Text]"/>
      <dgm:spPr/>
      <dgm:t>
        <a:bodyPr/>
        <a:lstStyle/>
        <a:p>
          <a:pPr>
            <a:lnSpc>
              <a:spcPct val="114000"/>
            </a:lnSpc>
            <a:spcAft>
              <a:spcPts val="0"/>
            </a:spcAft>
          </a:pPr>
          <a:endParaRPr lang="en-US" dirty="0">
            <a:latin typeface="Arial" panose="020B0604020202020204" pitchFamily="34" charset="0"/>
            <a:cs typeface="Arial" panose="020B0604020202020204" pitchFamily="34" charset="0"/>
          </a:endParaRPr>
        </a:p>
      </dgm:t>
    </dgm:pt>
    <dgm:pt modelId="{8F3ACB5E-77A4-41D8-853C-9779BEE9CB38}" type="parTrans" cxnId="{2C2C68BF-711D-49BF-A10F-0962D9C93690}">
      <dgm:prSet/>
      <dgm:spPr/>
      <dgm:t>
        <a:bodyPr/>
        <a:lstStyle/>
        <a:p>
          <a:endParaRPr lang="en-US"/>
        </a:p>
      </dgm:t>
    </dgm:pt>
    <dgm:pt modelId="{528A18AB-2BA7-4F57-AAED-41C12E7EB4B5}" type="sibTrans" cxnId="{2C2C68BF-711D-49BF-A10F-0962D9C93690}">
      <dgm:prSet/>
      <dgm:spPr/>
      <dgm:t>
        <a:bodyPr/>
        <a:lstStyle/>
        <a:p>
          <a:endParaRPr lang="en-US"/>
        </a:p>
      </dgm:t>
    </dgm:pt>
    <dgm:pt modelId="{2A3C8283-2037-4640-B8C6-A017B5566483}" type="pres">
      <dgm:prSet presAssocID="{46F3165E-01D6-444F-A347-827F36A666B6}" presName="linear" presStyleCnt="0">
        <dgm:presLayoutVars>
          <dgm:animLvl val="lvl"/>
          <dgm:resizeHandles val="exact"/>
        </dgm:presLayoutVars>
      </dgm:prSet>
      <dgm:spPr/>
    </dgm:pt>
    <dgm:pt modelId="{88A1B97B-D796-4837-AA57-84BBC518C98E}" type="pres">
      <dgm:prSet presAssocID="{E4F74115-FB3F-4680-8508-947972F335A1}" presName="parentText" presStyleLbl="node1" presStyleIdx="0" presStyleCnt="2">
        <dgm:presLayoutVars>
          <dgm:chMax val="0"/>
          <dgm:bulletEnabled val="1"/>
        </dgm:presLayoutVars>
      </dgm:prSet>
      <dgm:spPr/>
    </dgm:pt>
    <dgm:pt modelId="{2248F83E-B705-4EDD-B8B1-4F1BF37C3A12}" type="pres">
      <dgm:prSet presAssocID="{E4F74115-FB3F-4680-8508-947972F335A1}" presName="childText" presStyleLbl="revTx" presStyleIdx="0" presStyleCnt="2">
        <dgm:presLayoutVars>
          <dgm:bulletEnabled val="1"/>
        </dgm:presLayoutVars>
      </dgm:prSet>
      <dgm:spPr/>
    </dgm:pt>
    <dgm:pt modelId="{9BECA8B4-1FD2-4479-BA3F-CFDAD5CFF6D1}" type="pres">
      <dgm:prSet presAssocID="{A383D3E1-273F-4D74-B4BB-2C68EBD77CA4}" presName="parentText" presStyleLbl="node1" presStyleIdx="1" presStyleCnt="2">
        <dgm:presLayoutVars>
          <dgm:chMax val="0"/>
          <dgm:bulletEnabled val="1"/>
        </dgm:presLayoutVars>
      </dgm:prSet>
      <dgm:spPr/>
    </dgm:pt>
    <dgm:pt modelId="{7374A011-6676-4A85-8F63-0B9718F45C9E}" type="pres">
      <dgm:prSet presAssocID="{A383D3E1-273F-4D74-B4BB-2C68EBD77CA4}" presName="childText" presStyleLbl="revTx" presStyleIdx="1" presStyleCnt="2">
        <dgm:presLayoutVars>
          <dgm:bulletEnabled val="1"/>
        </dgm:presLayoutVars>
      </dgm:prSet>
      <dgm:spPr/>
    </dgm:pt>
  </dgm:ptLst>
  <dgm:cxnLst>
    <dgm:cxn modelId="{15171D08-14AD-47DC-A6E1-BCBD10D1C05F}" srcId="{46F3165E-01D6-444F-A347-827F36A666B6}" destId="{A383D3E1-273F-4D74-B4BB-2C68EBD77CA4}" srcOrd="1" destOrd="0" parTransId="{169E6921-437C-4D47-9A28-59CA860B754E}" sibTransId="{BA701ED5-3F56-49BB-AB5A-E6A4712BBABD}"/>
    <dgm:cxn modelId="{9E818B23-2172-4FF1-ADF3-4D40F04943EB}" type="presOf" srcId="{46F3165E-01D6-444F-A347-827F36A666B6}" destId="{2A3C8283-2037-4640-B8C6-A017B5566483}" srcOrd="0" destOrd="0" presId="urn:microsoft.com/office/officeart/2005/8/layout/vList2"/>
    <dgm:cxn modelId="{B51C3B63-95BC-4056-A9A0-CBFD9FDD8E0F}" type="presOf" srcId="{44C3C1BD-2BEB-4517-BBB6-7B7AE71EF395}" destId="{7374A011-6676-4A85-8F63-0B9718F45C9E}" srcOrd="0" destOrd="0" presId="urn:microsoft.com/office/officeart/2005/8/layout/vList2"/>
    <dgm:cxn modelId="{0E6A5366-41D0-44FB-AEA1-EB036349875D}" srcId="{E4F74115-FB3F-4680-8508-947972F335A1}" destId="{8D41A26A-A7ED-4F66-92CB-8A16BAB5DD58}" srcOrd="0" destOrd="0" parTransId="{3BE0C744-90E0-4C9F-B4C0-ECA44789CDB7}" sibTransId="{65C5A8E9-3343-437F-AB24-1646C982D768}"/>
    <dgm:cxn modelId="{66ABB467-EC78-4BC7-B046-DACBB1C903A3}" type="presOf" srcId="{8D41A26A-A7ED-4F66-92CB-8A16BAB5DD58}" destId="{2248F83E-B705-4EDD-B8B1-4F1BF37C3A12}" srcOrd="0" destOrd="0" presId="urn:microsoft.com/office/officeart/2005/8/layout/vList2"/>
    <dgm:cxn modelId="{93B49173-0005-4F9C-B292-073FFACDAB0C}" type="presOf" srcId="{A383D3E1-273F-4D74-B4BB-2C68EBD77CA4}" destId="{9BECA8B4-1FD2-4479-BA3F-CFDAD5CFF6D1}" srcOrd="0" destOrd="0" presId="urn:microsoft.com/office/officeart/2005/8/layout/vList2"/>
    <dgm:cxn modelId="{7008E081-5D6E-4C3F-9A16-F0740D10132A}" srcId="{A383D3E1-273F-4D74-B4BB-2C68EBD77CA4}" destId="{44C3C1BD-2BEB-4517-BBB6-7B7AE71EF395}" srcOrd="0" destOrd="0" parTransId="{437F8341-1343-4795-BEDB-9765E7C7F39B}" sibTransId="{2C7E3074-02BF-4C8F-84B6-BD7FD3385168}"/>
    <dgm:cxn modelId="{672EF08F-3F07-4123-83E4-A14CA2F81346}" srcId="{46F3165E-01D6-444F-A347-827F36A666B6}" destId="{E4F74115-FB3F-4680-8508-947972F335A1}" srcOrd="0" destOrd="0" parTransId="{DF97DCA9-F894-4070-8534-975453BFC194}" sibTransId="{8B9800D9-3271-4DCE-A91F-B073020141C5}"/>
    <dgm:cxn modelId="{EB3F1096-656C-4BB5-A7C8-2094CCEF12FA}" type="presOf" srcId="{E4F74115-FB3F-4680-8508-947972F335A1}" destId="{88A1B97B-D796-4837-AA57-84BBC518C98E}" srcOrd="0" destOrd="0" presId="urn:microsoft.com/office/officeart/2005/8/layout/vList2"/>
    <dgm:cxn modelId="{55AF649C-3B88-41EC-96FD-5C0BA8B19C8E}" type="presOf" srcId="{80978596-6392-4235-B465-8729AF783591}" destId="{2248F83E-B705-4EDD-B8B1-4F1BF37C3A12}" srcOrd="0" destOrd="1" presId="urn:microsoft.com/office/officeart/2005/8/layout/vList2"/>
    <dgm:cxn modelId="{2C2C68BF-711D-49BF-A10F-0962D9C93690}" srcId="{E4F74115-FB3F-4680-8508-947972F335A1}" destId="{80978596-6392-4235-B465-8729AF783591}" srcOrd="1" destOrd="0" parTransId="{8F3ACB5E-77A4-41D8-853C-9779BEE9CB38}" sibTransId="{528A18AB-2BA7-4F57-AAED-41C12E7EB4B5}"/>
    <dgm:cxn modelId="{875C7ADB-7960-4FB0-A348-CA51F03D92C2}" type="presParOf" srcId="{2A3C8283-2037-4640-B8C6-A017B5566483}" destId="{88A1B97B-D796-4837-AA57-84BBC518C98E}" srcOrd="0" destOrd="0" presId="urn:microsoft.com/office/officeart/2005/8/layout/vList2"/>
    <dgm:cxn modelId="{551C9564-3720-4367-884A-A31A94F2C385}" type="presParOf" srcId="{2A3C8283-2037-4640-B8C6-A017B5566483}" destId="{2248F83E-B705-4EDD-B8B1-4F1BF37C3A12}" srcOrd="1" destOrd="0" presId="urn:microsoft.com/office/officeart/2005/8/layout/vList2"/>
    <dgm:cxn modelId="{0886A250-C3ED-4A53-90AB-44B091950F47}" type="presParOf" srcId="{2A3C8283-2037-4640-B8C6-A017B5566483}" destId="{9BECA8B4-1FD2-4479-BA3F-CFDAD5CFF6D1}" srcOrd="2" destOrd="0" presId="urn:microsoft.com/office/officeart/2005/8/layout/vList2"/>
    <dgm:cxn modelId="{59187952-CCAA-4634-8EA7-74E460E00861}" type="presParOf" srcId="{2A3C8283-2037-4640-B8C6-A017B5566483}" destId="{7374A011-6676-4A85-8F63-0B9718F45C9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F3165E-01D6-444F-A347-827F36A666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F74115-FB3F-4680-8508-947972F335A1}">
      <dgm:prSet phldrT="[Text]" custT="1"/>
      <dgm:spPr>
        <a:solidFill>
          <a:srgbClr val="596A83"/>
        </a:solidFill>
        <a:ln>
          <a:solidFill>
            <a:srgbClr val="596A83"/>
          </a:solidFill>
        </a:ln>
      </dgm:spPr>
      <dgm:t>
        <a:bodyPr/>
        <a:lstStyle/>
        <a:p>
          <a:r>
            <a:rPr lang="en-US" sz="2400" dirty="0">
              <a:latin typeface="Arial" panose="020B0604020202020204" pitchFamily="34" charset="0"/>
              <a:cs typeface="Arial" panose="020B0604020202020204" pitchFamily="34" charset="0"/>
            </a:rPr>
            <a:t>Separation-From-Service Requirement</a:t>
          </a:r>
        </a:p>
      </dgm:t>
    </dgm:pt>
    <dgm:pt modelId="{DF97DCA9-F894-4070-8534-975453BFC194}" type="parTrans" cxnId="{672EF08F-3F07-4123-83E4-A14CA2F81346}">
      <dgm:prSet/>
      <dgm:spPr/>
      <dgm:t>
        <a:bodyPr/>
        <a:lstStyle/>
        <a:p>
          <a:endParaRPr lang="en-US">
            <a:latin typeface="Arial" panose="020B0604020202020204" pitchFamily="34" charset="0"/>
            <a:cs typeface="Arial" panose="020B0604020202020204" pitchFamily="34" charset="0"/>
          </a:endParaRPr>
        </a:p>
      </dgm:t>
    </dgm:pt>
    <dgm:pt modelId="{8B9800D9-3271-4DCE-A91F-B073020141C5}" type="sibTrans" cxnId="{672EF08F-3F07-4123-83E4-A14CA2F81346}">
      <dgm:prSet/>
      <dgm:spPr/>
      <dgm:t>
        <a:bodyPr/>
        <a:lstStyle/>
        <a:p>
          <a:endParaRPr lang="en-US">
            <a:latin typeface="Arial" panose="020B0604020202020204" pitchFamily="34" charset="0"/>
            <a:cs typeface="Arial" panose="020B0604020202020204" pitchFamily="34" charset="0"/>
          </a:endParaRPr>
        </a:p>
      </dgm:t>
    </dgm:pt>
    <dgm:pt modelId="{8D41A26A-A7ED-4F66-92CB-8A16BAB5DD58}">
      <dgm:prSet phldrT="[Text]"/>
      <dgm:spPr/>
      <dgm:t>
        <a:bodyPr/>
        <a:lstStyle/>
        <a:p>
          <a:pPr>
            <a:lnSpc>
              <a:spcPct val="114000"/>
            </a:lnSpc>
            <a:spcAft>
              <a:spcPts val="0"/>
            </a:spcAft>
          </a:pPr>
          <a:r>
            <a:rPr lang="en-US" dirty="0">
              <a:latin typeface="Arial" panose="020B0604020202020204" pitchFamily="34" charset="0"/>
              <a:cs typeface="Arial" panose="020B0604020202020204" pitchFamily="34" charset="0"/>
            </a:rPr>
            <a:t>Benefit reduced dollar-for-dollar for any earnings from CalSTRS-covered employment during first 180 calendar days of retirement</a:t>
          </a:r>
        </a:p>
      </dgm:t>
    </dgm:pt>
    <dgm:pt modelId="{3BE0C744-90E0-4C9F-B4C0-ECA44789CDB7}" type="parTrans" cxnId="{0E6A5366-41D0-44FB-AEA1-EB036349875D}">
      <dgm:prSet/>
      <dgm:spPr/>
      <dgm:t>
        <a:bodyPr/>
        <a:lstStyle/>
        <a:p>
          <a:endParaRPr lang="en-US">
            <a:latin typeface="Arial" panose="020B0604020202020204" pitchFamily="34" charset="0"/>
            <a:cs typeface="Arial" panose="020B0604020202020204" pitchFamily="34" charset="0"/>
          </a:endParaRPr>
        </a:p>
      </dgm:t>
    </dgm:pt>
    <dgm:pt modelId="{65C5A8E9-3343-437F-AB24-1646C982D768}" type="sibTrans" cxnId="{0E6A5366-41D0-44FB-AEA1-EB036349875D}">
      <dgm:prSet/>
      <dgm:spPr/>
      <dgm:t>
        <a:bodyPr/>
        <a:lstStyle/>
        <a:p>
          <a:endParaRPr lang="en-US">
            <a:latin typeface="Arial" panose="020B0604020202020204" pitchFamily="34" charset="0"/>
            <a:cs typeface="Arial" panose="020B0604020202020204" pitchFamily="34" charset="0"/>
          </a:endParaRPr>
        </a:p>
      </dgm:t>
    </dgm:pt>
    <dgm:pt modelId="{A383D3E1-273F-4D74-B4BB-2C68EBD77CA4}">
      <dgm:prSet phldrT="[Text]" custT="1"/>
      <dgm:spPr>
        <a:solidFill>
          <a:srgbClr val="596A83"/>
        </a:solidFill>
        <a:ln>
          <a:solidFill>
            <a:srgbClr val="596A83"/>
          </a:solidFill>
        </a:ln>
      </dgm:spPr>
      <dgm:t>
        <a:bodyPr/>
        <a:lstStyle/>
        <a:p>
          <a:r>
            <a:rPr lang="en-US" sz="2400" dirty="0">
              <a:latin typeface="Arial" panose="020B0604020202020204" pitchFamily="34" charset="0"/>
              <a:cs typeface="Arial" panose="020B0604020202020204" pitchFamily="34" charset="0"/>
            </a:rPr>
            <a:t>Annual Postretirement Earnings Limit</a:t>
          </a:r>
        </a:p>
      </dgm:t>
    </dgm:pt>
    <dgm:pt modelId="{169E6921-437C-4D47-9A28-59CA860B754E}" type="parTrans" cxnId="{15171D08-14AD-47DC-A6E1-BCBD10D1C05F}">
      <dgm:prSet/>
      <dgm:spPr/>
      <dgm:t>
        <a:bodyPr/>
        <a:lstStyle/>
        <a:p>
          <a:endParaRPr lang="en-US">
            <a:latin typeface="Arial" panose="020B0604020202020204" pitchFamily="34" charset="0"/>
            <a:cs typeface="Arial" panose="020B0604020202020204" pitchFamily="34" charset="0"/>
          </a:endParaRPr>
        </a:p>
      </dgm:t>
    </dgm:pt>
    <dgm:pt modelId="{BA701ED5-3F56-49BB-AB5A-E6A4712BBABD}" type="sibTrans" cxnId="{15171D08-14AD-47DC-A6E1-BCBD10D1C05F}">
      <dgm:prSet/>
      <dgm:spPr/>
      <dgm:t>
        <a:bodyPr/>
        <a:lstStyle/>
        <a:p>
          <a:endParaRPr lang="en-US">
            <a:latin typeface="Arial" panose="020B0604020202020204" pitchFamily="34" charset="0"/>
            <a:cs typeface="Arial" panose="020B0604020202020204" pitchFamily="34" charset="0"/>
          </a:endParaRPr>
        </a:p>
      </dgm:t>
    </dgm:pt>
    <dgm:pt modelId="{44C3C1BD-2BEB-4517-BBB6-7B7AE71EF395}">
      <dgm:prSet phldrT="[Text]"/>
      <dgm:spPr/>
      <dgm:t>
        <a:bodyPr/>
        <a:lstStyle/>
        <a:p>
          <a:pPr>
            <a:lnSpc>
              <a:spcPct val="114000"/>
            </a:lnSpc>
          </a:pPr>
          <a:r>
            <a:rPr lang="en-US" dirty="0">
              <a:latin typeface="Arial" panose="020B0604020202020204" pitchFamily="34" charset="0"/>
              <a:cs typeface="Arial" panose="020B0604020202020204" pitchFamily="34" charset="0"/>
            </a:rPr>
            <a:t>Benefit reduced dollar-for-dollar for earnings in excess of the annual limit</a:t>
          </a:r>
        </a:p>
      </dgm:t>
    </dgm:pt>
    <dgm:pt modelId="{437F8341-1343-4795-BEDB-9765E7C7F39B}" type="parTrans" cxnId="{7008E081-5D6E-4C3F-9A16-F0740D10132A}">
      <dgm:prSet/>
      <dgm:spPr/>
      <dgm:t>
        <a:bodyPr/>
        <a:lstStyle/>
        <a:p>
          <a:endParaRPr lang="en-US">
            <a:latin typeface="Arial" panose="020B0604020202020204" pitchFamily="34" charset="0"/>
            <a:cs typeface="Arial" panose="020B0604020202020204" pitchFamily="34" charset="0"/>
          </a:endParaRPr>
        </a:p>
      </dgm:t>
    </dgm:pt>
    <dgm:pt modelId="{2C7E3074-02BF-4C8F-84B6-BD7FD3385168}" type="sibTrans" cxnId="{7008E081-5D6E-4C3F-9A16-F0740D10132A}">
      <dgm:prSet/>
      <dgm:spPr/>
      <dgm:t>
        <a:bodyPr/>
        <a:lstStyle/>
        <a:p>
          <a:endParaRPr lang="en-US">
            <a:latin typeface="Arial" panose="020B0604020202020204" pitchFamily="34" charset="0"/>
            <a:cs typeface="Arial" panose="020B0604020202020204" pitchFamily="34" charset="0"/>
          </a:endParaRPr>
        </a:p>
      </dgm:t>
    </dgm:pt>
    <dgm:pt modelId="{0B3D4705-B2FE-4617-83E4-86888008B3A2}">
      <dgm:prSet phldrT="[Text]"/>
      <dgm:spPr/>
      <dgm:t>
        <a:bodyPr/>
        <a:lstStyle/>
        <a:p>
          <a:pPr>
            <a:lnSpc>
              <a:spcPct val="114000"/>
            </a:lnSpc>
            <a:spcAft>
              <a:spcPts val="0"/>
            </a:spcAft>
          </a:pPr>
          <a:endParaRPr lang="en-US" dirty="0">
            <a:latin typeface="Arial" panose="020B0604020202020204" pitchFamily="34" charset="0"/>
            <a:cs typeface="Arial" panose="020B0604020202020204" pitchFamily="34" charset="0"/>
          </a:endParaRPr>
        </a:p>
      </dgm:t>
    </dgm:pt>
    <dgm:pt modelId="{3D601DFF-F905-49DB-8201-BBD24370963B}" type="parTrans" cxnId="{7869E08D-E1F5-4117-8EA5-F804C8900486}">
      <dgm:prSet/>
      <dgm:spPr/>
      <dgm:t>
        <a:bodyPr/>
        <a:lstStyle/>
        <a:p>
          <a:endParaRPr lang="en-US"/>
        </a:p>
      </dgm:t>
    </dgm:pt>
    <dgm:pt modelId="{64896D4A-B973-407F-B53D-843DD58FBB94}" type="sibTrans" cxnId="{7869E08D-E1F5-4117-8EA5-F804C8900486}">
      <dgm:prSet/>
      <dgm:spPr/>
      <dgm:t>
        <a:bodyPr/>
        <a:lstStyle/>
        <a:p>
          <a:endParaRPr lang="en-US"/>
        </a:p>
      </dgm:t>
    </dgm:pt>
    <dgm:pt modelId="{2A3C8283-2037-4640-B8C6-A017B5566483}" type="pres">
      <dgm:prSet presAssocID="{46F3165E-01D6-444F-A347-827F36A666B6}" presName="linear" presStyleCnt="0">
        <dgm:presLayoutVars>
          <dgm:animLvl val="lvl"/>
          <dgm:resizeHandles val="exact"/>
        </dgm:presLayoutVars>
      </dgm:prSet>
      <dgm:spPr/>
    </dgm:pt>
    <dgm:pt modelId="{88A1B97B-D796-4837-AA57-84BBC518C98E}" type="pres">
      <dgm:prSet presAssocID="{E4F74115-FB3F-4680-8508-947972F335A1}" presName="parentText" presStyleLbl="node1" presStyleIdx="0" presStyleCnt="2">
        <dgm:presLayoutVars>
          <dgm:chMax val="0"/>
          <dgm:bulletEnabled val="1"/>
        </dgm:presLayoutVars>
      </dgm:prSet>
      <dgm:spPr/>
    </dgm:pt>
    <dgm:pt modelId="{2248F83E-B705-4EDD-B8B1-4F1BF37C3A12}" type="pres">
      <dgm:prSet presAssocID="{E4F74115-FB3F-4680-8508-947972F335A1}" presName="childText" presStyleLbl="revTx" presStyleIdx="0" presStyleCnt="2">
        <dgm:presLayoutVars>
          <dgm:bulletEnabled val="1"/>
        </dgm:presLayoutVars>
      </dgm:prSet>
      <dgm:spPr/>
    </dgm:pt>
    <dgm:pt modelId="{9BECA8B4-1FD2-4479-BA3F-CFDAD5CFF6D1}" type="pres">
      <dgm:prSet presAssocID="{A383D3E1-273F-4D74-B4BB-2C68EBD77CA4}" presName="parentText" presStyleLbl="node1" presStyleIdx="1" presStyleCnt="2">
        <dgm:presLayoutVars>
          <dgm:chMax val="0"/>
          <dgm:bulletEnabled val="1"/>
        </dgm:presLayoutVars>
      </dgm:prSet>
      <dgm:spPr/>
    </dgm:pt>
    <dgm:pt modelId="{7374A011-6676-4A85-8F63-0B9718F45C9E}" type="pres">
      <dgm:prSet presAssocID="{A383D3E1-273F-4D74-B4BB-2C68EBD77CA4}" presName="childText" presStyleLbl="revTx" presStyleIdx="1" presStyleCnt="2">
        <dgm:presLayoutVars>
          <dgm:bulletEnabled val="1"/>
        </dgm:presLayoutVars>
      </dgm:prSet>
      <dgm:spPr/>
    </dgm:pt>
  </dgm:ptLst>
  <dgm:cxnLst>
    <dgm:cxn modelId="{15171D08-14AD-47DC-A6E1-BCBD10D1C05F}" srcId="{46F3165E-01D6-444F-A347-827F36A666B6}" destId="{A383D3E1-273F-4D74-B4BB-2C68EBD77CA4}" srcOrd="1" destOrd="0" parTransId="{169E6921-437C-4D47-9A28-59CA860B754E}" sibTransId="{BA701ED5-3F56-49BB-AB5A-E6A4712BBABD}"/>
    <dgm:cxn modelId="{5B56AA24-AB2B-4F4F-96A2-6BCD9092FBCA}" type="presOf" srcId="{A383D3E1-273F-4D74-B4BB-2C68EBD77CA4}" destId="{9BECA8B4-1FD2-4479-BA3F-CFDAD5CFF6D1}" srcOrd="0" destOrd="0" presId="urn:microsoft.com/office/officeart/2005/8/layout/vList2"/>
    <dgm:cxn modelId="{57BAF932-ED5B-49ED-826F-5C2854307463}" type="presOf" srcId="{E4F74115-FB3F-4680-8508-947972F335A1}" destId="{88A1B97B-D796-4837-AA57-84BBC518C98E}" srcOrd="0" destOrd="0" presId="urn:microsoft.com/office/officeart/2005/8/layout/vList2"/>
    <dgm:cxn modelId="{FF137735-4297-4058-84AF-ACF8D1B23391}" type="presOf" srcId="{44C3C1BD-2BEB-4517-BBB6-7B7AE71EF395}" destId="{7374A011-6676-4A85-8F63-0B9718F45C9E}" srcOrd="0" destOrd="0" presId="urn:microsoft.com/office/officeart/2005/8/layout/vList2"/>
    <dgm:cxn modelId="{0E6A5366-41D0-44FB-AEA1-EB036349875D}" srcId="{E4F74115-FB3F-4680-8508-947972F335A1}" destId="{8D41A26A-A7ED-4F66-92CB-8A16BAB5DD58}" srcOrd="0" destOrd="0" parTransId="{3BE0C744-90E0-4C9F-B4C0-ECA44789CDB7}" sibTransId="{65C5A8E9-3343-437F-AB24-1646C982D768}"/>
    <dgm:cxn modelId="{7008E081-5D6E-4C3F-9A16-F0740D10132A}" srcId="{A383D3E1-273F-4D74-B4BB-2C68EBD77CA4}" destId="{44C3C1BD-2BEB-4517-BBB6-7B7AE71EF395}" srcOrd="0" destOrd="0" parTransId="{437F8341-1343-4795-BEDB-9765E7C7F39B}" sibTransId="{2C7E3074-02BF-4C8F-84B6-BD7FD3385168}"/>
    <dgm:cxn modelId="{7869E08D-E1F5-4117-8EA5-F804C8900486}" srcId="{E4F74115-FB3F-4680-8508-947972F335A1}" destId="{0B3D4705-B2FE-4617-83E4-86888008B3A2}" srcOrd="1" destOrd="0" parTransId="{3D601DFF-F905-49DB-8201-BBD24370963B}" sibTransId="{64896D4A-B973-407F-B53D-843DD58FBB94}"/>
    <dgm:cxn modelId="{672EF08F-3F07-4123-83E4-A14CA2F81346}" srcId="{46F3165E-01D6-444F-A347-827F36A666B6}" destId="{E4F74115-FB3F-4680-8508-947972F335A1}" srcOrd="0" destOrd="0" parTransId="{DF97DCA9-F894-4070-8534-975453BFC194}" sibTransId="{8B9800D9-3271-4DCE-A91F-B073020141C5}"/>
    <dgm:cxn modelId="{644BEFC9-DFC0-4209-8019-844D4DAC30AE}" type="presOf" srcId="{46F3165E-01D6-444F-A347-827F36A666B6}" destId="{2A3C8283-2037-4640-B8C6-A017B5566483}" srcOrd="0" destOrd="0" presId="urn:microsoft.com/office/officeart/2005/8/layout/vList2"/>
    <dgm:cxn modelId="{4F88BCE0-22F6-40E5-8256-AE72B2989DBF}" type="presOf" srcId="{0B3D4705-B2FE-4617-83E4-86888008B3A2}" destId="{2248F83E-B705-4EDD-B8B1-4F1BF37C3A12}" srcOrd="0" destOrd="1" presId="urn:microsoft.com/office/officeart/2005/8/layout/vList2"/>
    <dgm:cxn modelId="{D1FA2DE4-78D9-4EEE-AD2E-36C3E21BED9A}" type="presOf" srcId="{8D41A26A-A7ED-4F66-92CB-8A16BAB5DD58}" destId="{2248F83E-B705-4EDD-B8B1-4F1BF37C3A12}" srcOrd="0" destOrd="0" presId="urn:microsoft.com/office/officeart/2005/8/layout/vList2"/>
    <dgm:cxn modelId="{C7E1010F-EF10-441C-A915-38E8495BF436}" type="presParOf" srcId="{2A3C8283-2037-4640-B8C6-A017B5566483}" destId="{88A1B97B-D796-4837-AA57-84BBC518C98E}" srcOrd="0" destOrd="0" presId="urn:microsoft.com/office/officeart/2005/8/layout/vList2"/>
    <dgm:cxn modelId="{C81A0450-0C9C-43B9-9E74-B27233D7D7D9}" type="presParOf" srcId="{2A3C8283-2037-4640-B8C6-A017B5566483}" destId="{2248F83E-B705-4EDD-B8B1-4F1BF37C3A12}" srcOrd="1" destOrd="0" presId="urn:microsoft.com/office/officeart/2005/8/layout/vList2"/>
    <dgm:cxn modelId="{629F0E5A-14D9-4D95-BDC5-2A4F9D061BF8}" type="presParOf" srcId="{2A3C8283-2037-4640-B8C6-A017B5566483}" destId="{9BECA8B4-1FD2-4479-BA3F-CFDAD5CFF6D1}" srcOrd="2" destOrd="0" presId="urn:microsoft.com/office/officeart/2005/8/layout/vList2"/>
    <dgm:cxn modelId="{54A1A7C5-54B1-4AC0-B097-6E35EF4E88EC}" type="presParOf" srcId="{2A3C8283-2037-4640-B8C6-A017B5566483}" destId="{7374A011-6676-4A85-8F63-0B9718F45C9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F3165E-01D6-444F-A347-827F36A666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F74115-FB3F-4680-8508-947972F335A1}">
      <dgm:prSet phldrT="[Text]" custT="1"/>
      <dgm:spPr>
        <a:solidFill>
          <a:srgbClr val="596A83"/>
        </a:solidFill>
        <a:ln>
          <a:solidFill>
            <a:srgbClr val="596A83"/>
          </a:solidFill>
        </a:ln>
      </dgm:spPr>
      <dgm:t>
        <a:bodyPr/>
        <a:lstStyle/>
        <a:p>
          <a:r>
            <a:rPr lang="en-US" sz="2400" dirty="0">
              <a:latin typeface="Arial" panose="020B0604020202020204" pitchFamily="34" charset="0"/>
              <a:cs typeface="Arial" panose="020B0604020202020204" pitchFamily="34" charset="0"/>
            </a:rPr>
            <a:t>Annual</a:t>
          </a:r>
          <a:r>
            <a:rPr lang="en-US" sz="2400" baseline="0" dirty="0">
              <a:latin typeface="Arial" panose="020B0604020202020204" pitchFamily="34" charset="0"/>
              <a:cs typeface="Arial" panose="020B0604020202020204" pitchFamily="34" charset="0"/>
            </a:rPr>
            <a:t> Benefit Adjustment </a:t>
          </a:r>
          <a:endParaRPr lang="en-US" sz="2400" dirty="0">
            <a:latin typeface="Arial" panose="020B0604020202020204" pitchFamily="34" charset="0"/>
            <a:cs typeface="Arial" panose="020B0604020202020204" pitchFamily="34" charset="0"/>
          </a:endParaRPr>
        </a:p>
      </dgm:t>
    </dgm:pt>
    <dgm:pt modelId="{DF97DCA9-F894-4070-8534-975453BFC194}" type="parTrans" cxnId="{672EF08F-3F07-4123-83E4-A14CA2F81346}">
      <dgm:prSet/>
      <dgm:spPr/>
      <dgm:t>
        <a:bodyPr/>
        <a:lstStyle/>
        <a:p>
          <a:endParaRPr lang="en-US">
            <a:latin typeface="Arial" panose="020B0604020202020204" pitchFamily="34" charset="0"/>
            <a:cs typeface="Arial" panose="020B0604020202020204" pitchFamily="34" charset="0"/>
          </a:endParaRPr>
        </a:p>
      </dgm:t>
    </dgm:pt>
    <dgm:pt modelId="{8B9800D9-3271-4DCE-A91F-B073020141C5}" type="sibTrans" cxnId="{672EF08F-3F07-4123-83E4-A14CA2F81346}">
      <dgm:prSet/>
      <dgm:spPr/>
      <dgm:t>
        <a:bodyPr/>
        <a:lstStyle/>
        <a:p>
          <a:endParaRPr lang="en-US">
            <a:latin typeface="Arial" panose="020B0604020202020204" pitchFamily="34" charset="0"/>
            <a:cs typeface="Arial" panose="020B0604020202020204" pitchFamily="34" charset="0"/>
          </a:endParaRPr>
        </a:p>
      </dgm:t>
    </dgm:pt>
    <dgm:pt modelId="{8D41A26A-A7ED-4F66-92CB-8A16BAB5DD58}">
      <dgm:prSet phldrT="[Text]"/>
      <dgm:spPr/>
      <dgm:t>
        <a:bodyPr/>
        <a:lstStyle/>
        <a:p>
          <a:pPr>
            <a:lnSpc>
              <a:spcPct val="114000"/>
            </a:lnSpc>
            <a:spcAft>
              <a:spcPts val="0"/>
            </a:spcAft>
          </a:pPr>
          <a:r>
            <a:rPr lang="en-US" dirty="0">
              <a:latin typeface="Arial" panose="020B0604020202020204" pitchFamily="34" charset="0"/>
              <a:cs typeface="Arial" panose="020B0604020202020204" pitchFamily="34" charset="0"/>
            </a:rPr>
            <a:t>An increase equal to 2% of the initial retirement benefit each September after the one-year anniversary of your retirement.  </a:t>
          </a:r>
        </a:p>
      </dgm:t>
    </dgm:pt>
    <dgm:pt modelId="{3BE0C744-90E0-4C9F-B4C0-ECA44789CDB7}" type="parTrans" cxnId="{0E6A5366-41D0-44FB-AEA1-EB036349875D}">
      <dgm:prSet/>
      <dgm:spPr/>
      <dgm:t>
        <a:bodyPr/>
        <a:lstStyle/>
        <a:p>
          <a:endParaRPr lang="en-US">
            <a:latin typeface="Arial" panose="020B0604020202020204" pitchFamily="34" charset="0"/>
            <a:cs typeface="Arial" panose="020B0604020202020204" pitchFamily="34" charset="0"/>
          </a:endParaRPr>
        </a:p>
      </dgm:t>
    </dgm:pt>
    <dgm:pt modelId="{65C5A8E9-3343-437F-AB24-1646C982D768}" type="sibTrans" cxnId="{0E6A5366-41D0-44FB-AEA1-EB036349875D}">
      <dgm:prSet/>
      <dgm:spPr/>
      <dgm:t>
        <a:bodyPr/>
        <a:lstStyle/>
        <a:p>
          <a:endParaRPr lang="en-US">
            <a:latin typeface="Arial" panose="020B0604020202020204" pitchFamily="34" charset="0"/>
            <a:cs typeface="Arial" panose="020B0604020202020204" pitchFamily="34" charset="0"/>
          </a:endParaRPr>
        </a:p>
      </dgm:t>
    </dgm:pt>
    <dgm:pt modelId="{A383D3E1-273F-4D74-B4BB-2C68EBD77CA4}">
      <dgm:prSet phldrT="[Text]" custT="1"/>
      <dgm:spPr>
        <a:solidFill>
          <a:srgbClr val="596A83"/>
        </a:solidFill>
        <a:ln>
          <a:solidFill>
            <a:srgbClr val="596A83"/>
          </a:solidFill>
        </a:ln>
      </dgm:spPr>
      <dgm:t>
        <a:bodyPr/>
        <a:lstStyle/>
        <a:p>
          <a:r>
            <a:rPr lang="en-US" sz="2400" dirty="0">
              <a:latin typeface="Arial" panose="020B0604020202020204" pitchFamily="34" charset="0"/>
              <a:cs typeface="Arial" panose="020B0604020202020204" pitchFamily="34" charset="0"/>
            </a:rPr>
            <a:t>Purchasing Power Protection</a:t>
          </a:r>
        </a:p>
      </dgm:t>
    </dgm:pt>
    <dgm:pt modelId="{169E6921-437C-4D47-9A28-59CA860B754E}" type="parTrans" cxnId="{15171D08-14AD-47DC-A6E1-BCBD10D1C05F}">
      <dgm:prSet/>
      <dgm:spPr/>
      <dgm:t>
        <a:bodyPr/>
        <a:lstStyle/>
        <a:p>
          <a:endParaRPr lang="en-US">
            <a:latin typeface="Arial" panose="020B0604020202020204" pitchFamily="34" charset="0"/>
            <a:cs typeface="Arial" panose="020B0604020202020204" pitchFamily="34" charset="0"/>
          </a:endParaRPr>
        </a:p>
      </dgm:t>
    </dgm:pt>
    <dgm:pt modelId="{BA701ED5-3F56-49BB-AB5A-E6A4712BBABD}" type="sibTrans" cxnId="{15171D08-14AD-47DC-A6E1-BCBD10D1C05F}">
      <dgm:prSet/>
      <dgm:spPr/>
      <dgm:t>
        <a:bodyPr/>
        <a:lstStyle/>
        <a:p>
          <a:endParaRPr lang="en-US">
            <a:latin typeface="Arial" panose="020B0604020202020204" pitchFamily="34" charset="0"/>
            <a:cs typeface="Arial" panose="020B0604020202020204" pitchFamily="34" charset="0"/>
          </a:endParaRPr>
        </a:p>
      </dgm:t>
    </dgm:pt>
    <dgm:pt modelId="{44C3C1BD-2BEB-4517-BBB6-7B7AE71EF395}">
      <dgm:prSet phldrT="[Text]"/>
      <dgm:spPr/>
      <dgm:t>
        <a:bodyPr/>
        <a:lstStyle/>
        <a:p>
          <a:pPr>
            <a:lnSpc>
              <a:spcPct val="114000"/>
            </a:lnSpc>
          </a:pPr>
          <a:r>
            <a:rPr lang="en-US" dirty="0">
              <a:latin typeface="Arial" panose="020B0604020202020204" pitchFamily="34" charset="0"/>
              <a:cs typeface="Arial" panose="020B0604020202020204" pitchFamily="34" charset="0"/>
            </a:rPr>
            <a:t>If the purchasing power of your benefit falls below 85% of the purchasing power of your initial benefit, CalSTRS will issue a supplemental benefit.</a:t>
          </a:r>
        </a:p>
      </dgm:t>
    </dgm:pt>
    <dgm:pt modelId="{437F8341-1343-4795-BEDB-9765E7C7F39B}" type="parTrans" cxnId="{7008E081-5D6E-4C3F-9A16-F0740D10132A}">
      <dgm:prSet/>
      <dgm:spPr/>
      <dgm:t>
        <a:bodyPr/>
        <a:lstStyle/>
        <a:p>
          <a:endParaRPr lang="en-US">
            <a:latin typeface="Arial" panose="020B0604020202020204" pitchFamily="34" charset="0"/>
            <a:cs typeface="Arial" panose="020B0604020202020204" pitchFamily="34" charset="0"/>
          </a:endParaRPr>
        </a:p>
      </dgm:t>
    </dgm:pt>
    <dgm:pt modelId="{2C7E3074-02BF-4C8F-84B6-BD7FD3385168}" type="sibTrans" cxnId="{7008E081-5D6E-4C3F-9A16-F0740D10132A}">
      <dgm:prSet/>
      <dgm:spPr/>
      <dgm:t>
        <a:bodyPr/>
        <a:lstStyle/>
        <a:p>
          <a:endParaRPr lang="en-US">
            <a:latin typeface="Arial" panose="020B0604020202020204" pitchFamily="34" charset="0"/>
            <a:cs typeface="Arial" panose="020B0604020202020204" pitchFamily="34" charset="0"/>
          </a:endParaRPr>
        </a:p>
      </dgm:t>
    </dgm:pt>
    <dgm:pt modelId="{0B3D4705-B2FE-4617-83E4-86888008B3A2}">
      <dgm:prSet phldrT="[Text]"/>
      <dgm:spPr/>
      <dgm:t>
        <a:bodyPr/>
        <a:lstStyle/>
        <a:p>
          <a:pPr>
            <a:lnSpc>
              <a:spcPct val="114000"/>
            </a:lnSpc>
            <a:spcAft>
              <a:spcPts val="0"/>
            </a:spcAft>
          </a:pPr>
          <a:endParaRPr lang="en-US" dirty="0">
            <a:latin typeface="Arial" panose="020B0604020202020204" pitchFamily="34" charset="0"/>
            <a:cs typeface="Arial" panose="020B0604020202020204" pitchFamily="34" charset="0"/>
          </a:endParaRPr>
        </a:p>
      </dgm:t>
    </dgm:pt>
    <dgm:pt modelId="{3D601DFF-F905-49DB-8201-BBD24370963B}" type="parTrans" cxnId="{7869E08D-E1F5-4117-8EA5-F804C8900486}">
      <dgm:prSet/>
      <dgm:spPr/>
      <dgm:t>
        <a:bodyPr/>
        <a:lstStyle/>
        <a:p>
          <a:endParaRPr lang="en-US"/>
        </a:p>
      </dgm:t>
    </dgm:pt>
    <dgm:pt modelId="{64896D4A-B973-407F-B53D-843DD58FBB94}" type="sibTrans" cxnId="{7869E08D-E1F5-4117-8EA5-F804C8900486}">
      <dgm:prSet/>
      <dgm:spPr/>
      <dgm:t>
        <a:bodyPr/>
        <a:lstStyle/>
        <a:p>
          <a:endParaRPr lang="en-US"/>
        </a:p>
      </dgm:t>
    </dgm:pt>
    <dgm:pt modelId="{2A3C8283-2037-4640-B8C6-A017B5566483}" type="pres">
      <dgm:prSet presAssocID="{46F3165E-01D6-444F-A347-827F36A666B6}" presName="linear" presStyleCnt="0">
        <dgm:presLayoutVars>
          <dgm:animLvl val="lvl"/>
          <dgm:resizeHandles val="exact"/>
        </dgm:presLayoutVars>
      </dgm:prSet>
      <dgm:spPr/>
    </dgm:pt>
    <dgm:pt modelId="{88A1B97B-D796-4837-AA57-84BBC518C98E}" type="pres">
      <dgm:prSet presAssocID="{E4F74115-FB3F-4680-8508-947972F335A1}" presName="parentText" presStyleLbl="node1" presStyleIdx="0" presStyleCnt="2">
        <dgm:presLayoutVars>
          <dgm:chMax val="0"/>
          <dgm:bulletEnabled val="1"/>
        </dgm:presLayoutVars>
      </dgm:prSet>
      <dgm:spPr/>
    </dgm:pt>
    <dgm:pt modelId="{2248F83E-B705-4EDD-B8B1-4F1BF37C3A12}" type="pres">
      <dgm:prSet presAssocID="{E4F74115-FB3F-4680-8508-947972F335A1}" presName="childText" presStyleLbl="revTx" presStyleIdx="0" presStyleCnt="2">
        <dgm:presLayoutVars>
          <dgm:bulletEnabled val="1"/>
        </dgm:presLayoutVars>
      </dgm:prSet>
      <dgm:spPr/>
    </dgm:pt>
    <dgm:pt modelId="{9BECA8B4-1FD2-4479-BA3F-CFDAD5CFF6D1}" type="pres">
      <dgm:prSet presAssocID="{A383D3E1-273F-4D74-B4BB-2C68EBD77CA4}" presName="parentText" presStyleLbl="node1" presStyleIdx="1" presStyleCnt="2">
        <dgm:presLayoutVars>
          <dgm:chMax val="0"/>
          <dgm:bulletEnabled val="1"/>
        </dgm:presLayoutVars>
      </dgm:prSet>
      <dgm:spPr/>
    </dgm:pt>
    <dgm:pt modelId="{7374A011-6676-4A85-8F63-0B9718F45C9E}" type="pres">
      <dgm:prSet presAssocID="{A383D3E1-273F-4D74-B4BB-2C68EBD77CA4}" presName="childText" presStyleLbl="revTx" presStyleIdx="1" presStyleCnt="2">
        <dgm:presLayoutVars>
          <dgm:bulletEnabled val="1"/>
        </dgm:presLayoutVars>
      </dgm:prSet>
      <dgm:spPr/>
    </dgm:pt>
  </dgm:ptLst>
  <dgm:cxnLst>
    <dgm:cxn modelId="{84617006-7C2D-4BD9-AAB4-CE59583C6EF8}" type="presOf" srcId="{A383D3E1-273F-4D74-B4BB-2C68EBD77CA4}" destId="{9BECA8B4-1FD2-4479-BA3F-CFDAD5CFF6D1}" srcOrd="0" destOrd="0" presId="urn:microsoft.com/office/officeart/2005/8/layout/vList2"/>
    <dgm:cxn modelId="{93F2D406-A57C-4C19-A0BE-F64F521D4828}" type="presOf" srcId="{8D41A26A-A7ED-4F66-92CB-8A16BAB5DD58}" destId="{2248F83E-B705-4EDD-B8B1-4F1BF37C3A12}" srcOrd="0" destOrd="0" presId="urn:microsoft.com/office/officeart/2005/8/layout/vList2"/>
    <dgm:cxn modelId="{15171D08-14AD-47DC-A6E1-BCBD10D1C05F}" srcId="{46F3165E-01D6-444F-A347-827F36A666B6}" destId="{A383D3E1-273F-4D74-B4BB-2C68EBD77CA4}" srcOrd="1" destOrd="0" parTransId="{169E6921-437C-4D47-9A28-59CA860B754E}" sibTransId="{BA701ED5-3F56-49BB-AB5A-E6A4712BBABD}"/>
    <dgm:cxn modelId="{B892E027-AA5F-44A0-B3F8-E1A2D5E075D9}" type="presOf" srcId="{46F3165E-01D6-444F-A347-827F36A666B6}" destId="{2A3C8283-2037-4640-B8C6-A017B5566483}" srcOrd="0" destOrd="0" presId="urn:microsoft.com/office/officeart/2005/8/layout/vList2"/>
    <dgm:cxn modelId="{897B5F41-80BB-4F59-99E4-CBB54CEB28CB}" type="presOf" srcId="{44C3C1BD-2BEB-4517-BBB6-7B7AE71EF395}" destId="{7374A011-6676-4A85-8F63-0B9718F45C9E}" srcOrd="0" destOrd="0" presId="urn:microsoft.com/office/officeart/2005/8/layout/vList2"/>
    <dgm:cxn modelId="{0E6A5366-41D0-44FB-AEA1-EB036349875D}" srcId="{E4F74115-FB3F-4680-8508-947972F335A1}" destId="{8D41A26A-A7ED-4F66-92CB-8A16BAB5DD58}" srcOrd="0" destOrd="0" parTransId="{3BE0C744-90E0-4C9F-B4C0-ECA44789CDB7}" sibTransId="{65C5A8E9-3343-437F-AB24-1646C982D768}"/>
    <dgm:cxn modelId="{7008E081-5D6E-4C3F-9A16-F0740D10132A}" srcId="{A383D3E1-273F-4D74-B4BB-2C68EBD77CA4}" destId="{44C3C1BD-2BEB-4517-BBB6-7B7AE71EF395}" srcOrd="0" destOrd="0" parTransId="{437F8341-1343-4795-BEDB-9765E7C7F39B}" sibTransId="{2C7E3074-02BF-4C8F-84B6-BD7FD3385168}"/>
    <dgm:cxn modelId="{7869E08D-E1F5-4117-8EA5-F804C8900486}" srcId="{E4F74115-FB3F-4680-8508-947972F335A1}" destId="{0B3D4705-B2FE-4617-83E4-86888008B3A2}" srcOrd="1" destOrd="0" parTransId="{3D601DFF-F905-49DB-8201-BBD24370963B}" sibTransId="{64896D4A-B973-407F-B53D-843DD58FBB94}"/>
    <dgm:cxn modelId="{672EF08F-3F07-4123-83E4-A14CA2F81346}" srcId="{46F3165E-01D6-444F-A347-827F36A666B6}" destId="{E4F74115-FB3F-4680-8508-947972F335A1}" srcOrd="0" destOrd="0" parTransId="{DF97DCA9-F894-4070-8534-975453BFC194}" sibTransId="{8B9800D9-3271-4DCE-A91F-B073020141C5}"/>
    <dgm:cxn modelId="{15BE24D1-0EC0-4F91-B2D0-0EADD25662FC}" type="presOf" srcId="{E4F74115-FB3F-4680-8508-947972F335A1}" destId="{88A1B97B-D796-4837-AA57-84BBC518C98E}" srcOrd="0" destOrd="0" presId="urn:microsoft.com/office/officeart/2005/8/layout/vList2"/>
    <dgm:cxn modelId="{00F350F8-3678-4E24-BB59-9636E576B762}" type="presOf" srcId="{0B3D4705-B2FE-4617-83E4-86888008B3A2}" destId="{2248F83E-B705-4EDD-B8B1-4F1BF37C3A12}" srcOrd="0" destOrd="1" presId="urn:microsoft.com/office/officeart/2005/8/layout/vList2"/>
    <dgm:cxn modelId="{B0A8946C-3224-484C-8646-E59EE20D1B07}" type="presParOf" srcId="{2A3C8283-2037-4640-B8C6-A017B5566483}" destId="{88A1B97B-D796-4837-AA57-84BBC518C98E}" srcOrd="0" destOrd="0" presId="urn:microsoft.com/office/officeart/2005/8/layout/vList2"/>
    <dgm:cxn modelId="{A5CCBFAD-207C-4FC7-8C67-FBFA300C023D}" type="presParOf" srcId="{2A3C8283-2037-4640-B8C6-A017B5566483}" destId="{2248F83E-B705-4EDD-B8B1-4F1BF37C3A12}" srcOrd="1" destOrd="0" presId="urn:microsoft.com/office/officeart/2005/8/layout/vList2"/>
    <dgm:cxn modelId="{7E23010D-7BA1-4805-9F47-7FFF6A5639EA}" type="presParOf" srcId="{2A3C8283-2037-4640-B8C6-A017B5566483}" destId="{9BECA8B4-1FD2-4479-BA3F-CFDAD5CFF6D1}" srcOrd="2" destOrd="0" presId="urn:microsoft.com/office/officeart/2005/8/layout/vList2"/>
    <dgm:cxn modelId="{A5BE1C8A-A91C-4FD1-9334-8E922F864528}" type="presParOf" srcId="{2A3C8283-2037-4640-B8C6-A017B5566483}" destId="{7374A011-6676-4A85-8F63-0B9718F45C9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AC8297-28F1-4E68-A0C2-4B797666E619}" type="doc">
      <dgm:prSet loTypeId="urn:microsoft.com/office/officeart/2005/8/layout/vList3" loCatId="picture" qsTypeId="urn:microsoft.com/office/officeart/2005/8/quickstyle/simple1" qsCatId="simple" csTypeId="urn:microsoft.com/office/officeart/2005/8/colors/accent1_2" csCatId="accent1" phldr="1"/>
      <dgm:spPr/>
    </dgm:pt>
    <dgm:pt modelId="{7DB27339-BB73-48DF-95FD-C374D95775B3}">
      <dgm:prSet phldrT="[Text]"/>
      <dgm:spPr>
        <a:solidFill>
          <a:srgbClr val="50558B"/>
        </a:solidFill>
        <a:ln>
          <a:solidFill>
            <a:srgbClr val="50558B"/>
          </a:solidFill>
        </a:ln>
      </dgm:spPr>
      <dgm:t>
        <a:bodyPr/>
        <a:lstStyle/>
        <a:p>
          <a:r>
            <a:rPr lang="en-US" dirty="0"/>
            <a:t>CalSTRS.com</a:t>
          </a:r>
        </a:p>
        <a:p>
          <a:r>
            <a:rPr lang="en-US" i="1" dirty="0"/>
            <a:t>my</a:t>
          </a:r>
          <a:r>
            <a:rPr lang="en-US" dirty="0"/>
            <a:t>CalSTRS</a:t>
          </a:r>
        </a:p>
      </dgm:t>
    </dgm:pt>
    <dgm:pt modelId="{8BAFB769-CB4F-42EB-BC6B-4C067B211051}" type="parTrans" cxnId="{4B08A683-CBC6-47C1-AD0F-4C8066208841}">
      <dgm:prSet/>
      <dgm:spPr/>
      <dgm:t>
        <a:bodyPr/>
        <a:lstStyle/>
        <a:p>
          <a:endParaRPr lang="en-US"/>
        </a:p>
      </dgm:t>
    </dgm:pt>
    <dgm:pt modelId="{31392041-77AE-465E-A700-FB8AAB51A29B}" type="sibTrans" cxnId="{4B08A683-CBC6-47C1-AD0F-4C8066208841}">
      <dgm:prSet/>
      <dgm:spPr/>
      <dgm:t>
        <a:bodyPr/>
        <a:lstStyle/>
        <a:p>
          <a:endParaRPr lang="en-US"/>
        </a:p>
      </dgm:t>
    </dgm:pt>
    <dgm:pt modelId="{959AD79D-5E45-453B-AB12-1873C8F64D78}">
      <dgm:prSet phldrT="[Text]"/>
      <dgm:spPr>
        <a:solidFill>
          <a:srgbClr val="50558B"/>
        </a:solidFill>
        <a:ln>
          <a:solidFill>
            <a:srgbClr val="50558B"/>
          </a:solidFill>
        </a:ln>
      </dgm:spPr>
      <dgm:t>
        <a:bodyPr/>
        <a:lstStyle/>
        <a:p>
          <a:r>
            <a:rPr lang="en-US" dirty="0"/>
            <a:t>800-228-5453</a:t>
          </a:r>
        </a:p>
        <a:p>
          <a:r>
            <a:rPr lang="en-US" dirty="0"/>
            <a:t>Monday – Friday </a:t>
          </a:r>
        </a:p>
        <a:p>
          <a:r>
            <a:rPr lang="en-US" dirty="0"/>
            <a:t>7 a.m. to 6 p.m.</a:t>
          </a:r>
        </a:p>
      </dgm:t>
    </dgm:pt>
    <dgm:pt modelId="{11138D7F-41F6-46B4-9810-D2C541C9E10C}" type="parTrans" cxnId="{902F795D-5A0F-49BA-895B-3C2C1C36A63D}">
      <dgm:prSet/>
      <dgm:spPr/>
      <dgm:t>
        <a:bodyPr/>
        <a:lstStyle/>
        <a:p>
          <a:endParaRPr lang="en-US"/>
        </a:p>
      </dgm:t>
    </dgm:pt>
    <dgm:pt modelId="{D2398BE1-C041-44AE-91FB-5825DBE26B21}" type="sibTrans" cxnId="{902F795D-5A0F-49BA-895B-3C2C1C36A63D}">
      <dgm:prSet/>
      <dgm:spPr/>
      <dgm:t>
        <a:bodyPr/>
        <a:lstStyle/>
        <a:p>
          <a:endParaRPr lang="en-US"/>
        </a:p>
      </dgm:t>
    </dgm:pt>
    <dgm:pt modelId="{B110B2A0-863A-431E-B136-3090A47739EE}" type="pres">
      <dgm:prSet presAssocID="{41AC8297-28F1-4E68-A0C2-4B797666E619}" presName="linearFlow" presStyleCnt="0">
        <dgm:presLayoutVars>
          <dgm:dir/>
          <dgm:resizeHandles val="exact"/>
        </dgm:presLayoutVars>
      </dgm:prSet>
      <dgm:spPr/>
    </dgm:pt>
    <dgm:pt modelId="{2A0424BF-6E28-479F-B9A0-8D4E95E70101}" type="pres">
      <dgm:prSet presAssocID="{7DB27339-BB73-48DF-95FD-C374D95775B3}" presName="composite" presStyleCnt="0"/>
      <dgm:spPr/>
    </dgm:pt>
    <dgm:pt modelId="{1D26E13F-3178-4D07-A3D1-458B892C4877}" type="pres">
      <dgm:prSet presAssocID="{7DB27339-BB73-48DF-95FD-C374D95775B3}"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42B130D-D83B-4484-A311-D719EE3F2A56}" type="pres">
      <dgm:prSet presAssocID="{7DB27339-BB73-48DF-95FD-C374D95775B3}" presName="txShp" presStyleLbl="node1" presStyleIdx="0" presStyleCnt="2">
        <dgm:presLayoutVars>
          <dgm:bulletEnabled val="1"/>
        </dgm:presLayoutVars>
      </dgm:prSet>
      <dgm:spPr/>
    </dgm:pt>
    <dgm:pt modelId="{6D30CA8D-1E79-4CA7-9E32-DD577F41F032}" type="pres">
      <dgm:prSet presAssocID="{31392041-77AE-465E-A700-FB8AAB51A29B}" presName="spacing" presStyleCnt="0"/>
      <dgm:spPr/>
    </dgm:pt>
    <dgm:pt modelId="{E8BD3FF6-A46A-4C2E-8BD7-A4C25692DF29}" type="pres">
      <dgm:prSet presAssocID="{959AD79D-5E45-453B-AB12-1873C8F64D78}" presName="composite" presStyleCnt="0"/>
      <dgm:spPr/>
    </dgm:pt>
    <dgm:pt modelId="{E90B1D7D-D524-48B6-974A-66995B8B0D0C}" type="pres">
      <dgm:prSet presAssocID="{959AD79D-5E45-453B-AB12-1873C8F64D78}"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C3FF7CA2-05E3-4129-87D7-060645DBA4C0}" type="pres">
      <dgm:prSet presAssocID="{959AD79D-5E45-453B-AB12-1873C8F64D78}" presName="txShp" presStyleLbl="node1" presStyleIdx="1" presStyleCnt="2">
        <dgm:presLayoutVars>
          <dgm:bulletEnabled val="1"/>
        </dgm:presLayoutVars>
      </dgm:prSet>
      <dgm:spPr/>
    </dgm:pt>
  </dgm:ptLst>
  <dgm:cxnLst>
    <dgm:cxn modelId="{902F795D-5A0F-49BA-895B-3C2C1C36A63D}" srcId="{41AC8297-28F1-4E68-A0C2-4B797666E619}" destId="{959AD79D-5E45-453B-AB12-1873C8F64D78}" srcOrd="1" destOrd="0" parTransId="{11138D7F-41F6-46B4-9810-D2C541C9E10C}" sibTransId="{D2398BE1-C041-44AE-91FB-5825DBE26B21}"/>
    <dgm:cxn modelId="{7F99F56D-1500-486A-BBCE-469BCE5471ED}" type="presOf" srcId="{7DB27339-BB73-48DF-95FD-C374D95775B3}" destId="{E42B130D-D83B-4484-A311-D719EE3F2A56}" srcOrd="0" destOrd="0" presId="urn:microsoft.com/office/officeart/2005/8/layout/vList3"/>
    <dgm:cxn modelId="{4B08A683-CBC6-47C1-AD0F-4C8066208841}" srcId="{41AC8297-28F1-4E68-A0C2-4B797666E619}" destId="{7DB27339-BB73-48DF-95FD-C374D95775B3}" srcOrd="0" destOrd="0" parTransId="{8BAFB769-CB4F-42EB-BC6B-4C067B211051}" sibTransId="{31392041-77AE-465E-A700-FB8AAB51A29B}"/>
    <dgm:cxn modelId="{82A9C3CD-7462-43A7-8CF9-F9B631EFC18D}" type="presOf" srcId="{41AC8297-28F1-4E68-A0C2-4B797666E619}" destId="{B110B2A0-863A-431E-B136-3090A47739EE}" srcOrd="0" destOrd="0" presId="urn:microsoft.com/office/officeart/2005/8/layout/vList3"/>
    <dgm:cxn modelId="{B6FD97E8-DF3E-42F7-B7FE-D17AEC0CF22A}" type="presOf" srcId="{959AD79D-5E45-453B-AB12-1873C8F64D78}" destId="{C3FF7CA2-05E3-4129-87D7-060645DBA4C0}" srcOrd="0" destOrd="0" presId="urn:microsoft.com/office/officeart/2005/8/layout/vList3"/>
    <dgm:cxn modelId="{57E58C53-62FB-4401-A9B6-36419EE23E9B}" type="presParOf" srcId="{B110B2A0-863A-431E-B136-3090A47739EE}" destId="{2A0424BF-6E28-479F-B9A0-8D4E95E70101}" srcOrd="0" destOrd="0" presId="urn:microsoft.com/office/officeart/2005/8/layout/vList3"/>
    <dgm:cxn modelId="{D6AF3930-7D3B-49DB-8771-C32078D8F779}" type="presParOf" srcId="{2A0424BF-6E28-479F-B9A0-8D4E95E70101}" destId="{1D26E13F-3178-4D07-A3D1-458B892C4877}" srcOrd="0" destOrd="0" presId="urn:microsoft.com/office/officeart/2005/8/layout/vList3"/>
    <dgm:cxn modelId="{3E1CC1B5-5055-41E3-B6B0-CAA298B3C67D}" type="presParOf" srcId="{2A0424BF-6E28-479F-B9A0-8D4E95E70101}" destId="{E42B130D-D83B-4484-A311-D719EE3F2A56}" srcOrd="1" destOrd="0" presId="urn:microsoft.com/office/officeart/2005/8/layout/vList3"/>
    <dgm:cxn modelId="{AF33223C-881E-44B9-9CCF-648BB2C14D5B}" type="presParOf" srcId="{B110B2A0-863A-431E-B136-3090A47739EE}" destId="{6D30CA8D-1E79-4CA7-9E32-DD577F41F032}" srcOrd="1" destOrd="0" presId="urn:microsoft.com/office/officeart/2005/8/layout/vList3"/>
    <dgm:cxn modelId="{E153FF47-6BAE-4797-B6E8-F442DA991726}" type="presParOf" srcId="{B110B2A0-863A-431E-B136-3090A47739EE}" destId="{E8BD3FF6-A46A-4C2E-8BD7-A4C25692DF29}" srcOrd="2" destOrd="0" presId="urn:microsoft.com/office/officeart/2005/8/layout/vList3"/>
    <dgm:cxn modelId="{352705B6-390D-4AF5-B834-C47FAF3F7F1F}" type="presParOf" srcId="{E8BD3FF6-A46A-4C2E-8BD7-A4C25692DF29}" destId="{E90B1D7D-D524-48B6-974A-66995B8B0D0C}" srcOrd="0" destOrd="0" presId="urn:microsoft.com/office/officeart/2005/8/layout/vList3"/>
    <dgm:cxn modelId="{5A703F84-2DD6-451A-86F9-C62F9829D229}" type="presParOf" srcId="{E8BD3FF6-A46A-4C2E-8BD7-A4C25692DF29}" destId="{C3FF7CA2-05E3-4129-87D7-060645DBA4C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47B86-9AC2-4F31-B8AB-85706EA69723}">
      <dsp:nvSpPr>
        <dsp:cNvPr id="0" name=""/>
        <dsp:cNvSpPr/>
      </dsp:nvSpPr>
      <dsp:spPr>
        <a:xfrm>
          <a:off x="1536091" y="0"/>
          <a:ext cx="2419465" cy="2419834"/>
        </a:xfrm>
        <a:prstGeom prst="circularArrow">
          <a:avLst>
            <a:gd name="adj1" fmla="val 10980"/>
            <a:gd name="adj2" fmla="val 1142322"/>
            <a:gd name="adj3" fmla="val 4500000"/>
            <a:gd name="adj4" fmla="val 10800000"/>
            <a:gd name="adj5" fmla="val 12500"/>
          </a:avLst>
        </a:prstGeom>
        <a:solidFill>
          <a:srgbClr val="5055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597089-502F-46C3-BAA3-D5960DAB9F18}">
      <dsp:nvSpPr>
        <dsp:cNvPr id="0" name=""/>
        <dsp:cNvSpPr/>
      </dsp:nvSpPr>
      <dsp:spPr>
        <a:xfrm>
          <a:off x="2070872" y="873633"/>
          <a:ext cx="1344450" cy="672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596A83"/>
              </a:solidFill>
              <a:latin typeface="Arial" panose="020B0604020202020204" pitchFamily="34" charset="0"/>
              <a:cs typeface="Arial" panose="020B0604020202020204" pitchFamily="34" charset="0"/>
            </a:rPr>
            <a:t>Decide</a:t>
          </a:r>
        </a:p>
      </dsp:txBody>
      <dsp:txXfrm>
        <a:off x="2070872" y="873633"/>
        <a:ext cx="1344450" cy="672064"/>
      </dsp:txXfrm>
    </dsp:sp>
    <dsp:sp modelId="{030C73E4-4538-486F-A7F2-138807803A25}">
      <dsp:nvSpPr>
        <dsp:cNvPr id="0" name=""/>
        <dsp:cNvSpPr/>
      </dsp:nvSpPr>
      <dsp:spPr>
        <a:xfrm>
          <a:off x="864092" y="1390374"/>
          <a:ext cx="2419465" cy="2419834"/>
        </a:xfrm>
        <a:prstGeom prst="leftCircularArrow">
          <a:avLst>
            <a:gd name="adj1" fmla="val 10980"/>
            <a:gd name="adj2" fmla="val 1142322"/>
            <a:gd name="adj3" fmla="val 6300000"/>
            <a:gd name="adj4" fmla="val 18900000"/>
            <a:gd name="adj5" fmla="val 12500"/>
          </a:avLst>
        </a:prstGeom>
        <a:solidFill>
          <a:srgbClr val="5055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4F955F-DFD6-4E87-A2DF-33D93A1B7D0B}">
      <dsp:nvSpPr>
        <dsp:cNvPr id="0" name=""/>
        <dsp:cNvSpPr/>
      </dsp:nvSpPr>
      <dsp:spPr>
        <a:xfrm>
          <a:off x="1401600" y="2272050"/>
          <a:ext cx="1344450" cy="672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596A83"/>
              </a:solidFill>
              <a:latin typeface="Arial" panose="020B0604020202020204" pitchFamily="34" charset="0"/>
              <a:cs typeface="Arial" panose="020B0604020202020204" pitchFamily="34" charset="0"/>
            </a:rPr>
            <a:t>Resign</a:t>
          </a:r>
          <a:r>
            <a:rPr lang="en-US" sz="3000" kern="1200" dirty="0"/>
            <a:t> </a:t>
          </a:r>
        </a:p>
      </dsp:txBody>
      <dsp:txXfrm>
        <a:off x="1401600" y="2272050"/>
        <a:ext cx="1344450" cy="672064"/>
      </dsp:txXfrm>
    </dsp:sp>
    <dsp:sp modelId="{BE127792-8FB7-4AA8-B8D9-638169DF6757}">
      <dsp:nvSpPr>
        <dsp:cNvPr id="0" name=""/>
        <dsp:cNvSpPr/>
      </dsp:nvSpPr>
      <dsp:spPr>
        <a:xfrm>
          <a:off x="1708293" y="2947130"/>
          <a:ext cx="2078696" cy="2079529"/>
        </a:xfrm>
        <a:prstGeom prst="blockArc">
          <a:avLst>
            <a:gd name="adj1" fmla="val 13500000"/>
            <a:gd name="adj2" fmla="val 10800000"/>
            <a:gd name="adj3" fmla="val 12740"/>
          </a:avLst>
        </a:prstGeom>
        <a:solidFill>
          <a:srgbClr val="50558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3AD46-E597-428A-85A9-5B4002518679}">
      <dsp:nvSpPr>
        <dsp:cNvPr id="0" name=""/>
        <dsp:cNvSpPr/>
      </dsp:nvSpPr>
      <dsp:spPr>
        <a:xfrm>
          <a:off x="2074053" y="3672477"/>
          <a:ext cx="1344450" cy="672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rgbClr val="596A83"/>
              </a:solidFill>
              <a:latin typeface="Arial" panose="020B0604020202020204" pitchFamily="34" charset="0"/>
              <a:cs typeface="Arial" panose="020B0604020202020204" pitchFamily="34" charset="0"/>
            </a:rPr>
            <a:t>Retire</a:t>
          </a:r>
          <a:r>
            <a:rPr lang="en-US" sz="3000" b="1" kern="1200" dirty="0">
              <a:solidFill>
                <a:srgbClr val="596A83"/>
              </a:solidFill>
            </a:rPr>
            <a:t> </a:t>
          </a:r>
        </a:p>
      </dsp:txBody>
      <dsp:txXfrm>
        <a:off x="2074053" y="3672477"/>
        <a:ext cx="1344450" cy="672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1B97B-D796-4837-AA57-84BBC518C98E}">
      <dsp:nvSpPr>
        <dsp:cNvPr id="0" name=""/>
        <dsp:cNvSpPr/>
      </dsp:nvSpPr>
      <dsp:spPr>
        <a:xfrm>
          <a:off x="0" y="55285"/>
          <a:ext cx="5596890" cy="725399"/>
        </a:xfrm>
        <a:prstGeom prst="roundRect">
          <a:avLst/>
        </a:prstGeom>
        <a:solidFill>
          <a:srgbClr val="596A83"/>
        </a:solidFill>
        <a:ln w="25400" cap="flat" cmpd="sng" algn="ctr">
          <a:solidFill>
            <a:srgbClr val="596A8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Windfall Elimination Provision</a:t>
          </a:r>
        </a:p>
      </dsp:txBody>
      <dsp:txXfrm>
        <a:off x="35411" y="90696"/>
        <a:ext cx="5526068" cy="654577"/>
      </dsp:txXfrm>
    </dsp:sp>
    <dsp:sp modelId="{2248F83E-B705-4EDD-B8B1-4F1BF37C3A12}">
      <dsp:nvSpPr>
        <dsp:cNvPr id="0" name=""/>
        <dsp:cNvSpPr/>
      </dsp:nvSpPr>
      <dsp:spPr>
        <a:xfrm>
          <a:off x="0" y="780685"/>
          <a:ext cx="5596890"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01" tIns="39370" rIns="220472" bIns="39370" numCol="1" spcCol="1270" anchor="t" anchorCtr="0">
          <a:noAutofit/>
        </a:bodyPr>
        <a:lstStyle/>
        <a:p>
          <a:pPr marL="228600" lvl="1" indent="-228600" algn="l" defTabSz="1066800">
            <a:lnSpc>
              <a:spcPct val="114000"/>
            </a:lnSpc>
            <a:spcBef>
              <a:spcPct val="0"/>
            </a:spcBef>
            <a:spcAft>
              <a:spcPts val="0"/>
            </a:spcAft>
            <a:buChar char="•"/>
          </a:pPr>
          <a:r>
            <a:rPr lang="en-US" sz="2400" kern="1200" dirty="0">
              <a:latin typeface="Arial" panose="020B0604020202020204" pitchFamily="34" charset="0"/>
              <a:cs typeface="Arial" panose="020B0604020202020204" pitchFamily="34" charset="0"/>
            </a:rPr>
            <a:t>Reduces but cannot eliminate your earned Social Security benefit</a:t>
          </a:r>
        </a:p>
        <a:p>
          <a:pPr marL="228600" lvl="1" indent="-228600" algn="l" defTabSz="1066800">
            <a:lnSpc>
              <a:spcPct val="114000"/>
            </a:lnSpc>
            <a:spcBef>
              <a:spcPct val="0"/>
            </a:spcBef>
            <a:spcAft>
              <a:spcPts val="0"/>
            </a:spcAft>
            <a:buChar char="•"/>
          </a:pPr>
          <a:endParaRPr lang="en-US" sz="2400" kern="1200" dirty="0">
            <a:latin typeface="Arial" panose="020B0604020202020204" pitchFamily="34" charset="0"/>
            <a:cs typeface="Arial" panose="020B0604020202020204" pitchFamily="34" charset="0"/>
          </a:endParaRPr>
        </a:p>
      </dsp:txBody>
      <dsp:txXfrm>
        <a:off x="0" y="780685"/>
        <a:ext cx="5596890" cy="1251315"/>
      </dsp:txXfrm>
    </dsp:sp>
    <dsp:sp modelId="{9BECA8B4-1FD2-4479-BA3F-CFDAD5CFF6D1}">
      <dsp:nvSpPr>
        <dsp:cNvPr id="0" name=""/>
        <dsp:cNvSpPr/>
      </dsp:nvSpPr>
      <dsp:spPr>
        <a:xfrm>
          <a:off x="0" y="2032000"/>
          <a:ext cx="5596890" cy="725399"/>
        </a:xfrm>
        <a:prstGeom prst="roundRect">
          <a:avLst/>
        </a:prstGeom>
        <a:solidFill>
          <a:srgbClr val="596A83"/>
        </a:solidFill>
        <a:ln w="25400" cap="flat" cmpd="sng" algn="ctr">
          <a:solidFill>
            <a:srgbClr val="596A8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Government Pension Offset</a:t>
          </a:r>
        </a:p>
      </dsp:txBody>
      <dsp:txXfrm>
        <a:off x="35411" y="2067411"/>
        <a:ext cx="5526068" cy="654577"/>
      </dsp:txXfrm>
    </dsp:sp>
    <dsp:sp modelId="{7374A011-6676-4A85-8F63-0B9718F45C9E}">
      <dsp:nvSpPr>
        <dsp:cNvPr id="0" name=""/>
        <dsp:cNvSpPr/>
      </dsp:nvSpPr>
      <dsp:spPr>
        <a:xfrm>
          <a:off x="0" y="2757400"/>
          <a:ext cx="5596890"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01" tIns="39370" rIns="220472" bIns="39370" numCol="1" spcCol="1270" anchor="t" anchorCtr="0">
          <a:noAutofit/>
        </a:bodyPr>
        <a:lstStyle/>
        <a:p>
          <a:pPr marL="228600" lvl="1" indent="-228600" algn="l" defTabSz="1066800">
            <a:lnSpc>
              <a:spcPct val="114000"/>
            </a:lnSpc>
            <a:spcBef>
              <a:spcPct val="0"/>
            </a:spcBef>
            <a:spcAft>
              <a:spcPct val="20000"/>
            </a:spcAft>
            <a:buChar char="•"/>
          </a:pPr>
          <a:r>
            <a:rPr lang="en-US" sz="2400" kern="1200" dirty="0">
              <a:latin typeface="Arial" panose="020B0604020202020204" pitchFamily="34" charset="0"/>
              <a:cs typeface="Arial" panose="020B0604020202020204" pitchFamily="34" charset="0"/>
            </a:rPr>
            <a:t>Reduces and may eliminate your spousal/widow(</a:t>
          </a:r>
          <a:r>
            <a:rPr lang="en-US" sz="2400" kern="1200" dirty="0" err="1">
              <a:latin typeface="Arial" panose="020B0604020202020204" pitchFamily="34" charset="0"/>
              <a:cs typeface="Arial" panose="020B0604020202020204" pitchFamily="34" charset="0"/>
            </a:rPr>
            <a:t>er</a:t>
          </a:r>
          <a:r>
            <a:rPr lang="en-US" sz="2400" kern="1200" dirty="0">
              <a:latin typeface="Arial" panose="020B0604020202020204" pitchFamily="34" charset="0"/>
              <a:cs typeface="Arial" panose="020B0604020202020204" pitchFamily="34" charset="0"/>
            </a:rPr>
            <a:t>) Social Security benefit</a:t>
          </a:r>
        </a:p>
      </dsp:txBody>
      <dsp:txXfrm>
        <a:off x="0" y="2757400"/>
        <a:ext cx="5596890" cy="1251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1B97B-D796-4837-AA57-84BBC518C98E}">
      <dsp:nvSpPr>
        <dsp:cNvPr id="0" name=""/>
        <dsp:cNvSpPr/>
      </dsp:nvSpPr>
      <dsp:spPr>
        <a:xfrm>
          <a:off x="0" y="65387"/>
          <a:ext cx="5596890" cy="561600"/>
        </a:xfrm>
        <a:prstGeom prst="roundRect">
          <a:avLst/>
        </a:prstGeom>
        <a:solidFill>
          <a:srgbClr val="596A83"/>
        </a:solidFill>
        <a:ln w="25400" cap="flat" cmpd="sng" algn="ctr">
          <a:solidFill>
            <a:srgbClr val="596A8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Separation-From-Service Requirement</a:t>
          </a:r>
        </a:p>
      </dsp:txBody>
      <dsp:txXfrm>
        <a:off x="27415" y="92802"/>
        <a:ext cx="5542060" cy="506770"/>
      </dsp:txXfrm>
    </dsp:sp>
    <dsp:sp modelId="{2248F83E-B705-4EDD-B8B1-4F1BF37C3A12}">
      <dsp:nvSpPr>
        <dsp:cNvPr id="0" name=""/>
        <dsp:cNvSpPr/>
      </dsp:nvSpPr>
      <dsp:spPr>
        <a:xfrm>
          <a:off x="0" y="626987"/>
          <a:ext cx="5596890"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01" tIns="38100" rIns="213360" bIns="38100" numCol="1" spcCol="1270" anchor="t" anchorCtr="0">
          <a:noAutofit/>
        </a:bodyPr>
        <a:lstStyle/>
        <a:p>
          <a:pPr marL="228600" lvl="1" indent="-228600" algn="l" defTabSz="1022350">
            <a:lnSpc>
              <a:spcPct val="114000"/>
            </a:lnSpc>
            <a:spcBef>
              <a:spcPct val="0"/>
            </a:spcBef>
            <a:spcAft>
              <a:spcPts val="0"/>
            </a:spcAft>
            <a:buChar char="•"/>
          </a:pPr>
          <a:r>
            <a:rPr lang="en-US" sz="2300" kern="1200" dirty="0">
              <a:latin typeface="Arial" panose="020B0604020202020204" pitchFamily="34" charset="0"/>
              <a:cs typeface="Arial" panose="020B0604020202020204" pitchFamily="34" charset="0"/>
            </a:rPr>
            <a:t>Benefit reduced dollar-for-dollar for any earnings from CalSTRS-covered employment during first 180 calendar days of retirement</a:t>
          </a:r>
        </a:p>
        <a:p>
          <a:pPr marL="228600" lvl="1" indent="-228600" algn="l" defTabSz="1022350">
            <a:lnSpc>
              <a:spcPct val="114000"/>
            </a:lnSpc>
            <a:spcBef>
              <a:spcPct val="0"/>
            </a:spcBef>
            <a:spcAft>
              <a:spcPts val="0"/>
            </a:spcAft>
            <a:buChar char="•"/>
          </a:pPr>
          <a:endParaRPr lang="en-US" sz="2300" kern="1200" dirty="0">
            <a:latin typeface="Arial" panose="020B0604020202020204" pitchFamily="34" charset="0"/>
            <a:cs typeface="Arial" panose="020B0604020202020204" pitchFamily="34" charset="0"/>
          </a:endParaRPr>
        </a:p>
      </dsp:txBody>
      <dsp:txXfrm>
        <a:off x="0" y="626987"/>
        <a:ext cx="5596890" cy="1987200"/>
      </dsp:txXfrm>
    </dsp:sp>
    <dsp:sp modelId="{9BECA8B4-1FD2-4479-BA3F-CFDAD5CFF6D1}">
      <dsp:nvSpPr>
        <dsp:cNvPr id="0" name=""/>
        <dsp:cNvSpPr/>
      </dsp:nvSpPr>
      <dsp:spPr>
        <a:xfrm>
          <a:off x="0" y="2614187"/>
          <a:ext cx="5596890" cy="561600"/>
        </a:xfrm>
        <a:prstGeom prst="roundRect">
          <a:avLst/>
        </a:prstGeom>
        <a:solidFill>
          <a:srgbClr val="596A83"/>
        </a:solidFill>
        <a:ln w="25400" cap="flat" cmpd="sng" algn="ctr">
          <a:solidFill>
            <a:srgbClr val="596A8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Annual Postretirement Earnings Limit</a:t>
          </a:r>
        </a:p>
      </dsp:txBody>
      <dsp:txXfrm>
        <a:off x="27415" y="2641602"/>
        <a:ext cx="5542060" cy="506770"/>
      </dsp:txXfrm>
    </dsp:sp>
    <dsp:sp modelId="{7374A011-6676-4A85-8F63-0B9718F45C9E}">
      <dsp:nvSpPr>
        <dsp:cNvPr id="0" name=""/>
        <dsp:cNvSpPr/>
      </dsp:nvSpPr>
      <dsp:spPr>
        <a:xfrm>
          <a:off x="0" y="3175787"/>
          <a:ext cx="5596890" cy="822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01" tIns="38100" rIns="213360" bIns="38100" numCol="1" spcCol="1270" anchor="t" anchorCtr="0">
          <a:noAutofit/>
        </a:bodyPr>
        <a:lstStyle/>
        <a:p>
          <a:pPr marL="228600" lvl="1" indent="-228600" algn="l" defTabSz="1022350">
            <a:lnSpc>
              <a:spcPct val="114000"/>
            </a:lnSpc>
            <a:spcBef>
              <a:spcPct val="0"/>
            </a:spcBef>
            <a:spcAft>
              <a:spcPct val="20000"/>
            </a:spcAft>
            <a:buChar char="•"/>
          </a:pPr>
          <a:r>
            <a:rPr lang="en-US" sz="2300" kern="1200" dirty="0">
              <a:latin typeface="Arial" panose="020B0604020202020204" pitchFamily="34" charset="0"/>
              <a:cs typeface="Arial" panose="020B0604020202020204" pitchFamily="34" charset="0"/>
            </a:rPr>
            <a:t>Benefit reduced dollar-for-dollar for earnings in excess of the annual limit</a:t>
          </a:r>
        </a:p>
      </dsp:txBody>
      <dsp:txXfrm>
        <a:off x="0" y="3175787"/>
        <a:ext cx="5596890" cy="8228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1B97B-D796-4837-AA57-84BBC518C98E}">
      <dsp:nvSpPr>
        <dsp:cNvPr id="0" name=""/>
        <dsp:cNvSpPr/>
      </dsp:nvSpPr>
      <dsp:spPr>
        <a:xfrm>
          <a:off x="0" y="96819"/>
          <a:ext cx="5596890" cy="562770"/>
        </a:xfrm>
        <a:prstGeom prst="roundRect">
          <a:avLst/>
        </a:prstGeom>
        <a:solidFill>
          <a:srgbClr val="596A83"/>
        </a:solidFill>
        <a:ln w="25400" cap="flat" cmpd="sng" algn="ctr">
          <a:solidFill>
            <a:srgbClr val="596A8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Annual</a:t>
          </a:r>
          <a:r>
            <a:rPr lang="en-US" sz="2400" kern="1200" baseline="0" dirty="0">
              <a:latin typeface="Arial" panose="020B0604020202020204" pitchFamily="34" charset="0"/>
              <a:cs typeface="Arial" panose="020B0604020202020204" pitchFamily="34" charset="0"/>
            </a:rPr>
            <a:t> Benefit Adjustment </a:t>
          </a:r>
          <a:endParaRPr lang="en-US" sz="2400" kern="1200" dirty="0">
            <a:latin typeface="Arial" panose="020B0604020202020204" pitchFamily="34" charset="0"/>
            <a:cs typeface="Arial" panose="020B0604020202020204" pitchFamily="34" charset="0"/>
          </a:endParaRPr>
        </a:p>
      </dsp:txBody>
      <dsp:txXfrm>
        <a:off x="27472" y="124291"/>
        <a:ext cx="5541946" cy="507826"/>
      </dsp:txXfrm>
    </dsp:sp>
    <dsp:sp modelId="{2248F83E-B705-4EDD-B8B1-4F1BF37C3A12}">
      <dsp:nvSpPr>
        <dsp:cNvPr id="0" name=""/>
        <dsp:cNvSpPr/>
      </dsp:nvSpPr>
      <dsp:spPr>
        <a:xfrm>
          <a:off x="0" y="659589"/>
          <a:ext cx="5596890"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01" tIns="33020" rIns="184912" bIns="33020" numCol="1" spcCol="1270" anchor="t" anchorCtr="0">
          <a:noAutofit/>
        </a:bodyPr>
        <a:lstStyle/>
        <a:p>
          <a:pPr marL="228600" lvl="1" indent="-228600" algn="l" defTabSz="889000">
            <a:lnSpc>
              <a:spcPct val="114000"/>
            </a:lnSpc>
            <a:spcBef>
              <a:spcPct val="0"/>
            </a:spcBef>
            <a:spcAft>
              <a:spcPts val="0"/>
            </a:spcAft>
            <a:buChar char="•"/>
          </a:pPr>
          <a:r>
            <a:rPr lang="en-US" sz="2000" kern="1200" dirty="0">
              <a:latin typeface="Arial" panose="020B0604020202020204" pitchFamily="34" charset="0"/>
              <a:cs typeface="Arial" panose="020B0604020202020204" pitchFamily="34" charset="0"/>
            </a:rPr>
            <a:t>An increase equal to 2% of the initial retirement benefit each September after the one-year anniversary of your retirement.  </a:t>
          </a:r>
        </a:p>
        <a:p>
          <a:pPr marL="228600" lvl="1" indent="-228600" algn="l" defTabSz="889000">
            <a:lnSpc>
              <a:spcPct val="114000"/>
            </a:lnSpc>
            <a:spcBef>
              <a:spcPct val="0"/>
            </a:spcBef>
            <a:spcAft>
              <a:spcPts val="0"/>
            </a:spcAft>
            <a:buChar char="•"/>
          </a:pPr>
          <a:endParaRPr lang="en-US" sz="2000" kern="1200" dirty="0">
            <a:latin typeface="Arial" panose="020B0604020202020204" pitchFamily="34" charset="0"/>
            <a:cs typeface="Arial" panose="020B0604020202020204" pitchFamily="34" charset="0"/>
          </a:endParaRPr>
        </a:p>
      </dsp:txBody>
      <dsp:txXfrm>
        <a:off x="0" y="659589"/>
        <a:ext cx="5596890" cy="1372410"/>
      </dsp:txXfrm>
    </dsp:sp>
    <dsp:sp modelId="{9BECA8B4-1FD2-4479-BA3F-CFDAD5CFF6D1}">
      <dsp:nvSpPr>
        <dsp:cNvPr id="0" name=""/>
        <dsp:cNvSpPr/>
      </dsp:nvSpPr>
      <dsp:spPr>
        <a:xfrm>
          <a:off x="0" y="2032000"/>
          <a:ext cx="5596890" cy="562770"/>
        </a:xfrm>
        <a:prstGeom prst="roundRect">
          <a:avLst/>
        </a:prstGeom>
        <a:solidFill>
          <a:srgbClr val="596A83"/>
        </a:solidFill>
        <a:ln w="25400" cap="flat" cmpd="sng" algn="ctr">
          <a:solidFill>
            <a:srgbClr val="596A8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Purchasing Power Protection</a:t>
          </a:r>
        </a:p>
      </dsp:txBody>
      <dsp:txXfrm>
        <a:off x="27472" y="2059472"/>
        <a:ext cx="5541946" cy="507826"/>
      </dsp:txXfrm>
    </dsp:sp>
    <dsp:sp modelId="{7374A011-6676-4A85-8F63-0B9718F45C9E}">
      <dsp:nvSpPr>
        <dsp:cNvPr id="0" name=""/>
        <dsp:cNvSpPr/>
      </dsp:nvSpPr>
      <dsp:spPr>
        <a:xfrm>
          <a:off x="0" y="2594770"/>
          <a:ext cx="5596890"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01" tIns="33020" rIns="184912" bIns="33020" numCol="1" spcCol="1270" anchor="t" anchorCtr="0">
          <a:noAutofit/>
        </a:bodyPr>
        <a:lstStyle/>
        <a:p>
          <a:pPr marL="228600" lvl="1" indent="-228600" algn="l" defTabSz="889000">
            <a:lnSpc>
              <a:spcPct val="114000"/>
            </a:lnSpc>
            <a:spcBef>
              <a:spcPct val="0"/>
            </a:spcBef>
            <a:spcAft>
              <a:spcPct val="20000"/>
            </a:spcAft>
            <a:buChar char="•"/>
          </a:pPr>
          <a:r>
            <a:rPr lang="en-US" sz="2000" kern="1200" dirty="0">
              <a:latin typeface="Arial" panose="020B0604020202020204" pitchFamily="34" charset="0"/>
              <a:cs typeface="Arial" panose="020B0604020202020204" pitchFamily="34" charset="0"/>
            </a:rPr>
            <a:t>If the purchasing power of your benefit falls below 85% of the purchasing power of your initial benefit, CalSTRS will issue a supplemental benefit.</a:t>
          </a:r>
        </a:p>
      </dsp:txBody>
      <dsp:txXfrm>
        <a:off x="0" y="2594770"/>
        <a:ext cx="5596890" cy="13724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B130D-D83B-4484-A311-D719EE3F2A56}">
      <dsp:nvSpPr>
        <dsp:cNvPr id="0" name=""/>
        <dsp:cNvSpPr/>
      </dsp:nvSpPr>
      <dsp:spPr>
        <a:xfrm rot="10800000">
          <a:off x="1505997" y="1417"/>
          <a:ext cx="4225348" cy="1766870"/>
        </a:xfrm>
        <a:prstGeom prst="homePlate">
          <a:avLst/>
        </a:prstGeom>
        <a:solidFill>
          <a:srgbClr val="50558B"/>
        </a:solidFill>
        <a:ln w="25400" cap="flat" cmpd="sng" algn="ctr">
          <a:solidFill>
            <a:srgbClr val="5055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9141"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CalSTRS.com</a:t>
          </a:r>
        </a:p>
        <a:p>
          <a:pPr marL="0" lvl="0" indent="0" algn="ctr" defTabSz="1289050">
            <a:lnSpc>
              <a:spcPct val="90000"/>
            </a:lnSpc>
            <a:spcBef>
              <a:spcPct val="0"/>
            </a:spcBef>
            <a:spcAft>
              <a:spcPct val="35000"/>
            </a:spcAft>
            <a:buNone/>
          </a:pPr>
          <a:r>
            <a:rPr lang="en-US" sz="2900" i="1" kern="1200" dirty="0"/>
            <a:t>my</a:t>
          </a:r>
          <a:r>
            <a:rPr lang="en-US" sz="2900" kern="1200" dirty="0"/>
            <a:t>CalSTRS</a:t>
          </a:r>
        </a:p>
      </dsp:txBody>
      <dsp:txXfrm rot="10800000">
        <a:off x="1947714" y="1417"/>
        <a:ext cx="3783631" cy="1766870"/>
      </dsp:txXfrm>
    </dsp:sp>
    <dsp:sp modelId="{1D26E13F-3178-4D07-A3D1-458B892C4877}">
      <dsp:nvSpPr>
        <dsp:cNvPr id="0" name=""/>
        <dsp:cNvSpPr/>
      </dsp:nvSpPr>
      <dsp:spPr>
        <a:xfrm>
          <a:off x="622561" y="1417"/>
          <a:ext cx="1766870" cy="176687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FF7CA2-05E3-4129-87D7-060645DBA4C0}">
      <dsp:nvSpPr>
        <dsp:cNvPr id="0" name=""/>
        <dsp:cNvSpPr/>
      </dsp:nvSpPr>
      <dsp:spPr>
        <a:xfrm rot="10800000">
          <a:off x="1505997" y="2295712"/>
          <a:ext cx="4225348" cy="1766870"/>
        </a:xfrm>
        <a:prstGeom prst="homePlate">
          <a:avLst/>
        </a:prstGeom>
        <a:solidFill>
          <a:srgbClr val="50558B"/>
        </a:solidFill>
        <a:ln w="25400" cap="flat" cmpd="sng" algn="ctr">
          <a:solidFill>
            <a:srgbClr val="50558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9141" tIns="110490" rIns="206248"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800-228-5453</a:t>
          </a:r>
        </a:p>
        <a:p>
          <a:pPr marL="0" lvl="0" indent="0" algn="ctr" defTabSz="1289050">
            <a:lnSpc>
              <a:spcPct val="90000"/>
            </a:lnSpc>
            <a:spcBef>
              <a:spcPct val="0"/>
            </a:spcBef>
            <a:spcAft>
              <a:spcPct val="35000"/>
            </a:spcAft>
            <a:buNone/>
          </a:pPr>
          <a:r>
            <a:rPr lang="en-US" sz="2900" kern="1200" dirty="0"/>
            <a:t>Monday – Friday </a:t>
          </a:r>
        </a:p>
        <a:p>
          <a:pPr marL="0" lvl="0" indent="0" algn="ctr" defTabSz="1289050">
            <a:lnSpc>
              <a:spcPct val="90000"/>
            </a:lnSpc>
            <a:spcBef>
              <a:spcPct val="0"/>
            </a:spcBef>
            <a:spcAft>
              <a:spcPct val="35000"/>
            </a:spcAft>
            <a:buNone/>
          </a:pPr>
          <a:r>
            <a:rPr lang="en-US" sz="2900" kern="1200" dirty="0"/>
            <a:t>7 a.m. to 6 p.m.</a:t>
          </a:r>
        </a:p>
      </dsp:txBody>
      <dsp:txXfrm rot="10800000">
        <a:off x="1947714" y="2295712"/>
        <a:ext cx="3783631" cy="1766870"/>
      </dsp:txXfrm>
    </dsp:sp>
    <dsp:sp modelId="{E90B1D7D-D524-48B6-974A-66995B8B0D0C}">
      <dsp:nvSpPr>
        <dsp:cNvPr id="0" name=""/>
        <dsp:cNvSpPr/>
      </dsp:nvSpPr>
      <dsp:spPr>
        <a:xfrm>
          <a:off x="622561" y="2295712"/>
          <a:ext cx="1766870" cy="176687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defTabSz="718689"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defTabSz="718242">
              <a:defRPr sz="1200">
                <a:latin typeface="Calibri" pitchFamily="34" charset="0"/>
              </a:defRPr>
            </a:lvl1pPr>
          </a:lstStyle>
          <a:p>
            <a:pPr>
              <a:defRPr/>
            </a:pPr>
            <a:fld id="{C11C4F1E-3322-49F4-953D-98A151783654}" type="datetimeFigureOut">
              <a:rPr lang="en-US" altLang="en-US"/>
              <a:pPr>
                <a:defRPr/>
              </a:pPr>
              <a:t>11/6/2019</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defTabSz="718689"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defTabSz="718242">
              <a:defRPr sz="1200">
                <a:latin typeface="Calibri" pitchFamily="34" charset="0"/>
              </a:defRPr>
            </a:lvl1pPr>
          </a:lstStyle>
          <a:p>
            <a:pPr>
              <a:defRPr/>
            </a:pPr>
            <a:fld id="{7D016412-9F12-435B-8D06-ACC08C6E9200}" type="slidenum">
              <a:rPr lang="en-US" altLang="en-US"/>
              <a:pPr>
                <a:defRPr/>
              </a:pPr>
              <a:t>‹#›</a:t>
            </a:fld>
            <a:endParaRPr lang="en-US" altLang="en-US"/>
          </a:p>
        </p:txBody>
      </p:sp>
    </p:spTree>
    <p:extLst>
      <p:ext uri="{BB962C8B-B14F-4D97-AF65-F5344CB8AC3E}">
        <p14:creationId xmlns:p14="http://schemas.microsoft.com/office/powerpoint/2010/main" val="992240599"/>
      </p:ext>
    </p:extLst>
  </p:cSld>
  <p:clrMap bg1="lt1" tx1="dk1" bg2="lt2" tx2="dk2" accent1="accent1" accent2="accent2" accent3="accent3" accent4="accent4" accent5="accent5" accent6="accent6" hlink="hlink" folHlink="folHlink"/>
  <p:notesStyle>
    <a:lvl1pPr algn="l" defTabSz="287338" rtl="0" eaLnBrk="0" fontAlgn="base" hangingPunct="0">
      <a:spcBef>
        <a:spcPct val="30000"/>
      </a:spcBef>
      <a:spcAft>
        <a:spcPct val="0"/>
      </a:spcAft>
      <a:defRPr sz="800" kern="1200">
        <a:solidFill>
          <a:schemeClr val="tx1"/>
        </a:solidFill>
        <a:latin typeface="+mn-lt"/>
        <a:ea typeface="ＭＳ Ｐゴシック" charset="0"/>
        <a:cs typeface="ＭＳ Ｐゴシック" charset="0"/>
      </a:defRPr>
    </a:lvl1pPr>
    <a:lvl2pPr marL="287338" algn="l" defTabSz="287338" rtl="0" eaLnBrk="0" fontAlgn="base" hangingPunct="0">
      <a:spcBef>
        <a:spcPct val="30000"/>
      </a:spcBef>
      <a:spcAft>
        <a:spcPct val="0"/>
      </a:spcAft>
      <a:defRPr sz="800" kern="1200">
        <a:solidFill>
          <a:schemeClr val="tx1"/>
        </a:solidFill>
        <a:latin typeface="+mn-lt"/>
        <a:ea typeface="ＭＳ Ｐゴシック" charset="0"/>
        <a:cs typeface="+mn-cs"/>
      </a:defRPr>
    </a:lvl2pPr>
    <a:lvl3pPr marL="574675" algn="l" defTabSz="287338" rtl="0" eaLnBrk="0" fontAlgn="base" hangingPunct="0">
      <a:spcBef>
        <a:spcPct val="30000"/>
      </a:spcBef>
      <a:spcAft>
        <a:spcPct val="0"/>
      </a:spcAft>
      <a:defRPr sz="800" kern="1200">
        <a:solidFill>
          <a:schemeClr val="tx1"/>
        </a:solidFill>
        <a:latin typeface="+mn-lt"/>
        <a:ea typeface="ＭＳ Ｐゴシック" charset="0"/>
        <a:cs typeface="+mn-cs"/>
      </a:defRPr>
    </a:lvl3pPr>
    <a:lvl4pPr marL="863600" algn="l" defTabSz="287338" rtl="0" eaLnBrk="0" fontAlgn="base" hangingPunct="0">
      <a:spcBef>
        <a:spcPct val="30000"/>
      </a:spcBef>
      <a:spcAft>
        <a:spcPct val="0"/>
      </a:spcAft>
      <a:defRPr sz="800" kern="1200">
        <a:solidFill>
          <a:schemeClr val="tx1"/>
        </a:solidFill>
        <a:latin typeface="+mn-lt"/>
        <a:ea typeface="ＭＳ Ｐゴシック" charset="0"/>
        <a:cs typeface="+mn-cs"/>
      </a:defRPr>
    </a:lvl4pPr>
    <a:lvl5pPr marL="1150938" algn="l" defTabSz="287338" rtl="0" eaLnBrk="0" fontAlgn="base" hangingPunct="0">
      <a:spcBef>
        <a:spcPct val="30000"/>
      </a:spcBef>
      <a:spcAft>
        <a:spcPct val="0"/>
      </a:spcAft>
      <a:defRPr sz="800" kern="1200">
        <a:solidFill>
          <a:schemeClr val="tx1"/>
        </a:solidFill>
        <a:latin typeface="+mn-lt"/>
        <a:ea typeface="ＭＳ Ｐゴシック" charset="0"/>
        <a:cs typeface="+mn-cs"/>
      </a:defRPr>
    </a:lvl5pPr>
    <a:lvl6pPr marL="1439951" algn="l" defTabSz="287990" rtl="0" eaLnBrk="1" latinLnBrk="0" hangingPunct="1">
      <a:defRPr sz="800" kern="1200">
        <a:solidFill>
          <a:schemeClr val="tx1"/>
        </a:solidFill>
        <a:latin typeface="+mn-lt"/>
        <a:ea typeface="+mn-ea"/>
        <a:cs typeface="+mn-cs"/>
      </a:defRPr>
    </a:lvl6pPr>
    <a:lvl7pPr marL="1727942" algn="l" defTabSz="287990" rtl="0" eaLnBrk="1" latinLnBrk="0" hangingPunct="1">
      <a:defRPr sz="800" kern="1200">
        <a:solidFill>
          <a:schemeClr val="tx1"/>
        </a:solidFill>
        <a:latin typeface="+mn-lt"/>
        <a:ea typeface="+mn-ea"/>
        <a:cs typeface="+mn-cs"/>
      </a:defRPr>
    </a:lvl7pPr>
    <a:lvl8pPr marL="2015932" algn="l" defTabSz="287990" rtl="0" eaLnBrk="1" latinLnBrk="0" hangingPunct="1">
      <a:defRPr sz="800" kern="1200">
        <a:solidFill>
          <a:schemeClr val="tx1"/>
        </a:solidFill>
        <a:latin typeface="+mn-lt"/>
        <a:ea typeface="+mn-ea"/>
        <a:cs typeface="+mn-cs"/>
      </a:defRPr>
    </a:lvl8pPr>
    <a:lvl9pPr marL="2303922" algn="l" defTabSz="287990"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latin typeface="Arial" charset="0"/>
                <a:ea typeface="ＭＳ Ｐゴシック" pitchFamily="34" charset="-128"/>
                <a:cs typeface="Arial" charset="0"/>
              </a:rPr>
              <a:t>Hi, my name is </a:t>
            </a:r>
            <a:r>
              <a:rPr lang="en-US" altLang="en-US" sz="900" u="sng" dirty="0">
                <a:latin typeface="Arial" charset="0"/>
                <a:ea typeface="ＭＳ Ｐゴシック" pitchFamily="34" charset="-128"/>
                <a:cs typeface="Arial" charset="0"/>
              </a:rPr>
              <a:t>					</a:t>
            </a:r>
            <a:r>
              <a:rPr lang="en-US" altLang="en-US" sz="900" u="none" dirty="0">
                <a:latin typeface="Arial" charset="0"/>
                <a:ea typeface="ＭＳ Ｐゴシック" pitchFamily="34" charset="-128"/>
                <a:cs typeface="Arial" charset="0"/>
              </a:rPr>
              <a:t> and I am a CalSTRS benefit specialist.</a:t>
            </a:r>
            <a:endParaRPr lang="en-US" altLang="en-US" sz="900" dirty="0">
              <a:latin typeface="Arial" charset="0"/>
              <a:ea typeface="ＭＳ Ｐゴシック" pitchFamily="34" charset="-128"/>
              <a:cs typeface="Arial" charset="0"/>
            </a:endParaRPr>
          </a:p>
          <a:p>
            <a:pPr eaLnBrk="1" hangingPunct="1">
              <a:spcBef>
                <a:spcPct val="0"/>
              </a:spcBef>
            </a:pPr>
            <a:endParaRPr lang="en-US" altLang="en-US" sz="900" dirty="0">
              <a:latin typeface="Arial" charset="0"/>
              <a:ea typeface="ＭＳ Ｐゴシック" pitchFamily="34" charset="-128"/>
              <a:cs typeface="Arial" charset="0"/>
            </a:endParaRPr>
          </a:p>
          <a:p>
            <a:pPr eaLnBrk="1" hangingPunct="1">
              <a:spcBef>
                <a:spcPct val="0"/>
              </a:spcBef>
            </a:pPr>
            <a:r>
              <a:rPr lang="en-US" altLang="en-US" sz="900" dirty="0">
                <a:latin typeface="Arial" charset="0"/>
                <a:ea typeface="ＭＳ Ｐゴシック" pitchFamily="34" charset="-128"/>
                <a:cs typeface="Arial" charset="0"/>
              </a:rPr>
              <a:t>Today’s presentation will provide an overview of the things you will want to do as you prepare to retire this year and the resources CalSTRS offers to help you along the way as you make this important transition. </a:t>
            </a:r>
          </a:p>
          <a:p>
            <a:pPr eaLnBrk="1" hangingPunct="1">
              <a:spcBef>
                <a:spcPct val="0"/>
              </a:spcBef>
            </a:pPr>
            <a:endParaRPr lang="en-US" altLang="en-US" sz="900" dirty="0">
              <a:latin typeface="Arial" charset="0"/>
              <a:ea typeface="ＭＳ Ｐゴシック" pitchFamily="34" charset="-128"/>
              <a:cs typeface="Arial" charset="0"/>
            </a:endParaRPr>
          </a:p>
          <a:p>
            <a:pPr eaLnBrk="1" hangingPunct="1">
              <a:spcBef>
                <a:spcPct val="0"/>
              </a:spcBef>
            </a:pPr>
            <a:r>
              <a:rPr lang="en-US" altLang="en-US" sz="900" b="1" dirty="0">
                <a:latin typeface="Arial" charset="0"/>
                <a:ea typeface="ＭＳ Ｐゴシック" pitchFamily="34" charset="-128"/>
                <a:cs typeface="Arial" charset="0"/>
              </a:rPr>
              <a:t>Click. </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55650" indent="-290513" defTabSz="717550" eaLnBrk="0" hangingPunct="0">
              <a:spcBef>
                <a:spcPct val="30000"/>
              </a:spcBef>
              <a:defRPr sz="800">
                <a:solidFill>
                  <a:schemeClr val="tx1"/>
                </a:solidFill>
                <a:latin typeface="Calibri" pitchFamily="34" charset="0"/>
                <a:ea typeface="ＭＳ Ｐゴシック" pitchFamily="34" charset="-128"/>
              </a:defRPr>
            </a:lvl2pPr>
            <a:lvl3pPr marL="1163638" indent="-231775" defTabSz="717550" eaLnBrk="0" hangingPunct="0">
              <a:spcBef>
                <a:spcPct val="30000"/>
              </a:spcBef>
              <a:defRPr sz="800">
                <a:solidFill>
                  <a:schemeClr val="tx1"/>
                </a:solidFill>
                <a:latin typeface="Calibri" pitchFamily="34" charset="0"/>
                <a:ea typeface="ＭＳ Ｐゴシック" pitchFamily="34" charset="-128"/>
              </a:defRPr>
            </a:lvl3pPr>
            <a:lvl4pPr marL="1630363" indent="-231775" defTabSz="717550" eaLnBrk="0" hangingPunct="0">
              <a:spcBef>
                <a:spcPct val="30000"/>
              </a:spcBef>
              <a:defRPr sz="800">
                <a:solidFill>
                  <a:schemeClr val="tx1"/>
                </a:solidFill>
                <a:latin typeface="Calibri" pitchFamily="34" charset="0"/>
                <a:ea typeface="ＭＳ Ｐゴシック" pitchFamily="34" charset="-128"/>
              </a:defRPr>
            </a:lvl4pPr>
            <a:lvl5pPr marL="2095500" indent="-231775" defTabSz="717550" eaLnBrk="0" hangingPunct="0">
              <a:spcBef>
                <a:spcPct val="30000"/>
              </a:spcBef>
              <a:defRPr sz="800">
                <a:solidFill>
                  <a:schemeClr val="tx1"/>
                </a:solidFill>
                <a:latin typeface="Calibri" pitchFamily="34" charset="0"/>
                <a:ea typeface="ＭＳ Ｐゴシック" pitchFamily="34" charset="-128"/>
              </a:defRPr>
            </a:lvl5pPr>
            <a:lvl6pPr marL="2552700" indent="-231775"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3009900" indent="-231775"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67100" indent="-231775"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924300" indent="-231775"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58A005B6-9D7C-4092-8D18-783C3DE24D73}" type="slidenum">
              <a:rPr lang="en-US" altLang="en-US" sz="1200" smtClean="0"/>
              <a:pPr eaLnBrk="1" hangingPunct="1">
                <a:spcBef>
                  <a:spcPct val="0"/>
                </a:spcBef>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900" b="1" dirty="0">
                <a:latin typeface="Arial" charset="0"/>
                <a:ea typeface="ＭＳ Ｐゴシック" pitchFamily="34" charset="-128"/>
                <a:cs typeface="Arial" charset="0"/>
              </a:rPr>
              <a:t>This next step is important, as well: researching different health benefits coverage.</a:t>
            </a:r>
          </a:p>
          <a:p>
            <a:pPr marL="174708" indent="-174708">
              <a:buFontTx/>
              <a:buChar char="•"/>
              <a:defRPr/>
            </a:pPr>
            <a:endParaRPr lang="en-US" altLang="en-US" sz="900" dirty="0">
              <a:latin typeface="Arial" charset="0"/>
              <a:ea typeface="ＭＳ Ｐゴシック" pitchFamily="34" charset="-128"/>
              <a:cs typeface="Arial" charset="0"/>
            </a:endParaRPr>
          </a:p>
          <a:p>
            <a:pPr marL="174708" indent="-174708">
              <a:buFontTx/>
              <a:buChar char="•"/>
              <a:defRPr/>
            </a:pPr>
            <a:r>
              <a:rPr lang="en-US" altLang="en-US" sz="900" dirty="0">
                <a:latin typeface="Arial" charset="0"/>
                <a:ea typeface="ＭＳ Ｐゴシック" pitchFamily="34" charset="-128"/>
                <a:cs typeface="Arial" charset="0"/>
              </a:rPr>
              <a:t>CalSTRS does not provide health benefits coverage</a:t>
            </a:r>
          </a:p>
          <a:p>
            <a:pPr>
              <a:defRPr/>
            </a:pPr>
            <a:endParaRPr lang="en-US" altLang="en-US" sz="900" dirty="0">
              <a:latin typeface="Arial" charset="0"/>
              <a:ea typeface="ＭＳ Ｐゴシック" pitchFamily="34" charset="-128"/>
              <a:cs typeface="Arial" charset="0"/>
            </a:endParaRPr>
          </a:p>
          <a:p>
            <a:pPr marL="174708" indent="-174708">
              <a:buFontTx/>
              <a:buChar char="•"/>
              <a:defRPr/>
            </a:pPr>
            <a:r>
              <a:rPr lang="en-US" altLang="en-US" sz="900" dirty="0">
                <a:latin typeface="Arial" charset="0"/>
                <a:ea typeface="ＭＳ Ｐゴシック" pitchFamily="34" charset="-128"/>
                <a:cs typeface="Arial" charset="0"/>
              </a:rPr>
              <a:t>Your employer is required to let you continue your current plan at your own cost. However, your employer may offer certain health benefits coverage packages to retirees. </a:t>
            </a:r>
          </a:p>
          <a:p>
            <a:pPr>
              <a:defRPr/>
            </a:pPr>
            <a:endParaRPr lang="en-US" altLang="en-US" sz="900" dirty="0">
              <a:latin typeface="Arial" charset="0"/>
              <a:ea typeface="ＭＳ Ｐゴシック" pitchFamily="34" charset="-128"/>
              <a:cs typeface="Arial" charset="0"/>
            </a:endParaRPr>
          </a:p>
          <a:p>
            <a:pPr marL="174708" indent="-174708">
              <a:buFontTx/>
              <a:buChar char="•"/>
              <a:defRPr/>
            </a:pPr>
            <a:r>
              <a:rPr lang="en-US" altLang="en-US" sz="900" dirty="0">
                <a:latin typeface="Arial" charset="0"/>
                <a:ea typeface="ＭＳ Ｐゴシック" pitchFamily="34" charset="-128"/>
                <a:cs typeface="Arial" charset="0"/>
              </a:rPr>
              <a:t>Contact your employer’s Human Resources department for more information. </a:t>
            </a:r>
          </a:p>
          <a:p>
            <a:pPr>
              <a:defRPr/>
            </a:pPr>
            <a:endParaRPr lang="en-US" altLang="en-US" sz="900" dirty="0">
              <a:latin typeface="Arial" charset="0"/>
              <a:ea typeface="ＭＳ Ｐゴシック" pitchFamily="34" charset="-128"/>
              <a:cs typeface="Arial" charset="0"/>
            </a:endParaRPr>
          </a:p>
          <a:p>
            <a:pPr marL="174708" indent="-174708">
              <a:buFontTx/>
              <a:buChar char="•"/>
              <a:defRPr/>
            </a:pPr>
            <a:r>
              <a:rPr lang="en-US" altLang="en-US" sz="900" dirty="0">
                <a:latin typeface="Arial" charset="0"/>
                <a:ea typeface="ＭＳ Ｐゴシック" pitchFamily="34" charset="-128"/>
                <a:cs typeface="Arial" charset="0"/>
              </a:rPr>
              <a:t>You can also shop for your own coverage through Covered California. </a:t>
            </a:r>
          </a:p>
          <a:p>
            <a:pPr marL="174708" indent="-174708">
              <a:buFontTx/>
              <a:buChar char="•"/>
              <a:defRPr/>
            </a:pPr>
            <a:endParaRPr lang="en-US" altLang="en-US" sz="900" dirty="0">
              <a:latin typeface="Arial" charset="0"/>
              <a:ea typeface="ＭＳ Ｐゴシック" pitchFamily="34" charset="-128"/>
              <a:cs typeface="Arial" charset="0"/>
            </a:endParaRPr>
          </a:p>
          <a:p>
            <a:pPr>
              <a:defRPr/>
            </a:pPr>
            <a:r>
              <a:rPr lang="en-US" altLang="en-US" sz="900" b="1" dirty="0">
                <a:latin typeface="Arial" charset="0"/>
                <a:ea typeface="ＭＳ Ｐゴシック" pitchFamily="34" charset="-128"/>
                <a:cs typeface="Arial" charset="0"/>
              </a:rPr>
              <a:t>Click. </a:t>
            </a:r>
          </a:p>
          <a:p>
            <a:pPr>
              <a:defRPr/>
            </a:pPr>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67F22898-87A7-481B-B018-EE18E936DE0F}" type="slidenum">
              <a:rPr lang="en-US" altLang="en-US" sz="1200" smtClean="0"/>
              <a:pPr eaLnBrk="1" hangingPunct="1">
                <a:spcBef>
                  <a:spcPct val="0"/>
                </a:spcBef>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900" b="1" dirty="0">
                <a:latin typeface="Arial" panose="020B0604020202020204" pitchFamily="34" charset="0"/>
                <a:ea typeface="ＭＳ Ｐゴシック" pitchFamily="34" charset="-128"/>
                <a:cs typeface="Arial" panose="020B0604020202020204" pitchFamily="34" charset="0"/>
              </a:rPr>
              <a:t>Preparing to retire this year involves understanding the rules surrounding Social Security.</a:t>
            </a:r>
          </a:p>
          <a:p>
            <a:pPr>
              <a:defRPr/>
            </a:pPr>
            <a:endParaRPr lang="en-US" altLang="en-US" sz="900" b="1"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dirty="0">
                <a:latin typeface="Arial" panose="020B0604020202020204" pitchFamily="34" charset="0"/>
                <a:ea typeface="ＭＳ Ｐゴシック" pitchFamily="34" charset="-128"/>
                <a:cs typeface="Arial" panose="020B0604020202020204" pitchFamily="34" charset="0"/>
              </a:rPr>
              <a:t>As a CalSTRS member, you do not contribute to Social Security for your CalSTRS-covered employment. </a:t>
            </a:r>
          </a:p>
          <a:p>
            <a:pP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dirty="0">
                <a:latin typeface="Arial" panose="020B0604020202020204" pitchFamily="34" charset="0"/>
                <a:ea typeface="ＭＳ Ｐゴシック" pitchFamily="34" charset="-128"/>
                <a:cs typeface="Arial" panose="020B0604020202020204" pitchFamily="34" charset="0"/>
              </a:rPr>
              <a:t>If you qualify for a Social Security benefit through your prior employment or a spouse, there are two government rules that may reduce your benefit or leave you with no benefit at all. </a:t>
            </a:r>
          </a:p>
          <a:p>
            <a:pP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dirty="0">
                <a:latin typeface="Arial" panose="020B0604020202020204" pitchFamily="34" charset="0"/>
                <a:ea typeface="ＭＳ Ｐゴシック" pitchFamily="34" charset="-128"/>
                <a:cs typeface="Arial" panose="020B0604020202020204" pitchFamily="34" charset="0"/>
              </a:rPr>
              <a:t>The Windfall Elimination Provision can reduce your earned Social Security benefit from employment outside of CalSTRS. Under this provision, the Social Security Administration applies an alternate calculation to your Social Security benefit. Although your benefit can be reduced, it cannot be eliminated. </a:t>
            </a:r>
          </a:p>
          <a:p>
            <a:pP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dirty="0">
                <a:latin typeface="Arial" panose="020B0604020202020204" pitchFamily="34" charset="0"/>
                <a:ea typeface="ＭＳ Ｐゴシック" pitchFamily="34" charset="-128"/>
                <a:cs typeface="Arial" panose="020B0604020202020204" pitchFamily="34" charset="0"/>
              </a:rPr>
              <a:t> The Government Pension Offset can reduce or eliminate your spousal, widow or widower benefit. The Social Security Administration will offset your Social Security benefit by two-thirds of your CalSTRS benefit which can eliminate your Social Security benefit all together. </a:t>
            </a:r>
          </a:p>
          <a:p>
            <a:pP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dirty="0">
                <a:latin typeface="Arial" panose="020B0604020202020204" pitchFamily="34" charset="0"/>
                <a:ea typeface="ＭＳ Ｐゴシック" pitchFamily="34" charset="-128"/>
                <a:cs typeface="Arial" panose="020B0604020202020204" pitchFamily="34" charset="0"/>
              </a:rPr>
              <a:t>Regardless of what Social Security benefit you collect, there is no impact to your CalSTRS benefit. </a:t>
            </a:r>
          </a:p>
          <a:p>
            <a:pP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dirty="0">
                <a:latin typeface="Arial" panose="020B0604020202020204" pitchFamily="34" charset="0"/>
                <a:ea typeface="ＭＳ Ｐゴシック" pitchFamily="34" charset="-128"/>
                <a:cs typeface="Arial" panose="020B0604020202020204" pitchFamily="34" charset="0"/>
              </a:rPr>
              <a:t>Since the estimates included on your annual Social Security statements do not take into account these government rules, contact the Social Security Administration for updated estimates. </a:t>
            </a:r>
          </a:p>
          <a:p>
            <a:pPr marL="174708" indent="-174708">
              <a:buFontTx/>
              <a:buChar cha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a:defRPr/>
            </a:pPr>
            <a:r>
              <a:rPr lang="en-US" sz="900" b="1" dirty="0">
                <a:latin typeface="Arial" panose="020B0604020202020204" pitchFamily="34" charset="0"/>
                <a:cs typeface="Arial" panose="020B0604020202020204" pitchFamily="34" charset="0"/>
              </a:rPr>
              <a:t>Click. </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D3D0BFCD-BF73-4F91-80D3-015984CB41F3}" type="slidenum">
              <a:rPr lang="en-US" altLang="en-US" sz="1200" smtClean="0"/>
              <a:pPr eaLnBrk="1" hangingPunct="1">
                <a:spcBef>
                  <a:spcPct val="0"/>
                </a:spcBef>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900" b="1" dirty="0">
                <a:latin typeface="Arial" panose="020B0604020202020204" pitchFamily="34" charset="0"/>
                <a:ea typeface="ＭＳ Ｐゴシック" pitchFamily="34" charset="-128"/>
                <a:cs typeface="Arial" panose="020B0604020202020204" pitchFamily="34" charset="0"/>
              </a:rPr>
              <a:t>Once you’ve done you’re homework, you’re ready to submit your application. </a:t>
            </a:r>
          </a:p>
          <a:p>
            <a:pPr marL="174708" indent="-174708">
              <a:buFontTx/>
              <a:buChar cha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dirty="0">
                <a:latin typeface="Arial" panose="020B0604020202020204" pitchFamily="34" charset="0"/>
                <a:ea typeface="ＭＳ Ｐゴシック" pitchFamily="34" charset="-128"/>
                <a:cs typeface="Arial" panose="020B0604020202020204" pitchFamily="34" charset="0"/>
              </a:rPr>
              <a:t>You must complete the </a:t>
            </a:r>
            <a:r>
              <a:rPr lang="en-US" altLang="en-US" sz="900" i="1" dirty="0">
                <a:latin typeface="Arial" panose="020B0604020202020204" pitchFamily="34" charset="0"/>
                <a:ea typeface="ＭＳ Ｐゴシック" pitchFamily="34" charset="-128"/>
                <a:cs typeface="Arial" panose="020B0604020202020204" pitchFamily="34" charset="0"/>
              </a:rPr>
              <a:t>Service Retirement Application </a:t>
            </a:r>
            <a:r>
              <a:rPr lang="en-US" altLang="en-US" sz="900" dirty="0">
                <a:latin typeface="Arial" panose="020B0604020202020204" pitchFamily="34" charset="0"/>
                <a:ea typeface="ＭＳ Ｐゴシック" pitchFamily="34" charset="-128"/>
                <a:cs typeface="Arial" panose="020B0604020202020204" pitchFamily="34" charset="0"/>
              </a:rPr>
              <a:t>in order to receive a benefit from CalSTRS. </a:t>
            </a:r>
          </a:p>
          <a:p>
            <a:pP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dirty="0">
                <a:latin typeface="Arial" panose="020B0604020202020204" pitchFamily="34" charset="0"/>
                <a:ea typeface="ＭＳ Ｐゴシック" pitchFamily="34" charset="-128"/>
                <a:cs typeface="Arial" panose="020B0604020202020204" pitchFamily="34" charset="0"/>
              </a:rPr>
              <a:t>You can complete the application as early as six months before your requested retirement date. </a:t>
            </a:r>
          </a:p>
          <a:p>
            <a:pP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dirty="0">
                <a:latin typeface="Arial" panose="020B0604020202020204" pitchFamily="34" charset="0"/>
                <a:ea typeface="ＭＳ Ｐゴシック" pitchFamily="34" charset="-128"/>
                <a:cs typeface="Arial" panose="020B0604020202020204" pitchFamily="34" charset="0"/>
              </a:rPr>
              <a:t>If you are unable to submit your application before retirement, you can backdate your retirement date but there will be a delay in receiving your first payment. </a:t>
            </a:r>
          </a:p>
          <a:p>
            <a:pP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dirty="0">
                <a:latin typeface="Arial" panose="020B0604020202020204" pitchFamily="34" charset="0"/>
                <a:ea typeface="ＭＳ Ｐゴシック" pitchFamily="34" charset="-128"/>
                <a:cs typeface="Arial" panose="020B0604020202020204" pitchFamily="34" charset="0"/>
              </a:rPr>
              <a:t>Try to submit your application early to prevent delays and an interruption in income. </a:t>
            </a:r>
          </a:p>
          <a:p>
            <a:pP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b="1" dirty="0">
                <a:latin typeface="Arial" panose="020B0604020202020204" pitchFamily="34" charset="0"/>
                <a:ea typeface="ＭＳ Ｐゴシック" pitchFamily="34" charset="-128"/>
                <a:cs typeface="Arial" panose="020B0604020202020204" pitchFamily="34" charset="0"/>
              </a:rPr>
              <a:t>Click</a:t>
            </a:r>
            <a:r>
              <a:rPr lang="en-US" altLang="en-US" sz="900" dirty="0">
                <a:latin typeface="Arial" panose="020B0604020202020204" pitchFamily="34" charset="0"/>
                <a:ea typeface="ＭＳ Ｐゴシック" pitchFamily="34" charset="-128"/>
                <a:cs typeface="Arial" panose="020B0604020202020204" pitchFamily="34" charset="0"/>
              </a:rPr>
              <a:t>. You can download an application or request a hard copy by mail by clicking the “Forms” quick link at CalSTRS.com. </a:t>
            </a:r>
            <a:r>
              <a:rPr lang="en-US" altLang="en-US" sz="900" b="1" dirty="0">
                <a:latin typeface="Arial" panose="020B0604020202020204" pitchFamily="34" charset="0"/>
                <a:ea typeface="ＭＳ Ｐゴシック" pitchFamily="34" charset="-128"/>
                <a:cs typeface="Arial" panose="020B0604020202020204" pitchFamily="34" charset="0"/>
              </a:rPr>
              <a:t>Click.</a:t>
            </a:r>
            <a:r>
              <a:rPr lang="en-US" altLang="en-US" sz="900" dirty="0">
                <a:latin typeface="Arial" panose="020B0604020202020204" pitchFamily="34" charset="0"/>
                <a:ea typeface="ＭＳ Ｐゴシック" pitchFamily="34" charset="-128"/>
                <a:cs typeface="Arial" panose="020B0604020202020204" pitchFamily="34" charset="0"/>
              </a:rPr>
              <a:t> </a:t>
            </a:r>
          </a:p>
          <a:p>
            <a:pPr marL="174708" indent="-174708">
              <a:buFontTx/>
              <a:buChar cha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dirty="0">
                <a:latin typeface="Arial" panose="020B0604020202020204" pitchFamily="34" charset="0"/>
                <a:ea typeface="ＭＳ Ｐゴシック" pitchFamily="34" charset="-128"/>
                <a:cs typeface="Arial" panose="020B0604020202020204" pitchFamily="34" charset="0"/>
              </a:rPr>
              <a:t> The quickest, and simplest way to complete your application is by using </a:t>
            </a:r>
            <a:r>
              <a:rPr lang="en-US" altLang="en-US" sz="900" i="1" dirty="0">
                <a:latin typeface="Arial" panose="020B0604020202020204" pitchFamily="34" charset="0"/>
                <a:ea typeface="ＭＳ Ｐゴシック" pitchFamily="34" charset="-128"/>
                <a:cs typeface="Arial" panose="020B0604020202020204" pitchFamily="34" charset="0"/>
              </a:rPr>
              <a:t>my</a:t>
            </a:r>
            <a:r>
              <a:rPr lang="en-US" altLang="en-US" sz="900" dirty="0">
                <a:latin typeface="Arial" panose="020B0604020202020204" pitchFamily="34" charset="0"/>
                <a:ea typeface="ＭＳ Ｐゴシック" pitchFamily="34" charset="-128"/>
                <a:cs typeface="Arial" panose="020B0604020202020204" pitchFamily="34" charset="0"/>
              </a:rPr>
              <a:t>CalSTRS. </a:t>
            </a:r>
          </a:p>
          <a:p>
            <a:pPr marL="174708" indent="-174708">
              <a:buFontTx/>
              <a:buChar char="•"/>
              <a:defRPr/>
            </a:pPr>
            <a:endParaRPr lang="en-US" altLang="en-US" sz="900" i="1"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b="1" dirty="0">
                <a:latin typeface="Arial" panose="020B0604020202020204" pitchFamily="34" charset="0"/>
                <a:ea typeface="ＭＳ Ｐゴシック" pitchFamily="34" charset="-128"/>
                <a:cs typeface="Arial" panose="020B0604020202020204" pitchFamily="34" charset="0"/>
              </a:rPr>
              <a:t>Click. </a:t>
            </a:r>
            <a:r>
              <a:rPr lang="en-US" altLang="en-US" sz="900" i="1" dirty="0">
                <a:latin typeface="Arial" panose="020B0604020202020204" pitchFamily="34" charset="0"/>
                <a:ea typeface="ＭＳ Ｐゴシック" pitchFamily="34" charset="-128"/>
                <a:cs typeface="Arial" panose="020B0604020202020204" pitchFamily="34" charset="0"/>
              </a:rPr>
              <a:t>my</a:t>
            </a:r>
            <a:r>
              <a:rPr lang="en-US" altLang="en-US" sz="900" dirty="0">
                <a:latin typeface="Arial" panose="020B0604020202020204" pitchFamily="34" charset="0"/>
                <a:ea typeface="ＭＳ Ｐゴシック" pitchFamily="34" charset="-128"/>
                <a:cs typeface="Arial" panose="020B0604020202020204" pitchFamily="34" charset="0"/>
              </a:rPr>
              <a:t>CalSTRS will pre-populate your member information and provide step-by-step guided assistance so you complete your application accurately. You will receive immediate confirmation when your application has been received and processed. </a:t>
            </a:r>
          </a:p>
          <a:p>
            <a:pP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dirty="0">
                <a:latin typeface="Arial" panose="020B0604020202020204" pitchFamily="34" charset="0"/>
                <a:ea typeface="ＭＳ Ｐゴシック" pitchFamily="34" charset="-128"/>
                <a:cs typeface="Arial" panose="020B0604020202020204" pitchFamily="34" charset="0"/>
              </a:rPr>
              <a:t>You will receive your first retirement payment within 45 days of your retirement date or the day CalSTRS processes your application, whichever is later. </a:t>
            </a:r>
          </a:p>
          <a:p>
            <a:pPr>
              <a:defRPr/>
            </a:pPr>
            <a:endParaRPr lang="en-US" sz="900" b="1" dirty="0">
              <a:latin typeface="Arial" panose="020B0604020202020204" pitchFamily="34" charset="0"/>
              <a:cs typeface="Arial" panose="020B0604020202020204" pitchFamily="34" charset="0"/>
            </a:endParaRPr>
          </a:p>
          <a:p>
            <a:pPr>
              <a:defRPr/>
            </a:pPr>
            <a:r>
              <a:rPr lang="en-US" sz="900" b="1" dirty="0">
                <a:latin typeface="Arial" panose="020B0604020202020204" pitchFamily="34" charset="0"/>
                <a:cs typeface="Arial" panose="020B0604020202020204" pitchFamily="34" charset="0"/>
              </a:rPr>
              <a:t>Click. </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2AED923B-32C3-4453-8E56-15437C967A64}" type="slidenum">
              <a:rPr lang="en-US" altLang="en-US" sz="1200" smtClean="0"/>
              <a:pPr eaLnBrk="1" hangingPunct="1">
                <a:spcBef>
                  <a:spcPct val="0"/>
                </a:spcBef>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900" b="1" dirty="0">
                <a:latin typeface="Arial" panose="020B0604020202020204" pitchFamily="34" charset="0"/>
                <a:ea typeface="ＭＳ Ｐゴシック" pitchFamily="34" charset="-128"/>
                <a:cs typeface="Arial" panose="020B0604020202020204" pitchFamily="34" charset="0"/>
              </a:rPr>
              <a:t>Once you’re retired you may be tempted to go back to work. </a:t>
            </a:r>
          </a:p>
          <a:p>
            <a:pPr marL="171450" indent="-171450">
              <a:buFont typeface="Arial" panose="020B0604020202020204" pitchFamily="34" charset="0"/>
              <a:buChar cha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1450" indent="-171450">
              <a:buFont typeface="Arial" panose="020B0604020202020204" pitchFamily="34" charset="0"/>
              <a:buChar char="•"/>
              <a:defRPr/>
            </a:pPr>
            <a:r>
              <a:rPr lang="en-US" altLang="en-US" sz="900" dirty="0">
                <a:latin typeface="Arial" panose="020B0604020202020204" pitchFamily="34" charset="0"/>
                <a:ea typeface="ＭＳ Ｐゴシック" pitchFamily="34" charset="-128"/>
                <a:cs typeface="Arial" panose="020B0604020202020204" pitchFamily="34" charset="0"/>
              </a:rPr>
              <a:t>In order to ensure separation from service, you cannot work in any CalSTRS-covered position during the first 180 calendar days of retirement. If work within this period, your CalSTRS benefit will be reduced dollar-for-dollar by the amount you earn. </a:t>
            </a:r>
          </a:p>
          <a:p>
            <a:pPr marL="171450" indent="-171450">
              <a:buFont typeface="Arial" panose="020B0604020202020204" pitchFamily="34" charset="0"/>
              <a:buChar cha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1450" indent="-171450">
              <a:buFont typeface="Arial" panose="020B0604020202020204" pitchFamily="34" charset="0"/>
              <a:buChar char="•"/>
              <a:defRPr/>
            </a:pPr>
            <a:r>
              <a:rPr lang="en-US" altLang="en-US" sz="900" dirty="0">
                <a:latin typeface="Arial" panose="020B0604020202020204" pitchFamily="34" charset="0"/>
                <a:ea typeface="ＭＳ Ｐゴシック" pitchFamily="34" charset="-128"/>
                <a:cs typeface="Arial" panose="020B0604020202020204" pitchFamily="34" charset="0"/>
              </a:rPr>
              <a:t>Once the 180-day waiting period is over, you are subject to an annual postretirement earnings limit. If you exceed the limit, you benefit will be reduced dollar-for-dollar by the amount you earned in excess of the limit. </a:t>
            </a:r>
          </a:p>
          <a:p>
            <a:pPr marL="171450" indent="-171450">
              <a:buFont typeface="Arial" panose="020B0604020202020204" pitchFamily="34" charset="0"/>
              <a:buChar cha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1450" indent="-171450">
              <a:buFont typeface="Arial" panose="020B0604020202020204" pitchFamily="34" charset="0"/>
              <a:buChar char="•"/>
              <a:defRPr/>
            </a:pPr>
            <a:r>
              <a:rPr lang="en-US" altLang="en-US" sz="900" dirty="0">
                <a:latin typeface="Arial" panose="020B0604020202020204" pitchFamily="34" charset="0"/>
                <a:ea typeface="ＭＳ Ｐゴシック" pitchFamily="34" charset="-128"/>
                <a:cs typeface="Arial" panose="020B0604020202020204" pitchFamily="34" charset="0"/>
              </a:rPr>
              <a:t>The limit changes each fiscal year. The current limit is $46,451 for the 2019-20  year. </a:t>
            </a:r>
          </a:p>
          <a:p>
            <a:pP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a:defRPr/>
            </a:pPr>
            <a:r>
              <a:rPr lang="en-US" altLang="en-US" sz="900" b="1" dirty="0">
                <a:latin typeface="Arial" panose="020B0604020202020204" pitchFamily="34" charset="0"/>
                <a:ea typeface="ＭＳ Ｐゴシック" pitchFamily="34" charset="-128"/>
                <a:cs typeface="Arial" panose="020B0604020202020204" pitchFamily="34" charset="0"/>
              </a:rPr>
              <a:t>Click.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BC2CA383-B7C3-4A3A-A240-CC421D5486D1}" type="slidenum">
              <a:rPr lang="en-US" altLang="en-US" sz="1200" smtClean="0"/>
              <a:pPr eaLnBrk="1" hangingPunct="1">
                <a:spcBef>
                  <a:spcPct val="0"/>
                </a:spcBef>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28733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dirty="0"/>
              <a:t>You will receive an annual benefit adjustment each</a:t>
            </a:r>
            <a:r>
              <a:rPr lang="en-US" sz="900" baseline="0" dirty="0"/>
              <a:t> September after the one- year anniversary of your retirement.</a:t>
            </a:r>
          </a:p>
          <a:p>
            <a:pPr marL="171450" marR="0" indent="-171450" algn="l" defTabSz="28733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aseline="0" dirty="0"/>
              <a:t>This annual benefit adjustment is an increase equal to 2% of your initial retirement benefit.</a:t>
            </a:r>
          </a:p>
          <a:p>
            <a:pPr marL="171450" marR="0" indent="-171450" algn="l" defTabSz="28733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aseline="0" dirty="0"/>
              <a:t>Purchasing power protection addresses how inflation and rising prices can erode the purchasing power of your benefit.</a:t>
            </a:r>
          </a:p>
          <a:p>
            <a:pPr marL="171450" marR="0" indent="-171450" algn="l" defTabSz="28733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900" baseline="0" dirty="0"/>
              <a:t>If the purchasing power of your current benefit ever falls below 85% of the purchasing power of your initial benefit, before your annual benefit adjustments, we will issue you a supplemental benefit to restore your benefit to the 85% purchasing power mark.</a:t>
            </a:r>
            <a:endParaRPr lang="en-US" sz="900"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BC2CA383-B7C3-4A3A-A240-CC421D5486D1}" type="slidenum">
              <a:rPr lang="en-US" altLang="en-US" sz="1200" smtClean="0"/>
              <a:pPr eaLnBrk="1" hangingPunct="1">
                <a:spcBef>
                  <a:spcPct val="0"/>
                </a:spcBef>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900" dirty="0"/>
              <a:t>CalSTRS</a:t>
            </a:r>
            <a:r>
              <a:rPr lang="en-US" sz="900" baseline="0" dirty="0"/>
              <a:t> and Your Retirement is a group benefits planning session.</a:t>
            </a:r>
          </a:p>
          <a:p>
            <a:r>
              <a:rPr lang="en-US" sz="900" baseline="0" dirty="0"/>
              <a:t> </a:t>
            </a:r>
            <a:endParaRPr lang="en-US" sz="900" dirty="0"/>
          </a:p>
          <a:p>
            <a:r>
              <a:rPr lang="en-US" sz="900" dirty="0"/>
              <a:t>A CalSTRS benefits specialist will provide personalized estimates including how electing an option would impact your benefit and review the application process and some of the other considerations we’ve touched on today. </a:t>
            </a:r>
          </a:p>
          <a:p>
            <a:endParaRPr lang="en-US" sz="900" dirty="0"/>
          </a:p>
          <a:p>
            <a:r>
              <a:rPr lang="en-US" sz="900" dirty="0"/>
              <a:t>Keep in mind these small group setting consist of no more than 10 educators. Learning in this setting allows you to benefit from the questions your peers are asking that you might not have considered or thought of yourself. </a:t>
            </a:r>
          </a:p>
          <a:p>
            <a:endParaRPr lang="en-US" sz="900" dirty="0"/>
          </a:p>
          <a:p>
            <a:r>
              <a:rPr lang="en-US" sz="900" dirty="0"/>
              <a:t>Attend a session when you’re ready to retire or interested in electing an option. In the meantime you’re </a:t>
            </a:r>
            <a:r>
              <a:rPr lang="en-US" sz="900" i="1" dirty="0"/>
              <a:t>Retirement Progress Report </a:t>
            </a:r>
            <a:r>
              <a:rPr lang="en-US" sz="900" dirty="0"/>
              <a:t>will contain personalized Defined Benefit and Defined Benefit Supplement estimates once you reach age 45. You can also use the </a:t>
            </a:r>
            <a:r>
              <a:rPr lang="en-US" sz="900" i="1" dirty="0"/>
              <a:t>Retirement Benefits Calculator </a:t>
            </a:r>
            <a:r>
              <a:rPr lang="en-US" sz="900" dirty="0"/>
              <a:t>on CalSTRS.com to generate estimates for additional scenarios. </a:t>
            </a:r>
          </a:p>
          <a:p>
            <a:endParaRPr lang="en-US" sz="900" dirty="0"/>
          </a:p>
          <a:p>
            <a:r>
              <a:rPr lang="en-US" sz="900" dirty="0"/>
              <a:t>Remember, CalSTRS.com and </a:t>
            </a:r>
            <a:r>
              <a:rPr lang="en-US" sz="900" i="1" dirty="0" err="1"/>
              <a:t>my</a:t>
            </a:r>
            <a:r>
              <a:rPr lang="en-US" sz="900" dirty="0" err="1"/>
              <a:t>CalSTRS</a:t>
            </a:r>
            <a:r>
              <a:rPr lang="en-US" sz="900" dirty="0"/>
              <a:t> are your greatest resources and are available to you 24/7…</a:t>
            </a:r>
          </a:p>
          <a:p>
            <a:r>
              <a:rPr lang="en-US" sz="900" b="1" dirty="0"/>
              <a:t>Click. </a:t>
            </a:r>
          </a:p>
          <a:p>
            <a:endParaRPr lang="en-US" sz="900"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BC2CA383-B7C3-4A3A-A240-CC421D5486D1}" type="slidenum">
              <a:rPr lang="en-US" altLang="en-US" sz="1200" smtClean="0"/>
              <a:pPr eaLnBrk="1" hangingPunct="1">
                <a:spcBef>
                  <a:spcPct val="0"/>
                </a:spcBef>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sz="900" dirty="0"/>
              <a:t>There are three separate workshops in the series that can be beneficial at any time throughout your career.  </a:t>
            </a:r>
          </a:p>
          <a:p>
            <a:pPr>
              <a:spcBef>
                <a:spcPts val="0"/>
              </a:spcBef>
            </a:pPr>
            <a:endParaRPr lang="en-US" sz="900" dirty="0"/>
          </a:p>
          <a:p>
            <a:pPr>
              <a:spcBef>
                <a:spcPts val="0"/>
              </a:spcBef>
            </a:pPr>
            <a:r>
              <a:rPr lang="en-US" sz="900" b="1" dirty="0"/>
              <a:t>Click. </a:t>
            </a:r>
          </a:p>
          <a:p>
            <a:pPr>
              <a:spcBef>
                <a:spcPts val="0"/>
              </a:spcBef>
            </a:pPr>
            <a:r>
              <a:rPr lang="en-US" sz="900" dirty="0"/>
              <a:t>Save for Your Future focuses on creating budgets, saving and investing, and managing credit and debt. </a:t>
            </a:r>
          </a:p>
          <a:p>
            <a:pPr>
              <a:spcBef>
                <a:spcPts val="0"/>
              </a:spcBef>
            </a:pPr>
            <a:endParaRPr lang="en-US" sz="900" dirty="0"/>
          </a:p>
          <a:p>
            <a:pPr>
              <a:spcBef>
                <a:spcPts val="0"/>
              </a:spcBef>
            </a:pPr>
            <a:r>
              <a:rPr lang="en-US" sz="900" b="1" dirty="0"/>
              <a:t>Click. </a:t>
            </a:r>
          </a:p>
          <a:p>
            <a:pPr>
              <a:spcBef>
                <a:spcPts val="0"/>
              </a:spcBef>
            </a:pPr>
            <a:r>
              <a:rPr lang="en-US" sz="900" dirty="0"/>
              <a:t>Plan for Your Future focuses on reaching the retirement lifestyle you want by planning your expenses and income and how to overcome obstacles.</a:t>
            </a:r>
          </a:p>
          <a:p>
            <a:pPr>
              <a:spcBef>
                <a:spcPts val="0"/>
              </a:spcBef>
            </a:pPr>
            <a:endParaRPr lang="en-US" sz="900" dirty="0"/>
          </a:p>
          <a:p>
            <a:pPr>
              <a:spcBef>
                <a:spcPts val="0"/>
              </a:spcBef>
            </a:pPr>
            <a:r>
              <a:rPr lang="en-US" sz="900" b="1" dirty="0"/>
              <a:t>Click. </a:t>
            </a:r>
          </a:p>
          <a:p>
            <a:pPr>
              <a:spcBef>
                <a:spcPts val="0"/>
              </a:spcBef>
            </a:pPr>
            <a:r>
              <a:rPr lang="en-US" sz="900" dirty="0"/>
              <a:t>Protect your Future focuses on retirement distributions and maximizing and protecting your additional income sources.</a:t>
            </a:r>
          </a:p>
          <a:p>
            <a:pPr>
              <a:spcBef>
                <a:spcPts val="0"/>
              </a:spcBef>
            </a:pPr>
            <a:endParaRPr lang="en-US" sz="900" dirty="0"/>
          </a:p>
          <a:p>
            <a:pPr>
              <a:spcBef>
                <a:spcPts val="0"/>
              </a:spcBef>
            </a:pPr>
            <a:r>
              <a:rPr lang="en-US" sz="900" dirty="0"/>
              <a:t>You can find and register for a workshop near you at CalSTRS.com/workshops.</a:t>
            </a:r>
          </a:p>
          <a:p>
            <a:pPr>
              <a:spcBef>
                <a:spcPts val="0"/>
              </a:spcBef>
            </a:pPr>
            <a:endParaRPr lang="en-US" sz="900" dirty="0"/>
          </a:p>
          <a:p>
            <a:pPr>
              <a:spcBef>
                <a:spcPts val="0"/>
              </a:spcBef>
            </a:pPr>
            <a:r>
              <a:rPr lang="en-US" sz="900" dirty="0"/>
              <a:t>Once you’re closer to retirement, contact your local CalSTRS office or visit </a:t>
            </a:r>
            <a:r>
              <a:rPr lang="en-US" sz="900" i="1" dirty="0" err="1"/>
              <a:t>my</a:t>
            </a:r>
            <a:r>
              <a:rPr lang="en-US" sz="900" dirty="0" err="1"/>
              <a:t>CalSTRS</a:t>
            </a:r>
            <a:r>
              <a:rPr lang="en-US" sz="900" dirty="0"/>
              <a:t> to schedule a CalSTRS and Your Retirement session…</a:t>
            </a:r>
          </a:p>
          <a:p>
            <a:pPr>
              <a:spcBef>
                <a:spcPts val="0"/>
              </a:spcBef>
            </a:pPr>
            <a:r>
              <a:rPr lang="en-US" sz="900" b="1" dirty="0"/>
              <a:t>Click. </a:t>
            </a:r>
          </a:p>
          <a:p>
            <a:endParaRPr lang="en-US" altLang="en-US" sz="900" dirty="0">
              <a:latin typeface="Arial" charset="0"/>
              <a:ea typeface="ＭＳ Ｐゴシック" pitchFamily="34" charset="-128"/>
              <a:cs typeface="Arial"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BC2CA383-B7C3-4A3A-A240-CC421D5486D1}" type="slidenum">
              <a:rPr lang="en-US" altLang="en-US" sz="1200" smtClean="0"/>
              <a:pPr eaLnBrk="1" hangingPunct="1">
                <a:spcBef>
                  <a:spcPct val="0"/>
                </a:spcBef>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900" b="1" dirty="0">
                <a:latin typeface="Arial" charset="0"/>
                <a:ea typeface="ＭＳ Ｐゴシック" pitchFamily="34" charset="-128"/>
                <a:cs typeface="Arial" charset="0"/>
              </a:rPr>
              <a:t>In conclusion, I just want to remind you of some of the resources you have available to you… especially as you begin researching your benefits and retirement decisions, we are aware questions may come up….</a:t>
            </a:r>
          </a:p>
          <a:p>
            <a:endParaRPr lang="en-US" altLang="en-US" sz="900" dirty="0">
              <a:latin typeface="Arial" charset="0"/>
              <a:ea typeface="ＭＳ Ｐゴシック" pitchFamily="34" charset="-128"/>
              <a:cs typeface="Arial" charset="0"/>
            </a:endParaRPr>
          </a:p>
          <a:p>
            <a:pPr marL="174708" indent="-174708">
              <a:buFontTx/>
              <a:buChar char="•"/>
            </a:pPr>
            <a:r>
              <a:rPr lang="en-US" altLang="en-US" sz="900" dirty="0">
                <a:latin typeface="Arial" charset="0"/>
                <a:ea typeface="ＭＳ Ｐゴシック" pitchFamily="34" charset="-128"/>
                <a:cs typeface="Arial" charset="0"/>
              </a:rPr>
              <a:t>CalSTRS.com offers forms, publications, educational videos, calculators and benefit information that may help answer your questions. </a:t>
            </a:r>
          </a:p>
          <a:p>
            <a:endParaRPr lang="en-US" altLang="en-US" sz="900" dirty="0">
              <a:latin typeface="Arial" charset="0"/>
              <a:ea typeface="ＭＳ Ｐゴシック" pitchFamily="34" charset="-128"/>
              <a:cs typeface="Arial" charset="0"/>
            </a:endParaRPr>
          </a:p>
          <a:p>
            <a:pPr marL="174708" indent="-174708">
              <a:buFontTx/>
              <a:buChar char="•"/>
            </a:pPr>
            <a:r>
              <a:rPr lang="en-US" altLang="en-US" sz="900" dirty="0">
                <a:latin typeface="Arial" charset="0"/>
                <a:ea typeface="ＭＳ Ｐゴシック" pitchFamily="34" charset="-128"/>
                <a:cs typeface="Arial" charset="0"/>
              </a:rPr>
              <a:t>One of the most convenient features of myCalSTRS is our online messaging. Submit your question in writing and a written response from a CalSTRS representative will be sent and archived in your </a:t>
            </a:r>
            <a:r>
              <a:rPr lang="en-US" altLang="en-US" sz="900" i="1" dirty="0">
                <a:latin typeface="Arial" charset="0"/>
                <a:ea typeface="ＭＳ Ｐゴシック" pitchFamily="34" charset="-128"/>
                <a:cs typeface="Arial" charset="0"/>
              </a:rPr>
              <a:t>m</a:t>
            </a:r>
            <a:r>
              <a:rPr lang="en-US" altLang="en-US" sz="900" dirty="0">
                <a:latin typeface="Arial" charset="0"/>
                <a:ea typeface="ＭＳ Ｐゴシック" pitchFamily="34" charset="-128"/>
                <a:cs typeface="Arial" charset="0"/>
              </a:rPr>
              <a:t>yCalSTRS account for future reference. </a:t>
            </a:r>
          </a:p>
          <a:p>
            <a:endParaRPr lang="en-US" altLang="en-US" sz="900" dirty="0">
              <a:latin typeface="Arial" charset="0"/>
              <a:ea typeface="ＭＳ Ｐゴシック" pitchFamily="34" charset="-128"/>
              <a:cs typeface="Arial" charset="0"/>
            </a:endParaRPr>
          </a:p>
          <a:p>
            <a:pPr marL="174708" indent="-174708">
              <a:buFontTx/>
              <a:buChar char="•"/>
            </a:pPr>
            <a:r>
              <a:rPr lang="en-US" altLang="en-US" sz="900" dirty="0">
                <a:latin typeface="Arial" charset="0"/>
                <a:ea typeface="ＭＳ Ｐゴシック" pitchFamily="34" charset="-128"/>
                <a:cs typeface="Arial" charset="0"/>
              </a:rPr>
              <a:t>Our Contact Center agents are available to assist you by phone Monday through Friday from 7 am to 6 pm. The phone number is 800-228-5453.</a:t>
            </a:r>
          </a:p>
          <a:p>
            <a:pPr marL="174708" indent="-174708">
              <a:buFontTx/>
              <a:buChar char="•"/>
            </a:pPr>
            <a:endParaRPr lang="en-US" altLang="en-US" sz="900" dirty="0">
              <a:latin typeface="Arial" charset="0"/>
              <a:ea typeface="ＭＳ Ｐゴシック" pitchFamily="34" charset="-128"/>
              <a:cs typeface="Arial" charset="0"/>
            </a:endParaRPr>
          </a:p>
          <a:p>
            <a:pPr marL="174708" indent="-174708">
              <a:buFontTx/>
              <a:buChar char="•"/>
            </a:pPr>
            <a:r>
              <a:rPr lang="en-US" altLang="en-US" sz="900" dirty="0">
                <a:latin typeface="Arial" charset="0"/>
                <a:ea typeface="ＭＳ Ｐゴシック" pitchFamily="34" charset="-128"/>
                <a:cs typeface="Arial" charset="0"/>
              </a:rPr>
              <a:t>Finally, if you feel these online resources haven’t provided you with all the information you’re looking for, feel free to call and book an appointment for our </a:t>
            </a:r>
            <a:r>
              <a:rPr lang="en-US" altLang="en-US" sz="900" i="1" dirty="0">
                <a:latin typeface="Arial" charset="0"/>
                <a:ea typeface="ＭＳ Ｐゴシック" pitchFamily="34" charset="-128"/>
                <a:cs typeface="Arial" charset="0"/>
              </a:rPr>
              <a:t>CalSTRS and Your Retirement</a:t>
            </a:r>
            <a:r>
              <a:rPr lang="en-US" altLang="en-US" sz="900" dirty="0">
                <a:latin typeface="Arial" charset="0"/>
                <a:ea typeface="ＭＳ Ｐゴシック" pitchFamily="34" charset="-128"/>
                <a:cs typeface="Arial" charset="0"/>
              </a:rPr>
              <a:t> group benefits planning session. In this small group session.</a:t>
            </a:r>
          </a:p>
          <a:p>
            <a:pPr marL="174708" indent="-174708">
              <a:buFontTx/>
              <a:buChar char="•"/>
            </a:pPr>
            <a:r>
              <a:rPr lang="en-US" altLang="en-US" sz="900" dirty="0">
                <a:latin typeface="Arial" charset="0"/>
                <a:ea typeface="ＭＳ Ｐゴシック" pitchFamily="34" charset="-128"/>
                <a:cs typeface="Arial" charset="0"/>
              </a:rPr>
              <a:t>Thank you. </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BC2CA383-B7C3-4A3A-A240-CC421D5486D1}" type="slidenum">
              <a:rPr lang="en-US" altLang="en-US" sz="1200" smtClean="0"/>
              <a:pPr eaLnBrk="1" hangingPunct="1">
                <a:spcBef>
                  <a:spcPct val="0"/>
                </a:spcBef>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FED19C57-220D-4FF4-B672-765DC850224C}" type="slidenum">
              <a:rPr lang="en-US" altLang="en-US" sz="1200" smtClean="0"/>
              <a:pPr eaLnBrk="1" hangingPunct="1">
                <a:spcBef>
                  <a:spcPct val="0"/>
                </a:spcBef>
              </a:pPr>
              <a:t>18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698875"/>
          </a:xfrm>
        </p:spPr>
        <p:txBody>
          <a:bodyPr/>
          <a:lstStyle/>
          <a:p>
            <a:pPr>
              <a:defRPr/>
            </a:pPr>
            <a:r>
              <a:rPr lang="en-US" altLang="en-US" sz="900" b="1" dirty="0">
                <a:latin typeface="Arial" charset="0"/>
                <a:ea typeface="ＭＳ Ｐゴシック" pitchFamily="34" charset="-128"/>
                <a:cs typeface="Arial" charset="0"/>
              </a:rPr>
              <a:t>The very first step you’ll want to take is registering for your very own </a:t>
            </a:r>
            <a:r>
              <a:rPr lang="en-US" altLang="en-US" sz="900" b="1" i="1" dirty="0">
                <a:latin typeface="Arial" charset="0"/>
                <a:ea typeface="ＭＳ Ｐゴシック" pitchFamily="34" charset="-128"/>
                <a:cs typeface="Arial" charset="0"/>
              </a:rPr>
              <a:t>my</a:t>
            </a:r>
            <a:r>
              <a:rPr lang="en-US" altLang="en-US" sz="900" b="1" dirty="0">
                <a:latin typeface="Arial" charset="0"/>
                <a:ea typeface="ＭＳ Ｐゴシック" pitchFamily="34" charset="-128"/>
                <a:cs typeface="Arial" charset="0"/>
              </a:rPr>
              <a:t>CalSTRS account.</a:t>
            </a:r>
          </a:p>
          <a:p>
            <a:pPr>
              <a:defRPr/>
            </a:pPr>
            <a:endParaRPr lang="en-US" altLang="en-US" sz="900" i="1" dirty="0">
              <a:latin typeface="Arial" charset="0"/>
              <a:ea typeface="ＭＳ Ｐゴシック" pitchFamily="34" charset="-128"/>
              <a:cs typeface="Arial" charset="0"/>
            </a:endParaRPr>
          </a:p>
          <a:p>
            <a:pPr marL="178027" indent="-178027">
              <a:buFontTx/>
              <a:buChar char="•"/>
              <a:defRPr/>
            </a:pPr>
            <a:r>
              <a:rPr lang="en-US" altLang="en-US" sz="900" i="1" dirty="0">
                <a:latin typeface="Arial" charset="0"/>
                <a:ea typeface="ＭＳ Ｐゴシック" pitchFamily="34" charset="-128"/>
                <a:cs typeface="Arial" charset="0"/>
              </a:rPr>
              <a:t>my</a:t>
            </a:r>
            <a:r>
              <a:rPr lang="en-US" altLang="en-US" sz="900" dirty="0">
                <a:latin typeface="Arial" charset="0"/>
                <a:ea typeface="ＭＳ Ｐゴシック" pitchFamily="34" charset="-128"/>
                <a:cs typeface="Arial" charset="0"/>
              </a:rPr>
              <a:t>CalSTRS provides  secure, convenient access to your CalSTRS information online, any time. </a:t>
            </a:r>
          </a:p>
          <a:p>
            <a:pPr>
              <a:defRPr/>
            </a:pPr>
            <a:endParaRPr lang="en-US" altLang="en-US" sz="900" dirty="0">
              <a:latin typeface="Arial" charset="0"/>
              <a:ea typeface="ＭＳ Ｐゴシック" pitchFamily="34" charset="-128"/>
              <a:cs typeface="Arial" charset="0"/>
            </a:endParaRPr>
          </a:p>
          <a:p>
            <a:pPr marL="178027" indent="-178027">
              <a:buFontTx/>
              <a:buChar char="•"/>
              <a:defRPr/>
            </a:pPr>
            <a:r>
              <a:rPr lang="en-US" altLang="en-US" sz="900" dirty="0">
                <a:latin typeface="Arial" charset="0"/>
                <a:ea typeface="ＭＳ Ｐゴシック" pitchFamily="34" charset="-128"/>
                <a:cs typeface="Arial" charset="0"/>
              </a:rPr>
              <a:t>With myCalSTRS you can update your personal information, access your </a:t>
            </a:r>
            <a:r>
              <a:rPr lang="en-US" altLang="en-US" sz="900" i="1" dirty="0">
                <a:latin typeface="Arial" charset="0"/>
                <a:ea typeface="ＭＳ Ｐゴシック" pitchFamily="34" charset="-128"/>
                <a:cs typeface="Arial" charset="0"/>
              </a:rPr>
              <a:t>Retirement Progress Report</a:t>
            </a:r>
            <a:r>
              <a:rPr lang="en-US" altLang="en-US" sz="900" dirty="0">
                <a:latin typeface="Arial" charset="0"/>
                <a:ea typeface="ＭＳ Ｐゴシック" pitchFamily="34" charset="-128"/>
                <a:cs typeface="Arial" charset="0"/>
              </a:rPr>
              <a:t>, submit forms and send and receive online messages with CalSTRS representatives</a:t>
            </a:r>
          </a:p>
          <a:p>
            <a:pPr>
              <a:defRPr/>
            </a:pPr>
            <a:endParaRPr lang="en-US" altLang="en-US" sz="900" dirty="0">
              <a:latin typeface="Arial" charset="0"/>
              <a:ea typeface="ＭＳ Ｐゴシック" pitchFamily="34" charset="-128"/>
              <a:cs typeface="Arial" charset="0"/>
            </a:endParaRPr>
          </a:p>
          <a:p>
            <a:pPr marL="178027" indent="-178027">
              <a:buFontTx/>
              <a:buChar char="•"/>
              <a:defRPr/>
            </a:pPr>
            <a:r>
              <a:rPr lang="en-US" altLang="en-US" sz="900" b="1" dirty="0">
                <a:latin typeface="Arial" charset="0"/>
                <a:ea typeface="ＭＳ Ｐゴシック" pitchFamily="34" charset="-128"/>
                <a:cs typeface="Arial" charset="0"/>
              </a:rPr>
              <a:t>Click.</a:t>
            </a:r>
            <a:r>
              <a:rPr lang="en-US" altLang="en-US" sz="900" dirty="0">
                <a:latin typeface="Arial" charset="0"/>
                <a:ea typeface="ＭＳ Ｐゴシック" pitchFamily="34" charset="-128"/>
                <a:cs typeface="Arial" charset="0"/>
              </a:rPr>
              <a:t> Once registered, review your contact information and make any necessary updates. Be sure to update your contact information with your employer as well. You can also update your delivery preferences for CalSTRS information and request to receive information by email or in the mail.</a:t>
            </a:r>
          </a:p>
          <a:p>
            <a:pPr>
              <a:defRPr/>
            </a:pPr>
            <a:r>
              <a:rPr lang="en-US" altLang="en-US" sz="900" dirty="0">
                <a:latin typeface="Arial" charset="0"/>
                <a:ea typeface="ＭＳ Ｐゴシック" pitchFamily="34" charset="-128"/>
                <a:cs typeface="Arial" charset="0"/>
              </a:rPr>
              <a:t> </a:t>
            </a:r>
          </a:p>
          <a:p>
            <a:pPr marL="178027" indent="-178027">
              <a:buFontTx/>
              <a:buChar char="•"/>
              <a:defRPr/>
            </a:pPr>
            <a:r>
              <a:rPr lang="en-US" altLang="en-US" sz="900" b="1" dirty="0">
                <a:latin typeface="Arial" charset="0"/>
                <a:ea typeface="ＭＳ Ｐゴシック" pitchFamily="34" charset="-128"/>
                <a:cs typeface="Arial" charset="0"/>
              </a:rPr>
              <a:t>Click.</a:t>
            </a:r>
            <a:r>
              <a:rPr lang="en-US" altLang="en-US" sz="900" dirty="0">
                <a:latin typeface="Arial" charset="0"/>
                <a:ea typeface="ＭＳ Ｐゴシック" pitchFamily="34" charset="-128"/>
                <a:cs typeface="Arial" charset="0"/>
              </a:rPr>
              <a:t> Review and update your one-time death benefit recipient who will receive a one-time lump-sum payment upon your death. You can designate one or multiple primary and secondary recipients. You can even name a trust or charity if you choose. To find out more about your one-time death benefit and amount, access your </a:t>
            </a:r>
            <a:r>
              <a:rPr lang="en-US" altLang="en-US" sz="900" i="1" dirty="0">
                <a:latin typeface="Arial" charset="0"/>
                <a:ea typeface="ＭＳ Ｐゴシック" pitchFamily="34" charset="-128"/>
                <a:cs typeface="Arial" charset="0"/>
              </a:rPr>
              <a:t>Retirement Progress Report</a:t>
            </a:r>
            <a:r>
              <a:rPr lang="en-US" altLang="en-US" sz="900" dirty="0">
                <a:latin typeface="Arial" charset="0"/>
                <a:ea typeface="ＭＳ Ｐゴシック" pitchFamily="34" charset="-128"/>
                <a:cs typeface="Arial" charset="0"/>
              </a:rPr>
              <a:t>.</a:t>
            </a:r>
          </a:p>
          <a:p>
            <a:pPr>
              <a:defRPr/>
            </a:pPr>
            <a:r>
              <a:rPr lang="en-US" altLang="en-US" sz="900" dirty="0">
                <a:latin typeface="Arial" charset="0"/>
                <a:ea typeface="ＭＳ Ｐゴシック" pitchFamily="34" charset="-128"/>
                <a:cs typeface="Arial" charset="0"/>
              </a:rPr>
              <a:t> </a:t>
            </a:r>
          </a:p>
          <a:p>
            <a:pPr marL="178027" indent="-178027">
              <a:buFontTx/>
              <a:buChar char="•"/>
              <a:defRPr/>
            </a:pPr>
            <a:r>
              <a:rPr lang="en-US" altLang="en-US" sz="900" b="1" dirty="0">
                <a:latin typeface="Arial" charset="0"/>
                <a:ea typeface="ＭＳ Ｐゴシック" pitchFamily="34" charset="-128"/>
                <a:cs typeface="Arial" charset="0"/>
              </a:rPr>
              <a:t>Click.</a:t>
            </a:r>
            <a:r>
              <a:rPr lang="en-US" altLang="en-US" sz="900" dirty="0">
                <a:latin typeface="Arial" charset="0"/>
                <a:ea typeface="ＭＳ Ｐゴシック" pitchFamily="34" charset="-128"/>
                <a:cs typeface="Arial" charset="0"/>
              </a:rPr>
              <a:t> Your </a:t>
            </a:r>
            <a:r>
              <a:rPr lang="en-US" altLang="en-US" sz="900" i="1" dirty="0">
                <a:latin typeface="Arial" charset="0"/>
                <a:ea typeface="ＭＳ Ｐゴシック" pitchFamily="34" charset="-128"/>
                <a:cs typeface="Arial" charset="0"/>
              </a:rPr>
              <a:t>Retirement Progress Report </a:t>
            </a:r>
            <a:r>
              <a:rPr lang="en-US" altLang="en-US" sz="900" dirty="0">
                <a:latin typeface="Arial" charset="0"/>
                <a:ea typeface="ＭＳ Ｐゴシック" pitchFamily="34" charset="-128"/>
                <a:cs typeface="Arial" charset="0"/>
              </a:rPr>
              <a:t>will also show your current service credit balance and Defined Benefit Supplement account balance. Via myCalSTRS you can click on the Employer Details screen to see salary information reported by your employer that CalSTRS uses to calculate your benefit. Review your report carefully and contact your employer directly regarding any discrepancies. </a:t>
            </a:r>
          </a:p>
          <a:p>
            <a:pPr>
              <a:defRPr/>
            </a:pPr>
            <a:endParaRPr lang="en-US" altLang="en-US" sz="900" b="1" dirty="0">
              <a:latin typeface="Arial" charset="0"/>
              <a:ea typeface="ＭＳ Ｐゴシック" pitchFamily="34" charset="-128"/>
              <a:cs typeface="Arial" charset="0"/>
            </a:endParaRPr>
          </a:p>
          <a:p>
            <a:pPr>
              <a:defRPr/>
            </a:pPr>
            <a:r>
              <a:rPr lang="en-US" altLang="en-US" sz="900" b="1" dirty="0">
                <a:latin typeface="Arial" charset="0"/>
                <a:ea typeface="ＭＳ Ｐゴシック" pitchFamily="34" charset="-128"/>
                <a:cs typeface="Arial" charset="0"/>
              </a:rPr>
              <a:t>Click. </a:t>
            </a:r>
            <a:endParaRPr lang="en-US" altLang="en-US" sz="900" dirty="0">
              <a:latin typeface="Arial" charset="0"/>
              <a:ea typeface="ＭＳ Ｐゴシック" pitchFamily="34" charset="-128"/>
              <a:cs typeface="Arial" charset="0"/>
            </a:endParaRPr>
          </a:p>
          <a:p>
            <a:pPr>
              <a:defRPr/>
            </a:pPr>
            <a:endParaRPr lang="en-US" sz="1000"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337CA5DA-5612-4AA6-8062-3E1A07850D1A}" type="slidenum">
              <a:rPr lang="en-US" altLang="en-US" sz="1200" smtClean="0"/>
              <a:pPr eaLnBrk="1" hangingPunct="1">
                <a:spcBef>
                  <a:spcPct val="0"/>
                </a:spcBef>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900" b="1" dirty="0">
                <a:latin typeface="Arial" charset="0"/>
                <a:ea typeface="ＭＳ Ｐゴシック" pitchFamily="34" charset="-128"/>
                <a:cs typeface="Arial" charset="0"/>
              </a:rPr>
              <a:t>One of the most important aspects of retirement is understanding how your benefit is calculated. CalSTRS is a hybrid system that offers various programs. The bulk of your retirement comes from the Defined Benefit Program. </a:t>
            </a:r>
          </a:p>
          <a:p>
            <a:pPr>
              <a:defRPr/>
            </a:pPr>
            <a:endParaRPr lang="en-US" altLang="en-US" sz="900" b="1" dirty="0">
              <a:latin typeface="Arial" charset="0"/>
              <a:ea typeface="ＭＳ Ｐゴシック" pitchFamily="34" charset="-128"/>
              <a:cs typeface="Arial" charset="0"/>
            </a:endParaRPr>
          </a:p>
          <a:p>
            <a:pPr marL="171450" indent="-171450">
              <a:buFont typeface="Arial" panose="020B0604020202020204" pitchFamily="34" charset="0"/>
              <a:buChar char="•"/>
              <a:defRPr/>
            </a:pPr>
            <a:r>
              <a:rPr lang="en-US" altLang="en-US" sz="900" dirty="0">
                <a:latin typeface="Arial" charset="0"/>
                <a:ea typeface="ＭＳ Ｐゴシック" pitchFamily="34" charset="-128"/>
                <a:cs typeface="Arial" charset="0"/>
              </a:rPr>
              <a:t>Your monthly benefit is a defined benefit based on a formula, not based on how much you’ve contributed or how well CalSTRS investments perform. </a:t>
            </a:r>
          </a:p>
          <a:p>
            <a:pPr marL="171450" indent="-171450">
              <a:buFont typeface="Arial" panose="020B0604020202020204" pitchFamily="34" charset="0"/>
              <a:buChar char="•"/>
              <a:defRPr/>
            </a:pPr>
            <a:endParaRPr lang="en-US" altLang="en-US" sz="900" b="1" dirty="0">
              <a:latin typeface="Arial" charset="0"/>
              <a:ea typeface="ＭＳ Ｐゴシック" pitchFamily="34" charset="-128"/>
              <a:cs typeface="Arial" charset="0"/>
            </a:endParaRPr>
          </a:p>
          <a:p>
            <a:pPr marL="171450" indent="-171450">
              <a:buFont typeface="Arial" panose="020B0604020202020204" pitchFamily="34" charset="0"/>
              <a:buChar char="•"/>
              <a:defRPr/>
            </a:pPr>
            <a:r>
              <a:rPr lang="en-US" altLang="en-US" sz="900" b="1" dirty="0">
                <a:latin typeface="Arial" charset="0"/>
                <a:ea typeface="ＭＳ Ｐゴシック" pitchFamily="34" charset="-128"/>
                <a:cs typeface="Arial" charset="0"/>
              </a:rPr>
              <a:t>Click.</a:t>
            </a:r>
            <a:r>
              <a:rPr lang="en-US" altLang="en-US" sz="900" dirty="0">
                <a:latin typeface="Arial" charset="0"/>
                <a:ea typeface="ＭＳ Ｐゴシック" pitchFamily="34" charset="-128"/>
                <a:cs typeface="Arial" charset="0"/>
              </a:rPr>
              <a:t> The first piece of the formula is service credit. Service credit is the time you have worked and contributed to CalSTRS. You earn service credit based on the percentage of a full-time contract you work. You can earn a maximum of one year of service credit in a school year. </a:t>
            </a:r>
          </a:p>
          <a:p>
            <a:pPr marL="171450" indent="-171450">
              <a:buFont typeface="Arial" panose="020B0604020202020204" pitchFamily="34" charset="0"/>
              <a:buChar char="•"/>
              <a:defRPr/>
            </a:pPr>
            <a:endParaRPr lang="en-US" altLang="en-US" sz="900" b="1" dirty="0">
              <a:latin typeface="Arial" charset="0"/>
              <a:ea typeface="ＭＳ Ｐゴシック" pitchFamily="34" charset="-128"/>
              <a:cs typeface="Arial" charset="0"/>
            </a:endParaRPr>
          </a:p>
          <a:p>
            <a:pPr marL="171450" indent="-171450">
              <a:buFont typeface="Arial" panose="020B0604020202020204" pitchFamily="34" charset="0"/>
              <a:buChar char="•"/>
              <a:defRPr/>
            </a:pPr>
            <a:r>
              <a:rPr lang="en-US" altLang="en-US" sz="900" b="1" dirty="0">
                <a:latin typeface="Arial" charset="0"/>
                <a:ea typeface="ＭＳ Ｐゴシック" pitchFamily="34" charset="-128"/>
                <a:cs typeface="Arial" charset="0"/>
              </a:rPr>
              <a:t>Click</a:t>
            </a:r>
            <a:r>
              <a:rPr lang="en-US" altLang="en-US" sz="900" dirty="0">
                <a:latin typeface="Arial" charset="0"/>
                <a:ea typeface="ＭＳ Ｐゴシック" pitchFamily="34" charset="-128"/>
                <a:cs typeface="Arial" charset="0"/>
              </a:rPr>
              <a:t>. The second piece of the formula is the age factor. The age factor is a percentage based on your age, in years and months, at retirement. The standard age factor is 2% at age 60 for members hired before 2013. It gradually decreases  if you retire before age 60 and gradually increases to a maximum age factor of 2.4 percent at age 63.</a:t>
            </a:r>
          </a:p>
          <a:p>
            <a:pPr marL="171450" indent="-171450">
              <a:buFont typeface="Arial" panose="020B0604020202020204" pitchFamily="34" charset="0"/>
              <a:buChar char="•"/>
              <a:defRPr/>
            </a:pPr>
            <a:endParaRPr lang="en-US" altLang="en-US" sz="900" b="1" dirty="0">
              <a:latin typeface="Arial" charset="0"/>
              <a:ea typeface="ＭＳ Ｐゴシック" pitchFamily="34" charset="-128"/>
              <a:cs typeface="Arial" charset="0"/>
            </a:endParaRPr>
          </a:p>
          <a:p>
            <a:pPr marL="171450" indent="-171450">
              <a:buFont typeface="Arial" panose="020B0604020202020204" pitchFamily="34" charset="0"/>
              <a:buChar char="•"/>
              <a:defRPr/>
            </a:pPr>
            <a:r>
              <a:rPr lang="en-US" altLang="en-US" sz="900" b="1" dirty="0">
                <a:latin typeface="Arial" charset="0"/>
                <a:ea typeface="ＭＳ Ｐゴシック" pitchFamily="34" charset="-128"/>
                <a:cs typeface="Arial" charset="0"/>
              </a:rPr>
              <a:t>Click. </a:t>
            </a:r>
            <a:r>
              <a:rPr lang="en-US" altLang="en-US" sz="900" dirty="0">
                <a:latin typeface="Arial" charset="0"/>
                <a:ea typeface="ＭＳ Ｐゴシック" pitchFamily="34" charset="-128"/>
                <a:cs typeface="Arial" charset="0"/>
              </a:rPr>
              <a:t>The third piece of the formula is final compensation. Final compensation is your average annual compensation earnable over 36 consecutive months. However, if you retire with more than 25 years of service credit, you qualify for a benefit enhancement which allows CalSTRS to use 12 months rather than 36. </a:t>
            </a:r>
          </a:p>
          <a:p>
            <a:pPr marL="171450" indent="-171450">
              <a:buFont typeface="Arial" panose="020B0604020202020204" pitchFamily="34" charset="0"/>
              <a:buChar char="•"/>
              <a:defRPr/>
            </a:pPr>
            <a:endParaRPr lang="en-US" altLang="en-US" sz="900" dirty="0">
              <a:latin typeface="Arial" charset="0"/>
              <a:ea typeface="ＭＳ Ｐゴシック" pitchFamily="34" charset="-128"/>
              <a:cs typeface="Arial" charset="0"/>
            </a:endParaRPr>
          </a:p>
          <a:p>
            <a:pPr marL="171450" indent="-171450">
              <a:buFont typeface="Arial" panose="020B0604020202020204" pitchFamily="34" charset="0"/>
              <a:buChar char="•"/>
              <a:defRPr/>
            </a:pPr>
            <a:r>
              <a:rPr lang="en-US" altLang="en-US" sz="900" dirty="0">
                <a:latin typeface="Arial" charset="0"/>
                <a:ea typeface="ＭＳ Ｐゴシック" pitchFamily="34" charset="-128"/>
                <a:cs typeface="Arial" charset="0"/>
              </a:rPr>
              <a:t>There is a short educational video at CalSTRS.com that covers the formula including examples and more information on benefit enhancements. You can also find more information about how your benefit is calculated in the </a:t>
            </a:r>
            <a:r>
              <a:rPr lang="en-US" altLang="en-US" sz="900" i="1" dirty="0">
                <a:latin typeface="Arial" charset="0"/>
                <a:ea typeface="ＭＳ Ｐゴシック" pitchFamily="34" charset="-128"/>
                <a:cs typeface="Arial" charset="0"/>
              </a:rPr>
              <a:t>Your Retirement Guide </a:t>
            </a:r>
            <a:r>
              <a:rPr lang="en-US" altLang="en-US" sz="900" dirty="0">
                <a:latin typeface="Arial" charset="0"/>
                <a:ea typeface="ＭＳ Ｐゴシック" pitchFamily="34" charset="-128"/>
                <a:cs typeface="Arial" charset="0"/>
              </a:rPr>
              <a:t>publication. </a:t>
            </a:r>
          </a:p>
          <a:p>
            <a:pPr>
              <a:defRPr/>
            </a:pPr>
            <a:endParaRPr lang="en-US" altLang="en-US" sz="900" dirty="0">
              <a:latin typeface="Arial" charset="0"/>
              <a:ea typeface="ＭＳ Ｐゴシック" pitchFamily="34" charset="-128"/>
              <a:cs typeface="Arial" charset="0"/>
            </a:endParaRPr>
          </a:p>
          <a:p>
            <a:pPr>
              <a:defRPr/>
            </a:pPr>
            <a:r>
              <a:rPr lang="en-US" altLang="en-US" sz="900" b="1" dirty="0">
                <a:latin typeface="Arial" charset="0"/>
                <a:ea typeface="ＭＳ Ｐゴシック" pitchFamily="34" charset="-128"/>
                <a:cs typeface="Arial" charset="0"/>
              </a:rPr>
              <a:t>Click.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8DA6A762-2DBF-4A11-B3ED-CBC1EAAE7B7F}" type="slidenum">
              <a:rPr lang="en-US" altLang="en-US" sz="1200" smtClean="0"/>
              <a:pPr eaLnBrk="1" hangingPunct="1">
                <a:spcBef>
                  <a:spcPct val="0"/>
                </a:spcBef>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701675" y="4416425"/>
            <a:ext cx="5607050" cy="4413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latin typeface="Arial" charset="0"/>
                <a:ea typeface="ＭＳ Ｐゴシック" pitchFamily="34" charset="-128"/>
                <a:cs typeface="Arial" charset="0"/>
              </a:rPr>
              <a:t>In addition to your Defined Benefit account, you have a second account with CalSTRS called the Defined Benefit Supplement, or DBS account. </a:t>
            </a:r>
          </a:p>
          <a:p>
            <a:pPr>
              <a:defRPr/>
            </a:pPr>
            <a:endParaRPr lang="en-US" altLang="en-US" b="1" dirty="0">
              <a:latin typeface="Arial" charset="0"/>
              <a:ea typeface="ＭＳ Ｐゴシック" pitchFamily="34" charset="-128"/>
              <a:cs typeface="Arial" charset="0"/>
            </a:endParaRPr>
          </a:p>
          <a:p>
            <a:pPr marL="171450" indent="-171450">
              <a:buFont typeface="Arial" panose="020B0604020202020204" pitchFamily="34" charset="0"/>
              <a:buChar char="•"/>
              <a:defRPr/>
            </a:pPr>
            <a:r>
              <a:rPr lang="en-US" altLang="en-US" dirty="0">
                <a:latin typeface="Arial" charset="0"/>
                <a:ea typeface="ＭＳ Ｐゴシック" pitchFamily="34" charset="-128"/>
                <a:cs typeface="Arial" charset="0"/>
              </a:rPr>
              <a:t>CalSTRS redirected a quarter of your monthly contributions to this account between 2001 and 2010. You still contribute to this account by working additional duties. Since you can only earn one year of service credit in a school year, any contributions in excess of that are redirected to this account. The account also gains a guaranteed interest rate each year. </a:t>
            </a:r>
          </a:p>
          <a:p>
            <a:pPr marL="171450" indent="-171450">
              <a:buFont typeface="Arial" panose="020B0604020202020204" pitchFamily="34" charset="0"/>
              <a:buChar char="•"/>
              <a:defRPr/>
            </a:pPr>
            <a:endParaRPr lang="en-US" altLang="en-US" dirty="0">
              <a:latin typeface="Arial" charset="0"/>
              <a:ea typeface="ＭＳ Ｐゴシック" pitchFamily="34" charset="-128"/>
              <a:cs typeface="Arial" charset="0"/>
            </a:endParaRPr>
          </a:p>
          <a:p>
            <a:pPr marL="171450" indent="-171450">
              <a:buFont typeface="Arial" panose="020B0604020202020204" pitchFamily="34" charset="0"/>
              <a:buChar char="•"/>
              <a:defRPr/>
            </a:pPr>
            <a:r>
              <a:rPr lang="en-US" altLang="en-US" dirty="0">
                <a:latin typeface="Arial" charset="0"/>
                <a:ea typeface="ＭＳ Ｐゴシック" pitchFamily="34" charset="-128"/>
                <a:cs typeface="Arial" charset="0"/>
              </a:rPr>
              <a:t>You can find your DBS account balance on your </a:t>
            </a:r>
            <a:r>
              <a:rPr lang="en-US" altLang="en-US" i="1" dirty="0">
                <a:latin typeface="Arial" charset="0"/>
                <a:ea typeface="ＭＳ Ｐゴシック" pitchFamily="34" charset="-128"/>
                <a:cs typeface="Arial" charset="0"/>
              </a:rPr>
              <a:t>Retirement Progress Report </a:t>
            </a:r>
            <a:r>
              <a:rPr lang="en-US" altLang="en-US" dirty="0">
                <a:latin typeface="Arial" charset="0"/>
                <a:ea typeface="ＭＳ Ｐゴシック" pitchFamily="34" charset="-128"/>
                <a:cs typeface="Arial" charset="0"/>
              </a:rPr>
              <a:t>or by logging into your </a:t>
            </a:r>
            <a:r>
              <a:rPr lang="en-US" altLang="en-US" i="1" dirty="0">
                <a:latin typeface="Arial" charset="0"/>
                <a:ea typeface="ＭＳ Ｐゴシック" pitchFamily="34" charset="-128"/>
                <a:cs typeface="Arial" charset="0"/>
              </a:rPr>
              <a:t>my</a:t>
            </a:r>
            <a:r>
              <a:rPr lang="en-US" altLang="en-US" dirty="0">
                <a:latin typeface="Arial" charset="0"/>
                <a:ea typeface="ＭＳ Ｐゴシック" pitchFamily="34" charset="-128"/>
                <a:cs typeface="Arial" charset="0"/>
              </a:rPr>
              <a:t>CalSTRS account. You must decide what you want to do with these funds at retirement. You have three choices. </a:t>
            </a:r>
          </a:p>
          <a:p>
            <a:pPr>
              <a:defRPr/>
            </a:pPr>
            <a:endParaRPr lang="en-US" altLang="en-US" b="1" dirty="0">
              <a:latin typeface="Arial" charset="0"/>
              <a:ea typeface="ＭＳ Ｐゴシック" pitchFamily="34" charset="-128"/>
              <a:cs typeface="Arial" charset="0"/>
            </a:endParaRPr>
          </a:p>
          <a:p>
            <a:pPr marL="171450" indent="-171450">
              <a:buFont typeface="Arial" panose="020B0604020202020204" pitchFamily="34" charset="0"/>
              <a:buChar char="•"/>
              <a:defRPr/>
            </a:pPr>
            <a:r>
              <a:rPr lang="en-US" altLang="en-US" b="1" dirty="0">
                <a:latin typeface="Arial" charset="0"/>
                <a:ea typeface="ＭＳ Ｐゴシック" pitchFamily="34" charset="-128"/>
                <a:cs typeface="Arial" charset="0"/>
              </a:rPr>
              <a:t>Click.</a:t>
            </a:r>
            <a:r>
              <a:rPr lang="en-US" altLang="en-US" dirty="0">
                <a:latin typeface="Arial" charset="0"/>
                <a:ea typeface="ＭＳ Ｐゴシック" pitchFamily="34" charset="-128"/>
                <a:cs typeface="Arial" charset="0"/>
              </a:rPr>
              <a:t> The first choice is to take your entire account balance as a lump-sum payment. You can have this paid directly to you or rolled over to a qualified plan like a 403(b) or 401k. </a:t>
            </a:r>
          </a:p>
          <a:p>
            <a:pPr marL="171450" indent="-171450">
              <a:buFont typeface="Arial" panose="020B0604020202020204" pitchFamily="34" charset="0"/>
              <a:buChar char="•"/>
              <a:defRPr/>
            </a:pPr>
            <a:endParaRPr lang="en-US" altLang="en-US" b="1" dirty="0">
              <a:latin typeface="Arial" charset="0"/>
              <a:ea typeface="ＭＳ Ｐゴシック" pitchFamily="34" charset="-128"/>
              <a:cs typeface="Arial" charset="0"/>
            </a:endParaRPr>
          </a:p>
          <a:p>
            <a:pPr marL="171450" indent="-171450">
              <a:buFont typeface="Arial" panose="020B0604020202020204" pitchFamily="34" charset="0"/>
              <a:buChar char="•"/>
              <a:defRPr/>
            </a:pPr>
            <a:r>
              <a:rPr lang="en-US" altLang="en-US" b="1" dirty="0">
                <a:latin typeface="Arial" charset="0"/>
                <a:ea typeface="ＭＳ Ｐゴシック" pitchFamily="34" charset="-128"/>
                <a:cs typeface="Arial" charset="0"/>
              </a:rPr>
              <a:t>Click</a:t>
            </a:r>
            <a:r>
              <a:rPr lang="en-US" altLang="en-US" dirty="0">
                <a:latin typeface="Arial" charset="0"/>
                <a:ea typeface="ＭＳ Ｐゴシック" pitchFamily="34" charset="-128"/>
                <a:cs typeface="Arial" charset="0"/>
              </a:rPr>
              <a:t>. The second choice is to take an annuity. You can annuitize your account balance over a period of 3 to 10 years or for your lifetime. Period-certain annuities of three to nine years are rollover eligible. </a:t>
            </a:r>
          </a:p>
          <a:p>
            <a:pPr>
              <a:defRPr/>
            </a:pPr>
            <a:endParaRPr lang="en-US" altLang="en-US" dirty="0">
              <a:latin typeface="Arial" charset="0"/>
              <a:ea typeface="ＭＳ Ｐゴシック" pitchFamily="34" charset="-128"/>
              <a:cs typeface="Arial" charset="0"/>
            </a:endParaRPr>
          </a:p>
          <a:p>
            <a:pPr marL="171450" indent="-171450">
              <a:buFont typeface="Arial" panose="020B0604020202020204" pitchFamily="34" charset="0"/>
              <a:buChar char="•"/>
              <a:defRPr/>
            </a:pPr>
            <a:r>
              <a:rPr lang="en-US" altLang="en-US" b="1" dirty="0">
                <a:latin typeface="Arial" charset="0"/>
                <a:ea typeface="ＭＳ Ｐゴシック" pitchFamily="34" charset="-128"/>
                <a:cs typeface="Arial" charset="0"/>
              </a:rPr>
              <a:t>Click. </a:t>
            </a:r>
            <a:r>
              <a:rPr lang="en-US" altLang="en-US" dirty="0">
                <a:latin typeface="Arial" charset="0"/>
                <a:ea typeface="ＭＳ Ｐゴシック" pitchFamily="34" charset="-128"/>
                <a:cs typeface="Arial" charset="0"/>
              </a:rPr>
              <a:t>The last choice is to take a combination of a lump-sum and annuity. </a:t>
            </a:r>
          </a:p>
          <a:p>
            <a:pPr marL="171450" indent="-171450">
              <a:buFont typeface="Arial" panose="020B0604020202020204" pitchFamily="34" charset="0"/>
              <a:buChar char="•"/>
              <a:defRPr/>
            </a:pPr>
            <a:endParaRPr lang="en-US" altLang="en-US" dirty="0">
              <a:latin typeface="Arial" charset="0"/>
              <a:ea typeface="ＭＳ Ｐゴシック" pitchFamily="34" charset="-128"/>
              <a:cs typeface="Arial" charset="0"/>
            </a:endParaRPr>
          </a:p>
          <a:p>
            <a:pPr marL="171450" indent="-171450">
              <a:buFont typeface="Arial" panose="020B0604020202020204" pitchFamily="34" charset="0"/>
              <a:buChar char="•"/>
              <a:defRPr/>
            </a:pPr>
            <a:r>
              <a:rPr lang="en-US" altLang="en-US" dirty="0">
                <a:latin typeface="Arial" charset="0"/>
                <a:ea typeface="ＭＳ Ｐゴシック" pitchFamily="34" charset="-128"/>
                <a:cs typeface="Arial" charset="0"/>
              </a:rPr>
              <a:t>You can find more information about his account and the available distribution choices and tax considerations by watching the Defined Benefit Supplemental video series at CalSTRS.com. </a:t>
            </a:r>
          </a:p>
          <a:p>
            <a:pPr>
              <a:defRPr/>
            </a:pPr>
            <a:endParaRPr lang="en-US" altLang="en-US" dirty="0">
              <a:latin typeface="Arial" charset="0"/>
              <a:ea typeface="ＭＳ Ｐゴシック" pitchFamily="34" charset="-128"/>
              <a:cs typeface="Arial" charset="0"/>
            </a:endParaRPr>
          </a:p>
          <a:p>
            <a:pPr>
              <a:defRPr/>
            </a:pPr>
            <a:r>
              <a:rPr lang="en-US" altLang="en-US" b="1" dirty="0">
                <a:latin typeface="Arial" charset="0"/>
                <a:ea typeface="ＭＳ Ｐゴシック" pitchFamily="34" charset="-128"/>
                <a:cs typeface="Arial" charset="0"/>
              </a:rPr>
              <a:t>Click.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8DA6A762-2DBF-4A11-B3ED-CBC1EAAE7B7F}" type="slidenum">
              <a:rPr lang="en-US" altLang="en-US" sz="1200" smtClean="0"/>
              <a:pPr eaLnBrk="1" hangingPunct="1">
                <a:spcBef>
                  <a:spcPct val="0"/>
                </a:spcBef>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xfrm>
            <a:off x="701675" y="4416425"/>
            <a:ext cx="5607050" cy="4413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latin typeface="Arial" charset="0"/>
                <a:ea typeface="ＭＳ Ｐゴシック" pitchFamily="34" charset="-128"/>
                <a:cs typeface="Arial" charset="0"/>
              </a:rPr>
              <a:t>If you’re considering rolling over your DBS funds or those from a supplemental savings plan, research our Pension2 program. </a:t>
            </a:r>
          </a:p>
          <a:p>
            <a:pPr>
              <a:defRPr/>
            </a:pPr>
            <a:endParaRPr lang="en-US" altLang="en-US" b="1" dirty="0">
              <a:latin typeface="Arial" charset="0"/>
              <a:ea typeface="ＭＳ Ｐゴシック" pitchFamily="34" charset="-128"/>
              <a:cs typeface="Arial" charset="0"/>
            </a:endParaRPr>
          </a:p>
          <a:p>
            <a:pPr marL="171450" indent="-171450">
              <a:buFont typeface="Arial" panose="020B0604020202020204" pitchFamily="34" charset="0"/>
              <a:buChar char="•"/>
              <a:defRPr/>
            </a:pPr>
            <a:r>
              <a:rPr lang="en-US" altLang="en-US" dirty="0">
                <a:latin typeface="Arial" charset="0"/>
                <a:ea typeface="ＭＳ Ｐゴシック" pitchFamily="34" charset="-128"/>
                <a:cs typeface="Arial" charset="0"/>
              </a:rPr>
              <a:t>Pension2 offers 403(b), Roth 403(b) and 457(b) accounts with low fees and expenses. </a:t>
            </a:r>
          </a:p>
          <a:p>
            <a:pPr marL="171450" indent="-171450">
              <a:buFont typeface="Arial" panose="020B0604020202020204" pitchFamily="34" charset="0"/>
              <a:buChar char="•"/>
              <a:defRPr/>
            </a:pPr>
            <a:endParaRPr lang="en-US" altLang="en-US" dirty="0">
              <a:latin typeface="Arial" charset="0"/>
              <a:ea typeface="ＭＳ Ｐゴシック" pitchFamily="34" charset="-128"/>
              <a:cs typeface="Arial" charset="0"/>
            </a:endParaRPr>
          </a:p>
          <a:p>
            <a:pPr marL="171450" indent="-171450">
              <a:buFont typeface="Arial" panose="020B0604020202020204" pitchFamily="34" charset="0"/>
              <a:buChar char="•"/>
              <a:defRPr/>
            </a:pPr>
            <a:r>
              <a:rPr lang="en-US" altLang="en-US" dirty="0">
                <a:latin typeface="Arial" charset="0"/>
                <a:ea typeface="ＭＳ Ｐゴシック" pitchFamily="34" charset="-128"/>
                <a:cs typeface="Arial" charset="0"/>
              </a:rPr>
              <a:t>Visit Pension2.com for more information. </a:t>
            </a:r>
          </a:p>
          <a:p>
            <a:pPr marL="171450" indent="-171450">
              <a:buFont typeface="Arial" panose="020B0604020202020204" pitchFamily="34" charset="0"/>
              <a:buChar char="•"/>
              <a:defRPr/>
            </a:pPr>
            <a:endParaRPr lang="en-US" altLang="en-US" dirty="0">
              <a:latin typeface="Arial" charset="0"/>
              <a:ea typeface="ＭＳ Ｐゴシック" pitchFamily="34" charset="-128"/>
              <a:cs typeface="Arial" charset="0"/>
            </a:endParaRPr>
          </a:p>
          <a:p>
            <a:pPr>
              <a:defRPr/>
            </a:pPr>
            <a:r>
              <a:rPr lang="en-US" altLang="en-US" b="1" dirty="0">
                <a:latin typeface="Arial" charset="0"/>
                <a:ea typeface="ＭＳ Ｐゴシック" pitchFamily="34" charset="-128"/>
                <a:cs typeface="Arial" charset="0"/>
              </a:rPr>
              <a:t>Click.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8DA6A762-2DBF-4A11-B3ED-CBC1EAAE7B7F}" type="slidenum">
              <a:rPr lang="en-US" altLang="en-US" sz="1200" smtClean="0"/>
              <a:pPr eaLnBrk="1" hangingPunct="1">
                <a:spcBef>
                  <a:spcPct val="0"/>
                </a:spcBef>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900" b="1" dirty="0">
                <a:latin typeface="Arial" panose="020B0604020202020204" pitchFamily="34" charset="0"/>
                <a:ea typeface="ＭＳ Ｐゴシック" pitchFamily="34" charset="-128"/>
                <a:cs typeface="Arial" panose="020B0604020202020204" pitchFamily="34" charset="0"/>
              </a:rPr>
              <a:t>Next, you’re going to want to review the </a:t>
            </a:r>
            <a:r>
              <a:rPr lang="en-US" altLang="en-US" sz="900" b="1" i="1" dirty="0">
                <a:latin typeface="Arial" panose="020B0604020202020204" pitchFamily="34" charset="0"/>
                <a:ea typeface="ＭＳ Ｐゴシック" pitchFamily="34" charset="-128"/>
                <a:cs typeface="Arial" panose="020B0604020202020204" pitchFamily="34" charset="0"/>
              </a:rPr>
              <a:t>Your Retirement Guide</a:t>
            </a:r>
            <a:r>
              <a:rPr lang="en-US" altLang="en-US" sz="900" b="1" dirty="0">
                <a:latin typeface="Arial" panose="020B0604020202020204" pitchFamily="34" charset="0"/>
                <a:ea typeface="ＭＳ Ｐゴシック" pitchFamily="34" charset="-128"/>
                <a:cs typeface="Arial" panose="020B0604020202020204" pitchFamily="34" charset="0"/>
              </a:rPr>
              <a:t> publication.</a:t>
            </a:r>
          </a:p>
          <a:p>
            <a:pPr>
              <a:defRPr/>
            </a:pPr>
            <a:endParaRPr lang="en-US" altLang="en-US" sz="900" i="1"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i="1" dirty="0">
                <a:latin typeface="Arial" panose="020B0604020202020204" pitchFamily="34" charset="0"/>
                <a:ea typeface="ＭＳ Ｐゴシック" pitchFamily="34" charset="-128"/>
                <a:cs typeface="Arial" panose="020B0604020202020204" pitchFamily="34" charset="0"/>
              </a:rPr>
              <a:t>Your Retirement Guide </a:t>
            </a:r>
            <a:r>
              <a:rPr lang="en-US" altLang="en-US" sz="900" dirty="0">
                <a:latin typeface="Arial" panose="020B0604020202020204" pitchFamily="34" charset="0"/>
                <a:ea typeface="ＭＳ Ｐゴシック" pitchFamily="34" charset="-128"/>
                <a:cs typeface="Arial" panose="020B0604020202020204" pitchFamily="34" charset="0"/>
              </a:rPr>
              <a:t>provides information on the decisions your will need to make when you’re ready to retire. </a:t>
            </a:r>
          </a:p>
          <a:p>
            <a:pP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dirty="0">
                <a:latin typeface="Arial" panose="020B0604020202020204" pitchFamily="34" charset="0"/>
                <a:ea typeface="ＭＳ Ｐゴシック" pitchFamily="34" charset="-128"/>
                <a:cs typeface="Arial" panose="020B0604020202020204" pitchFamily="34" charset="0"/>
              </a:rPr>
              <a:t>The guide goes over how different retirement dates can impact your benefit, the different beneficiary options you can elect to leave an ongoing monthly benefit to a loved one after your death, and the various choices you have for your Defined Benefit Supplement account distribution. </a:t>
            </a:r>
          </a:p>
          <a:p>
            <a:pP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b="1" dirty="0">
                <a:latin typeface="Arial" panose="020B0604020202020204" pitchFamily="34" charset="0"/>
                <a:ea typeface="ＭＳ Ｐゴシック" pitchFamily="34" charset="-128"/>
                <a:cs typeface="Arial" panose="020B0604020202020204" pitchFamily="34" charset="0"/>
              </a:rPr>
              <a:t>Click</a:t>
            </a:r>
            <a:r>
              <a:rPr lang="en-US" altLang="en-US" sz="900" dirty="0">
                <a:latin typeface="Arial" panose="020B0604020202020204" pitchFamily="34" charset="0"/>
                <a:ea typeface="ＭＳ Ｐゴシック" pitchFamily="34" charset="-128"/>
                <a:cs typeface="Arial" panose="020B0604020202020204" pitchFamily="34" charset="0"/>
              </a:rPr>
              <a:t>. You can access an electronic copy of the publication by visiting CalSTRS.com and selecting the “Publications” Quick Link at the top of the page. You can also request a hard copy be mailed to you. </a:t>
            </a:r>
          </a:p>
          <a:p>
            <a:pP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dirty="0">
                <a:latin typeface="Arial" panose="020B0604020202020204" pitchFamily="34" charset="0"/>
                <a:ea typeface="ＭＳ Ｐゴシック" pitchFamily="34" charset="-128"/>
                <a:cs typeface="Arial" panose="020B0604020202020204" pitchFamily="34" charset="0"/>
              </a:rPr>
              <a:t>In addition to forms and publication, CalSTRS.com has three to five minute videos on many of the topics covered in the guide. Review these videos to help reinforce the information you read or relay the information to those involved in your decision making such as a spouse or financial adviser. </a:t>
            </a:r>
          </a:p>
          <a:p>
            <a:pPr>
              <a:defRPr/>
            </a:pPr>
            <a:endParaRPr lang="en-US" sz="900" dirty="0">
              <a:latin typeface="Arial" panose="020B0604020202020204" pitchFamily="34" charset="0"/>
              <a:cs typeface="Arial" panose="020B0604020202020204" pitchFamily="34" charset="0"/>
            </a:endParaRPr>
          </a:p>
          <a:p>
            <a:pPr>
              <a:defRPr/>
            </a:pPr>
            <a:r>
              <a:rPr lang="en-US" sz="900" b="1" dirty="0">
                <a:latin typeface="Arial" panose="020B0604020202020204" pitchFamily="34" charset="0"/>
                <a:cs typeface="Arial" panose="020B0604020202020204" pitchFamily="34" charset="0"/>
              </a:rPr>
              <a:t>Click.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1F5FA176-D057-46E5-96B6-725F2CE43577}" type="slidenum">
              <a:rPr lang="en-US" altLang="en-US" sz="1200" smtClean="0"/>
              <a:pPr eaLnBrk="1" hangingPunct="1">
                <a:spcBef>
                  <a:spcPct val="0"/>
                </a:spcBef>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900" b="1" dirty="0">
                <a:latin typeface="Arial" panose="020B0604020202020204" pitchFamily="34" charset="0"/>
                <a:ea typeface="ＭＳ Ｐゴシック" pitchFamily="34" charset="-128"/>
                <a:cs typeface="Arial" panose="020B0604020202020204" pitchFamily="34" charset="0"/>
              </a:rPr>
              <a:t>There are a couple different ways you can obtain an estimate. </a:t>
            </a:r>
          </a:p>
          <a:p>
            <a:pP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dirty="0">
                <a:latin typeface="Arial" panose="020B0604020202020204" pitchFamily="34" charset="0"/>
                <a:ea typeface="ＭＳ Ｐゴシック" pitchFamily="34" charset="-128"/>
                <a:cs typeface="Arial" panose="020B0604020202020204" pitchFamily="34" charset="0"/>
              </a:rPr>
              <a:t>Your </a:t>
            </a:r>
            <a:r>
              <a:rPr lang="en-US" altLang="en-US" sz="900" i="1" dirty="0">
                <a:latin typeface="Arial" panose="020B0604020202020204" pitchFamily="34" charset="0"/>
                <a:ea typeface="ＭＳ Ｐゴシック" pitchFamily="34" charset="-128"/>
                <a:cs typeface="Arial" panose="020B0604020202020204" pitchFamily="34" charset="0"/>
              </a:rPr>
              <a:t>Retirement Progress Report</a:t>
            </a:r>
            <a:r>
              <a:rPr lang="en-US" altLang="en-US" sz="900" dirty="0">
                <a:latin typeface="Arial" panose="020B0604020202020204" pitchFamily="34" charset="0"/>
                <a:ea typeface="ＭＳ Ｐゴシック" pitchFamily="34" charset="-128"/>
                <a:cs typeface="Arial" panose="020B0604020202020204" pitchFamily="34" charset="0"/>
              </a:rPr>
              <a:t>, available on </a:t>
            </a:r>
            <a:r>
              <a:rPr lang="en-US" altLang="en-US" sz="900" i="1" dirty="0">
                <a:latin typeface="Arial" panose="020B0604020202020204" pitchFamily="34" charset="0"/>
                <a:ea typeface="ＭＳ Ｐゴシック" pitchFamily="34" charset="-128"/>
                <a:cs typeface="Arial" panose="020B0604020202020204" pitchFamily="34" charset="0"/>
              </a:rPr>
              <a:t>my</a:t>
            </a:r>
            <a:r>
              <a:rPr lang="en-US" altLang="en-US" sz="900" dirty="0">
                <a:latin typeface="Arial" panose="020B0604020202020204" pitchFamily="34" charset="0"/>
                <a:ea typeface="ＭＳ Ｐゴシック" pitchFamily="34" charset="-128"/>
                <a:cs typeface="Arial" panose="020B0604020202020204" pitchFamily="34" charset="0"/>
              </a:rPr>
              <a:t>CalSTRS, has estimates for your Defined Benefit and Defined Benefit Supplement accounts based on your service and contributions through the prior fiscal year. You’ll definitely want to review those estimates; however…</a:t>
            </a:r>
          </a:p>
          <a:p>
            <a:pP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marL="174708" indent="-174708">
              <a:buFontTx/>
              <a:buChar char="•"/>
              <a:defRPr/>
            </a:pPr>
            <a:r>
              <a:rPr lang="en-US" altLang="en-US" sz="900" b="1" dirty="0">
                <a:latin typeface="Arial" panose="020B0604020202020204" pitchFamily="34" charset="0"/>
                <a:ea typeface="ＭＳ Ｐゴシック" pitchFamily="34" charset="-128"/>
                <a:cs typeface="Arial" panose="020B0604020202020204" pitchFamily="34" charset="0"/>
              </a:rPr>
              <a:t>Click.</a:t>
            </a:r>
            <a:r>
              <a:rPr lang="en-US" altLang="en-US" sz="900" dirty="0">
                <a:latin typeface="Arial" panose="020B0604020202020204" pitchFamily="34" charset="0"/>
                <a:ea typeface="ＭＳ Ｐゴシック" pitchFamily="34" charset="-128"/>
                <a:cs typeface="Arial" panose="020B0604020202020204" pitchFamily="34" charset="0"/>
              </a:rPr>
              <a:t> You can access the online calculator by clicking the “Calculators” quick link at CalSTRS.com.</a:t>
            </a:r>
          </a:p>
          <a:p>
            <a:pPr marL="174708" indent="-174708">
              <a:buFontTx/>
              <a:buChar char="•"/>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a:defRPr/>
            </a:pPr>
            <a:r>
              <a:rPr lang="en-US" sz="900" b="1" dirty="0">
                <a:latin typeface="Arial" panose="020B0604020202020204" pitchFamily="34" charset="0"/>
                <a:cs typeface="Arial" panose="020B0604020202020204" pitchFamily="34" charset="0"/>
              </a:rPr>
              <a:t>Click.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9F0DB165-6441-45DD-BD11-237A17FAEA1C}" type="slidenum">
              <a:rPr lang="en-US" altLang="en-US" sz="1200" smtClean="0"/>
              <a:pPr eaLnBrk="1" hangingPunct="1">
                <a:spcBef>
                  <a:spcPct val="0"/>
                </a:spcBef>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4708" indent="-174708">
              <a:buFontTx/>
              <a:buChar char="•"/>
              <a:defRPr/>
            </a:pPr>
            <a:r>
              <a:rPr lang="en-US" altLang="en-US" sz="900" dirty="0">
                <a:latin typeface="Arial" panose="020B0604020202020204" pitchFamily="34" charset="0"/>
                <a:ea typeface="ＭＳ Ｐゴシック" pitchFamily="34" charset="-128"/>
                <a:cs typeface="Arial" panose="020B0604020202020204" pitchFamily="34" charset="0"/>
              </a:rPr>
              <a:t>If you would like to generate additional estimates to compare numbers, you may use the </a:t>
            </a:r>
            <a:r>
              <a:rPr lang="en-US" altLang="en-US" sz="900" i="1" dirty="0">
                <a:latin typeface="Arial" panose="020B0604020202020204" pitchFamily="34" charset="0"/>
                <a:ea typeface="ＭＳ Ｐゴシック" pitchFamily="34" charset="-128"/>
                <a:cs typeface="Arial" panose="020B0604020202020204" pitchFamily="34" charset="0"/>
              </a:rPr>
              <a:t>Retirement Benefits Calculator</a:t>
            </a:r>
            <a:r>
              <a:rPr lang="en-US" altLang="en-US" sz="900" dirty="0">
                <a:latin typeface="Arial" panose="020B0604020202020204" pitchFamily="34" charset="0"/>
                <a:ea typeface="ＭＳ Ｐゴシック" pitchFamily="34" charset="-128"/>
                <a:cs typeface="Arial" panose="020B0604020202020204" pitchFamily="34" charset="0"/>
              </a:rPr>
              <a:t> at CalSTRS.com/calculators to do so. The online calculator will let you see the impact different retirement dates or beneficiary options will have on your monthly benefit. </a:t>
            </a:r>
          </a:p>
          <a:p>
            <a:pPr marL="0" indent="0">
              <a:buFontTx/>
              <a:buNone/>
              <a:defRPr/>
            </a:pPr>
            <a:endParaRPr lang="en-US" altLang="en-US" sz="900" dirty="0">
              <a:latin typeface="Arial" panose="020B0604020202020204" pitchFamily="34" charset="0"/>
              <a:ea typeface="ＭＳ Ｐゴシック" pitchFamily="34" charset="-128"/>
              <a:cs typeface="Arial" panose="020B0604020202020204" pitchFamily="34" charset="0"/>
            </a:endParaRPr>
          </a:p>
          <a:p>
            <a:pPr>
              <a:defRPr/>
            </a:pPr>
            <a:r>
              <a:rPr lang="en-US" sz="900" b="1" dirty="0">
                <a:latin typeface="Arial" panose="020B0604020202020204" pitchFamily="34" charset="0"/>
                <a:cs typeface="Arial" panose="020B0604020202020204" pitchFamily="34" charset="0"/>
              </a:rPr>
              <a:t>Click.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9F0DB165-6441-45DD-BD11-237A17FAEA1C}" type="slidenum">
              <a:rPr lang="en-US" altLang="en-US" sz="1200" smtClean="0"/>
              <a:pPr eaLnBrk="1" hangingPunct="1">
                <a:spcBef>
                  <a:spcPct val="0"/>
                </a:spcBef>
              </a:pPr>
              <a:t>8</a:t>
            </a:fld>
            <a:endParaRPr lang="en-US" altLang="en-US" sz="1200"/>
          </a:p>
        </p:txBody>
      </p:sp>
    </p:spTree>
    <p:extLst>
      <p:ext uri="{BB962C8B-B14F-4D97-AF65-F5344CB8AC3E}">
        <p14:creationId xmlns:p14="http://schemas.microsoft.com/office/powerpoint/2010/main" val="2168624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altLang="en-US" sz="900" b="1" dirty="0">
                <a:latin typeface="Arial" charset="0"/>
                <a:ea typeface="ＭＳ Ｐゴシック" pitchFamily="34" charset="-128"/>
                <a:cs typeface="Arial" charset="0"/>
              </a:rPr>
              <a:t>Next you’ll want to verify what requirements exist to officially resign.</a:t>
            </a:r>
          </a:p>
          <a:p>
            <a:pPr marL="174708" indent="-174708">
              <a:buFontTx/>
              <a:buChar char="•"/>
              <a:defRPr/>
            </a:pPr>
            <a:endParaRPr lang="en-US" altLang="en-US" sz="900" dirty="0">
              <a:latin typeface="Arial" charset="0"/>
              <a:ea typeface="ＭＳ Ｐゴシック" pitchFamily="34" charset="-128"/>
              <a:cs typeface="Arial" charset="0"/>
            </a:endParaRPr>
          </a:p>
          <a:p>
            <a:pPr marL="174708" indent="-174708">
              <a:buFontTx/>
              <a:buChar char="•"/>
              <a:defRPr/>
            </a:pPr>
            <a:r>
              <a:rPr lang="en-US" altLang="en-US" sz="900" dirty="0">
                <a:latin typeface="Arial" charset="0"/>
                <a:ea typeface="ＭＳ Ｐゴシック" pitchFamily="34" charset="-128"/>
                <a:cs typeface="Arial" charset="0"/>
              </a:rPr>
              <a:t>Retiring with your employer is a separate process from retiring with CalSTRS. Your employer may have their own retirement date requirements and specific forms for you to complete. </a:t>
            </a:r>
          </a:p>
          <a:p>
            <a:pPr>
              <a:defRPr/>
            </a:pPr>
            <a:endParaRPr lang="en-US" altLang="en-US" sz="900" dirty="0">
              <a:latin typeface="Arial" charset="0"/>
              <a:ea typeface="ＭＳ Ｐゴシック" pitchFamily="34" charset="-128"/>
              <a:cs typeface="Arial" charset="0"/>
            </a:endParaRPr>
          </a:p>
          <a:p>
            <a:pPr marL="174708" indent="-174708">
              <a:buFontTx/>
              <a:buChar char="•"/>
              <a:defRPr/>
            </a:pPr>
            <a:r>
              <a:rPr lang="en-US" altLang="en-US" sz="900" dirty="0">
                <a:latin typeface="Arial" charset="0"/>
                <a:ea typeface="ＭＳ Ｐゴシック" pitchFamily="34" charset="-128"/>
                <a:cs typeface="Arial" charset="0"/>
              </a:rPr>
              <a:t>Check with your employer’s Human Resources department for your district’s resignation and retirement processes. </a:t>
            </a:r>
          </a:p>
          <a:p>
            <a:pPr>
              <a:defRPr/>
            </a:pPr>
            <a:endParaRPr lang="en-US" dirty="0"/>
          </a:p>
          <a:p>
            <a:pPr>
              <a:defRPr/>
            </a:pPr>
            <a:r>
              <a:rPr lang="en-US" sz="900" b="1" dirty="0">
                <a:latin typeface="Arial" panose="020B0604020202020204" pitchFamily="34" charset="0"/>
                <a:cs typeface="Arial" panose="020B0604020202020204" pitchFamily="34" charset="0"/>
              </a:rPr>
              <a:t>Click.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17550" eaLnBrk="0" hangingPunct="0">
              <a:spcBef>
                <a:spcPct val="30000"/>
              </a:spcBef>
              <a:defRPr sz="800">
                <a:solidFill>
                  <a:schemeClr val="tx1"/>
                </a:solidFill>
                <a:latin typeface="Calibri" pitchFamily="34" charset="0"/>
                <a:ea typeface="ＭＳ Ｐゴシック" pitchFamily="34" charset="-128"/>
              </a:defRPr>
            </a:lvl1pPr>
            <a:lvl2pPr marL="742950" indent="-285750" defTabSz="717550" eaLnBrk="0" hangingPunct="0">
              <a:spcBef>
                <a:spcPct val="30000"/>
              </a:spcBef>
              <a:defRPr sz="800">
                <a:solidFill>
                  <a:schemeClr val="tx1"/>
                </a:solidFill>
                <a:latin typeface="Calibri" pitchFamily="34" charset="0"/>
                <a:ea typeface="ＭＳ Ｐゴシック" pitchFamily="34" charset="-128"/>
              </a:defRPr>
            </a:lvl2pPr>
            <a:lvl3pPr marL="1143000" indent="-228600" defTabSz="717550" eaLnBrk="0" hangingPunct="0">
              <a:spcBef>
                <a:spcPct val="30000"/>
              </a:spcBef>
              <a:defRPr sz="800">
                <a:solidFill>
                  <a:schemeClr val="tx1"/>
                </a:solidFill>
                <a:latin typeface="Calibri" pitchFamily="34" charset="0"/>
                <a:ea typeface="ＭＳ Ｐゴシック" pitchFamily="34" charset="-128"/>
              </a:defRPr>
            </a:lvl3pPr>
            <a:lvl4pPr marL="1600200" indent="-228600" defTabSz="717550" eaLnBrk="0" hangingPunct="0">
              <a:spcBef>
                <a:spcPct val="30000"/>
              </a:spcBef>
              <a:defRPr sz="800">
                <a:solidFill>
                  <a:schemeClr val="tx1"/>
                </a:solidFill>
                <a:latin typeface="Calibri" pitchFamily="34" charset="0"/>
                <a:ea typeface="ＭＳ Ｐゴシック" pitchFamily="34" charset="-128"/>
              </a:defRPr>
            </a:lvl4pPr>
            <a:lvl5pPr marL="2057400" indent="-228600" defTabSz="717550" eaLnBrk="0" hangingPunct="0">
              <a:spcBef>
                <a:spcPct val="30000"/>
              </a:spcBef>
              <a:defRPr sz="800">
                <a:solidFill>
                  <a:schemeClr val="tx1"/>
                </a:solidFill>
                <a:latin typeface="Calibri" pitchFamily="34" charset="0"/>
                <a:ea typeface="ＭＳ Ｐゴシック" pitchFamily="34" charset="-128"/>
              </a:defRPr>
            </a:lvl5pPr>
            <a:lvl6pPr marL="25146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6pPr>
            <a:lvl7pPr marL="29718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7pPr>
            <a:lvl8pPr marL="34290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8pPr>
            <a:lvl9pPr marL="3886200" indent="-228600" defTabSz="717550" eaLnBrk="0" fontAlgn="base" hangingPunct="0">
              <a:spcBef>
                <a:spcPct val="30000"/>
              </a:spcBef>
              <a:spcAft>
                <a:spcPct val="0"/>
              </a:spcAft>
              <a:defRPr sz="800">
                <a:solidFill>
                  <a:schemeClr val="tx1"/>
                </a:solidFill>
                <a:latin typeface="Calibri" pitchFamily="34" charset="0"/>
                <a:ea typeface="ＭＳ Ｐゴシック" pitchFamily="34" charset="-128"/>
              </a:defRPr>
            </a:lvl9pPr>
          </a:lstStyle>
          <a:p>
            <a:pPr eaLnBrk="1" hangingPunct="1">
              <a:spcBef>
                <a:spcPct val="0"/>
              </a:spcBef>
            </a:pPr>
            <a:fld id="{8F561A91-B191-410F-96FC-100866B6FFF6}" type="slidenum">
              <a:rPr lang="en-US" altLang="en-US" sz="1200" smtClean="0"/>
              <a:pPr eaLnBrk="1" hangingPunct="1">
                <a:spcBef>
                  <a:spcPct val="0"/>
                </a:spcBef>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Title 1"/>
          <p:cNvSpPr>
            <a:spLocks noGrp="1"/>
          </p:cNvSpPr>
          <p:nvPr>
            <p:ph type="ctrTitle"/>
          </p:nvPr>
        </p:nvSpPr>
        <p:spPr>
          <a:xfrm>
            <a:off x="616775" y="1646545"/>
            <a:ext cx="4769201" cy="1226811"/>
          </a:xfrm>
        </p:spPr>
        <p:txBody>
          <a:bodyPr>
            <a:noAutofit/>
          </a:bodyPr>
          <a:lstStyle>
            <a:lvl1pPr>
              <a:defRPr sz="3600">
                <a:solidFill>
                  <a:schemeClr val="bg1"/>
                </a:solidFill>
              </a:defRPr>
            </a:lvl1pPr>
          </a:lstStyle>
          <a:p>
            <a:r>
              <a:rPr lang="en-US" dirty="0"/>
              <a:t>Click to edit Master title style</a:t>
            </a:r>
          </a:p>
        </p:txBody>
      </p:sp>
      <p:sp>
        <p:nvSpPr>
          <p:cNvPr id="23" name="Subtitle 2"/>
          <p:cNvSpPr>
            <a:spLocks noGrp="1"/>
          </p:cNvSpPr>
          <p:nvPr>
            <p:ph type="subTitle" idx="1"/>
          </p:nvPr>
        </p:nvSpPr>
        <p:spPr>
          <a:xfrm>
            <a:off x="616775" y="2881698"/>
            <a:ext cx="4039662" cy="1504900"/>
          </a:xfrm>
          <a:prstGeom prst="rect">
            <a:avLst/>
          </a:prstGeom>
        </p:spPr>
        <p:txBody>
          <a:bodyPr lIns="57598" tIns="28799" rIns="57598" bIns="28799"/>
          <a:lstStyle>
            <a:lvl1pPr marL="0" indent="0" algn="l">
              <a:buNone/>
              <a:defRPr sz="3000">
                <a:solidFill>
                  <a:srgbClr val="FFFFFF"/>
                </a:solidFill>
              </a:defRPr>
            </a:lvl1pPr>
            <a:lvl2pPr marL="287990" indent="0" algn="ctr">
              <a:buNone/>
              <a:defRPr>
                <a:solidFill>
                  <a:schemeClr val="tx1">
                    <a:tint val="75000"/>
                  </a:schemeClr>
                </a:solidFill>
              </a:defRPr>
            </a:lvl2pPr>
            <a:lvl3pPr marL="575981" indent="0" algn="ctr">
              <a:buNone/>
              <a:defRPr>
                <a:solidFill>
                  <a:schemeClr val="tx1">
                    <a:tint val="75000"/>
                  </a:schemeClr>
                </a:solidFill>
              </a:defRPr>
            </a:lvl3pPr>
            <a:lvl4pPr marL="863971" indent="0" algn="ctr">
              <a:buNone/>
              <a:defRPr>
                <a:solidFill>
                  <a:schemeClr val="tx1">
                    <a:tint val="75000"/>
                  </a:schemeClr>
                </a:solidFill>
              </a:defRPr>
            </a:lvl4pPr>
            <a:lvl5pPr marL="1151961" indent="0" algn="ctr">
              <a:buNone/>
              <a:defRPr>
                <a:solidFill>
                  <a:schemeClr val="tx1">
                    <a:tint val="75000"/>
                  </a:schemeClr>
                </a:solidFill>
              </a:defRPr>
            </a:lvl5pPr>
            <a:lvl6pPr marL="1439951" indent="0" algn="ctr">
              <a:buNone/>
              <a:defRPr>
                <a:solidFill>
                  <a:schemeClr val="tx1">
                    <a:tint val="75000"/>
                  </a:schemeClr>
                </a:solidFill>
              </a:defRPr>
            </a:lvl6pPr>
            <a:lvl7pPr marL="1727942" indent="0" algn="ctr">
              <a:buNone/>
              <a:defRPr>
                <a:solidFill>
                  <a:schemeClr val="tx1">
                    <a:tint val="75000"/>
                  </a:schemeClr>
                </a:solidFill>
              </a:defRPr>
            </a:lvl7pPr>
            <a:lvl8pPr marL="2015932" indent="0" algn="ctr">
              <a:buNone/>
              <a:defRPr>
                <a:solidFill>
                  <a:schemeClr val="tx1">
                    <a:tint val="75000"/>
                  </a:schemeClr>
                </a:solidFill>
              </a:defRPr>
            </a:lvl8pPr>
            <a:lvl9pPr marL="2303922" indent="0" algn="ctr">
              <a:buNone/>
              <a:defRPr>
                <a:solidFill>
                  <a:schemeClr val="tx1">
                    <a:tint val="75000"/>
                  </a:schemeClr>
                </a:solidFill>
              </a:defRPr>
            </a:lvl9pPr>
          </a:lstStyle>
          <a:p>
            <a:r>
              <a:rPr lang="en-US" dirty="0"/>
              <a:t>Click to edit Master subtitle style</a:t>
            </a:r>
          </a:p>
        </p:txBody>
      </p:sp>
      <p:sp>
        <p:nvSpPr>
          <p:cNvPr id="4" name="Footer Placeholder 3"/>
          <p:cNvSpPr>
            <a:spLocks noGrp="1"/>
          </p:cNvSpPr>
          <p:nvPr>
            <p:ph type="ftr" sz="quarter" idx="10"/>
          </p:nvPr>
        </p:nvSpPr>
        <p:spPr>
          <a:xfrm>
            <a:off x="3124200" y="6242050"/>
            <a:ext cx="2895600" cy="365125"/>
          </a:xfrm>
        </p:spPr>
        <p:txBody>
          <a:bodyPr/>
          <a:lstStyle>
            <a:lvl1pPr>
              <a:defRPr/>
            </a:lvl1pPr>
          </a:lstStyle>
          <a:p>
            <a:pPr>
              <a:defRPr/>
            </a:pPr>
            <a:endParaRPr lang="en-US"/>
          </a:p>
        </p:txBody>
      </p:sp>
      <p:sp>
        <p:nvSpPr>
          <p:cNvPr id="5" name="Date Placeholder 4"/>
          <p:cNvSpPr>
            <a:spLocks noGrp="1"/>
          </p:cNvSpPr>
          <p:nvPr>
            <p:ph type="dt" sz="half" idx="11"/>
          </p:nvPr>
        </p:nvSpPr>
        <p:spPr>
          <a:xfrm>
            <a:off x="457200" y="6242050"/>
            <a:ext cx="2133600" cy="365125"/>
          </a:xfrm>
        </p:spPr>
        <p:txBody>
          <a:bodyPr/>
          <a:lstStyle>
            <a:lvl1pPr>
              <a:defRPr/>
            </a:lvl1pPr>
          </a:lstStyle>
          <a:p>
            <a:pPr>
              <a:defRPr/>
            </a:pPr>
            <a:fld id="{604E8B8D-9B43-4F41-9986-4B7764364ACE}" type="datetimeFigureOut">
              <a:rPr lang="en-US" altLang="en-US"/>
              <a:pPr>
                <a:defRPr/>
              </a:pPr>
              <a:t>11/6/2019</a:t>
            </a:fld>
            <a:endParaRPr lang="en-US" altLang="en-US"/>
          </a:p>
        </p:txBody>
      </p:sp>
      <p:sp>
        <p:nvSpPr>
          <p:cNvPr id="6" name="Slide Number Placeholder 5"/>
          <p:cNvSpPr>
            <a:spLocks noGrp="1"/>
          </p:cNvSpPr>
          <p:nvPr>
            <p:ph type="sldNum" sz="quarter" idx="12"/>
          </p:nvPr>
        </p:nvSpPr>
        <p:spPr>
          <a:xfrm>
            <a:off x="6553200" y="6242050"/>
            <a:ext cx="2133600" cy="365125"/>
          </a:xfrm>
        </p:spPr>
        <p:txBody>
          <a:bodyPr/>
          <a:lstStyle>
            <a:lvl1pPr>
              <a:defRPr/>
            </a:lvl1pPr>
          </a:lstStyle>
          <a:p>
            <a:pPr>
              <a:defRPr/>
            </a:pPr>
            <a:fld id="{2C42FE17-D1B8-4C75-B4F2-A9BF8B90FAE6}" type="slidenum">
              <a:rPr lang="en-US" altLang="en-US"/>
              <a:pPr>
                <a:defRPr/>
              </a:pPr>
              <a:t>‹#›</a:t>
            </a:fld>
            <a:endParaRPr lang="en-US" altLang="en-US"/>
          </a:p>
        </p:txBody>
      </p:sp>
    </p:spTree>
    <p:extLst>
      <p:ext uri="{BB962C8B-B14F-4D97-AF65-F5344CB8AC3E}">
        <p14:creationId xmlns:p14="http://schemas.microsoft.com/office/powerpoint/2010/main" val="114055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8224" y="2364581"/>
            <a:ext cx="4180471" cy="3761184"/>
          </a:xfrm>
          <a:prstGeom prst="rect">
            <a:avLst/>
          </a:prstGeom>
        </p:spPr>
        <p:txBody>
          <a:bodyPr/>
          <a:lstStyle>
            <a:lvl1pPr>
              <a:defRPr sz="2300"/>
            </a:lvl1pPr>
            <a:lvl2pPr>
              <a:defRPr sz="2000"/>
            </a:lvl2pPr>
            <a:lvl3pPr>
              <a:defRPr sz="1800"/>
            </a:lvl3pPr>
            <a:lvl4pPr>
              <a:defRPr sz="1500"/>
            </a:lvl4pPr>
            <a:lvl5pPr>
              <a:defRPr sz="15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28695" y="2364582"/>
            <a:ext cx="4202663" cy="3761184"/>
          </a:xfrm>
          <a:prstGeom prst="rect">
            <a:avLst/>
          </a:prstGeom>
        </p:spPr>
        <p:txBody>
          <a:bodyPr/>
          <a:lstStyle>
            <a:lvl1pPr>
              <a:defRPr sz="2300"/>
            </a:lvl1pPr>
            <a:lvl2pPr>
              <a:defRPr sz="2000"/>
            </a:lvl2pPr>
            <a:lvl3pPr>
              <a:defRPr sz="1800"/>
            </a:lvl3pPr>
            <a:lvl4pPr>
              <a:defRPr sz="1500"/>
            </a:lvl4pPr>
            <a:lvl5pPr>
              <a:defRPr sz="1500"/>
            </a:lvl5pPr>
            <a:lvl6pPr>
              <a:defRPr sz="1100"/>
            </a:lvl6pPr>
            <a:lvl7pPr>
              <a:defRPr sz="1100"/>
            </a:lvl7pPr>
            <a:lvl8pPr>
              <a:defRPr sz="1100"/>
            </a:lvl8pPr>
            <a:lvl9pPr>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a:xfrm>
            <a:off x="348224" y="1541860"/>
            <a:ext cx="7271627" cy="822722"/>
          </a:xfrm>
        </p:spPr>
        <p:txBody>
          <a:bodyPr/>
          <a:lstStyle/>
          <a:p>
            <a:r>
              <a:rPr lang="en-US" dirty="0"/>
              <a:t>Click to edit Master title style</a:t>
            </a:r>
          </a:p>
        </p:txBody>
      </p:sp>
      <p:sp>
        <p:nvSpPr>
          <p:cNvPr id="5" name="Date Placeholder 3"/>
          <p:cNvSpPr>
            <a:spLocks noGrp="1"/>
          </p:cNvSpPr>
          <p:nvPr>
            <p:ph type="dt" sz="half" idx="10"/>
          </p:nvPr>
        </p:nvSpPr>
        <p:spPr/>
        <p:txBody>
          <a:bodyPr/>
          <a:lstStyle>
            <a:lvl1pPr>
              <a:defRPr/>
            </a:lvl1pPr>
          </a:lstStyle>
          <a:p>
            <a:pPr>
              <a:defRPr/>
            </a:pPr>
            <a:fld id="{6FC21DDF-279F-483A-9A05-F7F288396722}" type="datetimeFigureOut">
              <a:rPr lang="en-US" altLang="en-US"/>
              <a:pPr>
                <a:defRPr/>
              </a:pPr>
              <a:t>11/6/2019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FC3951-C8E7-4C6A-9FEA-2256DCF6FC7E}" type="slidenum">
              <a:rPr lang="en-US" altLang="en-US"/>
              <a:pPr>
                <a:defRPr/>
              </a:pPr>
              <a:t>‹#›</a:t>
            </a:fld>
            <a:endParaRPr lang="en-US" altLang="en-US"/>
          </a:p>
        </p:txBody>
      </p:sp>
    </p:spTree>
    <p:extLst>
      <p:ext uri="{BB962C8B-B14F-4D97-AF65-F5344CB8AC3E}">
        <p14:creationId xmlns:p14="http://schemas.microsoft.com/office/powerpoint/2010/main" val="179204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56" y="275035"/>
            <a:ext cx="8229689"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p:spPr>
        <p:txBody>
          <a:bodyPr/>
          <a:lstStyle>
            <a:lvl1pPr>
              <a:defRPr/>
            </a:lvl1pPr>
          </a:lstStyle>
          <a:p>
            <a:pPr>
              <a:defRPr/>
            </a:pPr>
            <a:fld id="{B78BAE08-DDE9-48EA-B39B-653F647C87EB}" type="datetimeFigureOut">
              <a:rPr lang="en-US" altLang="en-US"/>
              <a:pPr>
                <a:defRPr/>
              </a:pPr>
              <a:t>11/6/2019</a:t>
            </a:fld>
            <a:endParaRPr lang="en-US" altLang="en-US"/>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pPr>
              <a:defRPr/>
            </a:pPr>
            <a:fld id="{A22AA6B9-06FE-4F36-B5BB-24C16D2944E6}" type="slidenum">
              <a:rPr lang="en-US" altLang="en-US"/>
              <a:pPr>
                <a:defRPr/>
              </a:pPr>
              <a:t>‹#›</a:t>
            </a:fld>
            <a:endParaRPr lang="en-US" altLang="en-US"/>
          </a:p>
        </p:txBody>
      </p:sp>
    </p:spTree>
    <p:extLst>
      <p:ext uri="{BB962C8B-B14F-4D97-AF65-F5344CB8AC3E}">
        <p14:creationId xmlns:p14="http://schemas.microsoft.com/office/powerpoint/2010/main" val="4053051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lvl1pPr>
              <a:defRPr/>
            </a:lvl1pPr>
          </a:lstStyle>
          <a:p>
            <a:pPr>
              <a:defRPr/>
            </a:pPr>
            <a:fld id="{AE2B8C75-9DA4-4BE4-8428-27BCD6F4C227}" type="datetimeFigureOut">
              <a:rPr lang="en-US" altLang="en-US"/>
              <a:pPr>
                <a:defRPr/>
              </a:pPr>
              <a:t>11/6/2019</a:t>
            </a:fld>
            <a:endParaRPr lang="en-US" altLang="en-US"/>
          </a:p>
        </p:txBody>
      </p:sp>
      <p:sp>
        <p:nvSpPr>
          <p:cNvPr id="3" name="Footer Placeholder 2"/>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p:spPr>
        <p:txBody>
          <a:bodyPr/>
          <a:lstStyle>
            <a:lvl1pPr>
              <a:defRPr/>
            </a:lvl1pPr>
          </a:lstStyle>
          <a:p>
            <a:pPr>
              <a:defRPr/>
            </a:pPr>
            <a:fld id="{C75897B5-ABF6-4BE6-9868-70DC22672C73}" type="slidenum">
              <a:rPr lang="en-US" altLang="en-US"/>
              <a:pPr>
                <a:defRPr/>
              </a:pPr>
              <a:t>‹#›</a:t>
            </a:fld>
            <a:endParaRPr lang="en-US" altLang="en-US"/>
          </a:p>
        </p:txBody>
      </p:sp>
    </p:spTree>
    <p:extLst>
      <p:ext uri="{BB962C8B-B14F-4D97-AF65-F5344CB8AC3E}">
        <p14:creationId xmlns:p14="http://schemas.microsoft.com/office/powerpoint/2010/main" val="3360990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14" y="5150549"/>
            <a:ext cx="5486757" cy="427019"/>
          </a:xfrm>
          <a:prstGeom prst="rect">
            <a:avLst/>
          </a:prstGeom>
        </p:spPr>
        <p:txBody>
          <a:bodyPr anchor="b"/>
          <a:lstStyle>
            <a:lvl1pPr algn="l">
              <a:defRPr sz="1300" b="1">
                <a:solidFill>
                  <a:schemeClr val="accent1">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1792014" y="1478746"/>
            <a:ext cx="5486757" cy="3671803"/>
          </a:xfrm>
          <a:prstGeom prst="rect">
            <a:avLst/>
          </a:prstGeom>
        </p:spPr>
        <p:txBody>
          <a:bodyPr/>
          <a:lstStyle>
            <a:lvl1pPr marL="0" indent="0">
              <a:buNone/>
              <a:defRPr sz="2000"/>
            </a:lvl1pPr>
            <a:lvl2pPr marL="287990" indent="0">
              <a:buNone/>
              <a:defRPr sz="1800"/>
            </a:lvl2pPr>
            <a:lvl3pPr marL="575981" indent="0">
              <a:buNone/>
              <a:defRPr sz="1500"/>
            </a:lvl3pPr>
            <a:lvl4pPr marL="863971" indent="0">
              <a:buNone/>
              <a:defRPr sz="1300"/>
            </a:lvl4pPr>
            <a:lvl5pPr marL="1151961" indent="0">
              <a:buNone/>
              <a:defRPr sz="1300"/>
            </a:lvl5pPr>
            <a:lvl6pPr marL="1439951" indent="0">
              <a:buNone/>
              <a:defRPr sz="1300"/>
            </a:lvl6pPr>
            <a:lvl7pPr marL="1727942" indent="0">
              <a:buNone/>
              <a:defRPr sz="1300"/>
            </a:lvl7pPr>
            <a:lvl8pPr marL="2015932" indent="0">
              <a:buNone/>
              <a:defRPr sz="1300"/>
            </a:lvl8pPr>
            <a:lvl9pPr marL="2303922" indent="0">
              <a:buNone/>
              <a:defRPr sz="1300"/>
            </a:lvl9pPr>
          </a:lstStyle>
          <a:p>
            <a:pPr lvl="0"/>
            <a:endParaRPr lang="en-US" noProof="0"/>
          </a:p>
        </p:txBody>
      </p:sp>
      <p:sp>
        <p:nvSpPr>
          <p:cNvPr id="4" name="Text Placeholder 3"/>
          <p:cNvSpPr>
            <a:spLocks noGrp="1"/>
          </p:cNvSpPr>
          <p:nvPr>
            <p:ph type="body" sz="half" idx="2"/>
          </p:nvPr>
        </p:nvSpPr>
        <p:spPr>
          <a:xfrm>
            <a:off x="1792014" y="5576629"/>
            <a:ext cx="5486757" cy="595571"/>
          </a:xfrm>
          <a:prstGeom prst="rect">
            <a:avLst/>
          </a:prstGeo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DED4CC1-5162-4930-ABE0-173D4F4BB6DD}" type="datetimeFigureOut">
              <a:rPr lang="en-US" altLang="en-US"/>
              <a:pPr>
                <a:defRPr/>
              </a:pPr>
              <a:t>11/6/2019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85F037-0F35-4C7C-B453-2E45E5D57EC9}" type="slidenum">
              <a:rPr lang="en-US" altLang="en-US"/>
              <a:pPr>
                <a:defRPr/>
              </a:pPr>
              <a:t>‹#›</a:t>
            </a:fld>
            <a:endParaRPr lang="en-US" altLang="en-US"/>
          </a:p>
        </p:txBody>
      </p:sp>
    </p:spTree>
    <p:extLst>
      <p:ext uri="{BB962C8B-B14F-4D97-AF65-F5344CB8AC3E}">
        <p14:creationId xmlns:p14="http://schemas.microsoft.com/office/powerpoint/2010/main" val="1514354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10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33" y="2130029"/>
            <a:ext cx="6934118" cy="850736"/>
          </a:xfrm>
        </p:spPr>
        <p:txBody>
          <a:bodyPr/>
          <a:lstStyle>
            <a:lvl1pPr>
              <a:defRPr sz="3400"/>
            </a:lvl1pPr>
          </a:lstStyle>
          <a:p>
            <a:r>
              <a:rPr lang="en-US" dirty="0"/>
              <a:t>Click to edit Master title style</a:t>
            </a:r>
          </a:p>
        </p:txBody>
      </p:sp>
      <p:sp>
        <p:nvSpPr>
          <p:cNvPr id="3" name="Subtitle 2"/>
          <p:cNvSpPr>
            <a:spLocks noGrp="1"/>
          </p:cNvSpPr>
          <p:nvPr>
            <p:ph type="subTitle" idx="1"/>
          </p:nvPr>
        </p:nvSpPr>
        <p:spPr>
          <a:xfrm>
            <a:off x="685733" y="2991405"/>
            <a:ext cx="6934118" cy="1752600"/>
          </a:xfrm>
        </p:spPr>
        <p:txBody>
          <a:bodyPr/>
          <a:lstStyle>
            <a:lvl1pPr marL="0" indent="0" algn="l">
              <a:buNone/>
              <a:defRPr sz="3000">
                <a:solidFill>
                  <a:schemeClr val="tx1">
                    <a:lumMod val="75000"/>
                    <a:lumOff val="25000"/>
                  </a:schemeClr>
                </a:solidFill>
              </a:defRPr>
            </a:lvl1pPr>
            <a:lvl2pPr marL="287990" indent="0" algn="ctr">
              <a:buNone/>
              <a:defRPr>
                <a:solidFill>
                  <a:schemeClr val="tx1">
                    <a:tint val="75000"/>
                  </a:schemeClr>
                </a:solidFill>
              </a:defRPr>
            </a:lvl2pPr>
            <a:lvl3pPr marL="575981" indent="0" algn="ctr">
              <a:buNone/>
              <a:defRPr>
                <a:solidFill>
                  <a:schemeClr val="tx1">
                    <a:tint val="75000"/>
                  </a:schemeClr>
                </a:solidFill>
              </a:defRPr>
            </a:lvl3pPr>
            <a:lvl4pPr marL="863971" indent="0" algn="ctr">
              <a:buNone/>
              <a:defRPr>
                <a:solidFill>
                  <a:schemeClr val="tx1">
                    <a:tint val="75000"/>
                  </a:schemeClr>
                </a:solidFill>
              </a:defRPr>
            </a:lvl4pPr>
            <a:lvl5pPr marL="1151961" indent="0" algn="ctr">
              <a:buNone/>
              <a:defRPr>
                <a:solidFill>
                  <a:schemeClr val="tx1">
                    <a:tint val="75000"/>
                  </a:schemeClr>
                </a:solidFill>
              </a:defRPr>
            </a:lvl5pPr>
            <a:lvl6pPr marL="1439951" indent="0" algn="ctr">
              <a:buNone/>
              <a:defRPr>
                <a:solidFill>
                  <a:schemeClr val="tx1">
                    <a:tint val="75000"/>
                  </a:schemeClr>
                </a:solidFill>
              </a:defRPr>
            </a:lvl6pPr>
            <a:lvl7pPr marL="1727942" indent="0" algn="ctr">
              <a:buNone/>
              <a:defRPr>
                <a:solidFill>
                  <a:schemeClr val="tx1">
                    <a:tint val="75000"/>
                  </a:schemeClr>
                </a:solidFill>
              </a:defRPr>
            </a:lvl7pPr>
            <a:lvl8pPr marL="2015932" indent="0" algn="ctr">
              <a:buNone/>
              <a:defRPr>
                <a:solidFill>
                  <a:schemeClr val="tx1">
                    <a:tint val="75000"/>
                  </a:schemeClr>
                </a:solidFill>
              </a:defRPr>
            </a:lvl8pPr>
            <a:lvl9pPr marL="230392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9FAC4BA-7EC1-4377-8EAB-C7FF3B5FCEB9}" type="datetimeFigureOut">
              <a:rPr lang="en-US" altLang="en-US"/>
              <a:pPr>
                <a:defRPr/>
              </a:pPr>
              <a:t>11/6/2019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F3F7EC-1EDB-4054-805E-C3ED042F4EAB}" type="slidenum">
              <a:rPr lang="en-US" altLang="en-US"/>
              <a:pPr>
                <a:defRPr/>
              </a:pPr>
              <a:t>‹#›</a:t>
            </a:fld>
            <a:endParaRPr lang="en-US" altLang="en-US"/>
          </a:p>
        </p:txBody>
      </p:sp>
    </p:spTree>
    <p:extLst>
      <p:ext uri="{BB962C8B-B14F-4D97-AF65-F5344CB8AC3E}">
        <p14:creationId xmlns:p14="http://schemas.microsoft.com/office/powerpoint/2010/main" val="1736111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EAA38D9-6475-499B-A18E-6378AC96AA02}" type="datetimeFigureOut">
              <a:rPr lang="en-US" altLang="en-US"/>
              <a:pPr>
                <a:defRPr/>
              </a:pPr>
              <a:t>11/6/2019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D7E9C5-C65E-4FE8-B524-93AB59661856}" type="slidenum">
              <a:rPr lang="en-US" altLang="en-US"/>
              <a:pPr>
                <a:defRPr/>
              </a:pPr>
              <a:t>‹#›</a:t>
            </a:fld>
            <a:endParaRPr lang="en-US" altLang="en-US"/>
          </a:p>
        </p:txBody>
      </p:sp>
    </p:spTree>
    <p:extLst>
      <p:ext uri="{BB962C8B-B14F-4D97-AF65-F5344CB8AC3E}">
        <p14:creationId xmlns:p14="http://schemas.microsoft.com/office/powerpoint/2010/main" val="218073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8224" y="2364581"/>
            <a:ext cx="3928297" cy="3761185"/>
          </a:xfrm>
        </p:spPr>
        <p:txBody>
          <a:bodyPr/>
          <a:lstStyle>
            <a:lvl1pPr>
              <a:defRPr sz="2300"/>
            </a:lvl1pPr>
            <a:lvl2pPr>
              <a:defRPr sz="2000"/>
            </a:lvl2pPr>
            <a:lvl3pPr>
              <a:defRPr sz="1800"/>
            </a:lvl3pPr>
            <a:lvl4pPr>
              <a:defRPr sz="1500"/>
            </a:lvl4pPr>
            <a:lvl5pPr>
              <a:defRPr sz="15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76521" y="2364582"/>
            <a:ext cx="3646791" cy="3761185"/>
          </a:xfrm>
        </p:spPr>
        <p:txBody>
          <a:bodyPr/>
          <a:lstStyle>
            <a:lvl1pPr>
              <a:defRPr sz="2300"/>
            </a:lvl1pPr>
            <a:lvl2pPr>
              <a:defRPr sz="2000"/>
            </a:lvl2pPr>
            <a:lvl3pPr>
              <a:defRPr sz="1800"/>
            </a:lvl3pPr>
            <a:lvl4pPr>
              <a:defRPr sz="1500"/>
            </a:lvl4pPr>
            <a:lvl5pPr>
              <a:defRPr sz="15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9357654-6C1A-426F-B985-4E315DDCD82C}" type="datetimeFigureOut">
              <a:rPr lang="en-US" altLang="en-US"/>
              <a:pPr>
                <a:defRPr/>
              </a:pPr>
              <a:t>11/6/2019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66CE7F-F11B-43C2-BF09-CB0AED6B7192}" type="slidenum">
              <a:rPr lang="en-US" altLang="en-US"/>
              <a:pPr>
                <a:defRPr/>
              </a:pPr>
              <a:t>‹#›</a:t>
            </a:fld>
            <a:endParaRPr lang="en-US" altLang="en-US"/>
          </a:p>
        </p:txBody>
      </p:sp>
    </p:spTree>
    <p:extLst>
      <p:ext uri="{BB962C8B-B14F-4D97-AF65-F5344CB8AC3E}">
        <p14:creationId xmlns:p14="http://schemas.microsoft.com/office/powerpoint/2010/main" val="375734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3163D93-7575-4216-8555-271083476549}" type="datetimeFigureOut">
              <a:rPr lang="en-US" altLang="en-US"/>
              <a:pPr>
                <a:defRPr/>
              </a:pPr>
              <a:t>11/6/2019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3886DC5-889E-4C8A-B6C7-49B3F6E3BDCB}" type="slidenum">
              <a:rPr lang="en-US" altLang="en-US"/>
              <a:pPr>
                <a:defRPr/>
              </a:pPr>
              <a:t>‹#›</a:t>
            </a:fld>
            <a:endParaRPr lang="en-US" altLang="en-US"/>
          </a:p>
        </p:txBody>
      </p:sp>
    </p:spTree>
    <p:extLst>
      <p:ext uri="{BB962C8B-B14F-4D97-AF65-F5344CB8AC3E}">
        <p14:creationId xmlns:p14="http://schemas.microsoft.com/office/powerpoint/2010/main" val="359129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BB87E0-DEAC-401B-9AA2-2941463ACE5E}" type="datetimeFigureOut">
              <a:rPr lang="en-US" altLang="en-US"/>
              <a:pPr>
                <a:defRPr/>
              </a:pPr>
              <a:t>11/6/2019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169DEF-7194-42DB-AAAA-45528141F01F}" type="slidenum">
              <a:rPr lang="en-US" altLang="en-US"/>
              <a:pPr>
                <a:defRPr/>
              </a:pPr>
              <a:t>‹#›</a:t>
            </a:fld>
            <a:endParaRPr lang="en-US" altLang="en-US"/>
          </a:p>
        </p:txBody>
      </p:sp>
    </p:spTree>
    <p:extLst>
      <p:ext uri="{BB962C8B-B14F-4D97-AF65-F5344CB8AC3E}">
        <p14:creationId xmlns:p14="http://schemas.microsoft.com/office/powerpoint/2010/main" val="1646435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9279" y="5083969"/>
            <a:ext cx="5486757" cy="566738"/>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1209279" y="1591532"/>
            <a:ext cx="5486757" cy="3492437"/>
          </a:xfrm>
        </p:spPr>
        <p:txBody>
          <a:bodyPr/>
          <a:lstStyle>
            <a:lvl1pPr marL="0" indent="0">
              <a:buNone/>
              <a:defRPr sz="2000"/>
            </a:lvl1pPr>
            <a:lvl2pPr marL="287990" indent="0">
              <a:buNone/>
              <a:defRPr sz="1800"/>
            </a:lvl2pPr>
            <a:lvl3pPr marL="575981" indent="0">
              <a:buNone/>
              <a:defRPr sz="1500"/>
            </a:lvl3pPr>
            <a:lvl4pPr marL="863971" indent="0">
              <a:buNone/>
              <a:defRPr sz="1300"/>
            </a:lvl4pPr>
            <a:lvl5pPr marL="1151961" indent="0">
              <a:buNone/>
              <a:defRPr sz="1300"/>
            </a:lvl5pPr>
            <a:lvl6pPr marL="1439951" indent="0">
              <a:buNone/>
              <a:defRPr sz="1300"/>
            </a:lvl6pPr>
            <a:lvl7pPr marL="1727942" indent="0">
              <a:buNone/>
              <a:defRPr sz="1300"/>
            </a:lvl7pPr>
            <a:lvl8pPr marL="2015932" indent="0">
              <a:buNone/>
              <a:defRPr sz="1300"/>
            </a:lvl8pPr>
            <a:lvl9pPr marL="2303922" indent="0">
              <a:buNone/>
              <a:defRPr sz="1300"/>
            </a:lvl9pPr>
          </a:lstStyle>
          <a:p>
            <a:pPr lvl="0"/>
            <a:endParaRPr lang="en-US" noProof="0"/>
          </a:p>
        </p:txBody>
      </p:sp>
      <p:sp>
        <p:nvSpPr>
          <p:cNvPr id="4" name="Text Placeholder 3"/>
          <p:cNvSpPr>
            <a:spLocks noGrp="1"/>
          </p:cNvSpPr>
          <p:nvPr>
            <p:ph type="body" sz="half" idx="2"/>
          </p:nvPr>
        </p:nvSpPr>
        <p:spPr>
          <a:xfrm>
            <a:off x="1209279" y="5676883"/>
            <a:ext cx="5486757" cy="495317"/>
          </a:xfr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BCEFD58-2E72-4E4A-A5DE-84115116FB1B}" type="datetimeFigureOut">
              <a:rPr lang="en-US" altLang="en-US"/>
              <a:pPr>
                <a:defRPr/>
              </a:pPr>
              <a:t>11/6/2019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D3315F-4C13-403B-8C2F-DDCDFA15CD5C}" type="slidenum">
              <a:rPr lang="en-US" altLang="en-US"/>
              <a:pPr>
                <a:defRPr/>
              </a:pPr>
              <a:t>‹#›</a:t>
            </a:fld>
            <a:endParaRPr lang="en-US" altLang="en-US"/>
          </a:p>
        </p:txBody>
      </p:sp>
    </p:spTree>
    <p:extLst>
      <p:ext uri="{BB962C8B-B14F-4D97-AF65-F5344CB8AC3E}">
        <p14:creationId xmlns:p14="http://schemas.microsoft.com/office/powerpoint/2010/main" val="2736811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33" y="2130029"/>
            <a:ext cx="6934118" cy="873148"/>
          </a:xfrm>
          <a:prstGeom prst="rect">
            <a:avLst/>
          </a:prstGeom>
        </p:spPr>
        <p:txBody>
          <a:bodyPr/>
          <a:lstStyle>
            <a:lvl1pPr>
              <a:defRPr sz="3400"/>
            </a:lvl1pPr>
          </a:lstStyle>
          <a:p>
            <a:r>
              <a:rPr lang="en-US"/>
              <a:t>Click to edit Master title style</a:t>
            </a:r>
          </a:p>
        </p:txBody>
      </p:sp>
      <p:sp>
        <p:nvSpPr>
          <p:cNvPr id="3" name="Subtitle 2"/>
          <p:cNvSpPr>
            <a:spLocks noGrp="1"/>
          </p:cNvSpPr>
          <p:nvPr>
            <p:ph type="subTitle" idx="1"/>
          </p:nvPr>
        </p:nvSpPr>
        <p:spPr>
          <a:xfrm>
            <a:off x="680210" y="3012141"/>
            <a:ext cx="6939641" cy="1752600"/>
          </a:xfrm>
          <a:prstGeom prst="rect">
            <a:avLst/>
          </a:prstGeom>
        </p:spPr>
        <p:txBody>
          <a:bodyPr/>
          <a:lstStyle>
            <a:lvl1pPr marL="0" indent="0" algn="l">
              <a:buNone/>
              <a:defRPr sz="3000">
                <a:solidFill>
                  <a:schemeClr val="tx1">
                    <a:lumMod val="75000"/>
                    <a:lumOff val="25000"/>
                  </a:schemeClr>
                </a:solidFill>
              </a:defRPr>
            </a:lvl1pPr>
            <a:lvl2pPr marL="287990" indent="0" algn="ctr">
              <a:buNone/>
              <a:defRPr>
                <a:solidFill>
                  <a:schemeClr val="tx1">
                    <a:tint val="75000"/>
                  </a:schemeClr>
                </a:solidFill>
              </a:defRPr>
            </a:lvl2pPr>
            <a:lvl3pPr marL="575981" indent="0" algn="ctr">
              <a:buNone/>
              <a:defRPr>
                <a:solidFill>
                  <a:schemeClr val="tx1">
                    <a:tint val="75000"/>
                  </a:schemeClr>
                </a:solidFill>
              </a:defRPr>
            </a:lvl3pPr>
            <a:lvl4pPr marL="863971" indent="0" algn="ctr">
              <a:buNone/>
              <a:defRPr>
                <a:solidFill>
                  <a:schemeClr val="tx1">
                    <a:tint val="75000"/>
                  </a:schemeClr>
                </a:solidFill>
              </a:defRPr>
            </a:lvl4pPr>
            <a:lvl5pPr marL="1151961" indent="0" algn="ctr">
              <a:buNone/>
              <a:defRPr>
                <a:solidFill>
                  <a:schemeClr val="tx1">
                    <a:tint val="75000"/>
                  </a:schemeClr>
                </a:solidFill>
              </a:defRPr>
            </a:lvl5pPr>
            <a:lvl6pPr marL="1439951" indent="0" algn="ctr">
              <a:buNone/>
              <a:defRPr>
                <a:solidFill>
                  <a:schemeClr val="tx1">
                    <a:tint val="75000"/>
                  </a:schemeClr>
                </a:solidFill>
              </a:defRPr>
            </a:lvl6pPr>
            <a:lvl7pPr marL="1727942" indent="0" algn="ctr">
              <a:buNone/>
              <a:defRPr>
                <a:solidFill>
                  <a:schemeClr val="tx1">
                    <a:tint val="75000"/>
                  </a:schemeClr>
                </a:solidFill>
              </a:defRPr>
            </a:lvl7pPr>
            <a:lvl8pPr marL="2015932" indent="0" algn="ctr">
              <a:buNone/>
              <a:defRPr>
                <a:solidFill>
                  <a:schemeClr val="tx1">
                    <a:tint val="75000"/>
                  </a:schemeClr>
                </a:solidFill>
              </a:defRPr>
            </a:lvl8pPr>
            <a:lvl9pPr marL="230392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D1414D0-A39B-412E-95A0-FB035FE09333}" type="datetimeFigureOut">
              <a:rPr lang="en-US" altLang="en-US"/>
              <a:pPr>
                <a:defRPr/>
              </a:pPr>
              <a:t>11/6/2019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34EF9D-ACA6-465A-B110-FC23C7479F92}" type="slidenum">
              <a:rPr lang="en-US" altLang="en-US"/>
              <a:pPr>
                <a:defRPr/>
              </a:pPr>
              <a:t>‹#›</a:t>
            </a:fld>
            <a:endParaRPr lang="en-US" altLang="en-US"/>
          </a:p>
        </p:txBody>
      </p:sp>
    </p:spTree>
    <p:extLst>
      <p:ext uri="{BB962C8B-B14F-4D97-AF65-F5344CB8AC3E}">
        <p14:creationId xmlns:p14="http://schemas.microsoft.com/office/powerpoint/2010/main" val="422195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3"/>
          </p:nvPr>
        </p:nvSpPr>
        <p:spPr>
          <a:xfrm>
            <a:off x="348224" y="2364581"/>
            <a:ext cx="7214483" cy="36368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9061EF24-45BF-44EE-9BBD-147F393A7BD3}" type="datetimeFigureOut">
              <a:rPr lang="en-US" altLang="en-US"/>
              <a:pPr>
                <a:defRPr/>
              </a:pPr>
              <a:t>11/6/2019</a:t>
            </a:fld>
            <a:endParaRPr lang="en-US" alt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9627C526-7D7B-464C-890E-401DDFC1B3FE}" type="slidenum">
              <a:rPr lang="en-US" altLang="en-US"/>
              <a:pPr>
                <a:defRPr/>
              </a:pPr>
              <a:t>‹#›</a:t>
            </a:fld>
            <a:endParaRPr lang="en-US" altLang="en-US"/>
          </a:p>
        </p:txBody>
      </p:sp>
    </p:spTree>
    <p:extLst>
      <p:ext uri="{BB962C8B-B14F-4D97-AF65-F5344CB8AC3E}">
        <p14:creationId xmlns:p14="http://schemas.microsoft.com/office/powerpoint/2010/main" val="38462863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Generations2015_10x7_Cover.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012950"/>
            <a:ext cx="7358063" cy="811213"/>
          </a:xfrm>
          <a:prstGeom prst="rect">
            <a:avLst/>
          </a:prstGeom>
        </p:spPr>
        <p:txBody>
          <a:bodyPr vert="horz" lIns="57598" tIns="28799" rIns="57598" bIns="28799" rtlCol="0" anchor="ctr">
            <a:normAutofit/>
          </a:bodyPr>
          <a:lstStyle/>
          <a:p>
            <a:r>
              <a:rPr lang="en-US"/>
              <a:t>Click to edit Master title style</a:t>
            </a:r>
          </a:p>
        </p:txBody>
      </p:sp>
      <p:sp>
        <p:nvSpPr>
          <p:cNvPr id="9" name="Date Placeholder 3"/>
          <p:cNvSpPr>
            <a:spLocks noGrp="1"/>
          </p:cNvSpPr>
          <p:nvPr>
            <p:ph type="dt" sz="half" idx="2"/>
          </p:nvPr>
        </p:nvSpPr>
        <p:spPr>
          <a:xfrm>
            <a:off x="347663" y="6264275"/>
            <a:ext cx="2135187" cy="363538"/>
          </a:xfrm>
          <a:prstGeom prst="rect">
            <a:avLst/>
          </a:prstGeom>
        </p:spPr>
        <p:txBody>
          <a:bodyPr vert="horz" wrap="square" lIns="57598" tIns="28799" rIns="57598" bIns="28799" numCol="1" anchor="ctr" anchorCtr="0" compatLnSpc="1">
            <a:prstTxWarp prst="textNoShape">
              <a:avLst/>
            </a:prstTxWarp>
          </a:bodyPr>
          <a:lstStyle>
            <a:lvl1pPr>
              <a:defRPr sz="900">
                <a:solidFill>
                  <a:srgbClr val="7F7F7F"/>
                </a:solidFill>
                <a:latin typeface="Arial" pitchFamily="34" charset="0"/>
                <a:cs typeface="Arial" pitchFamily="34" charset="0"/>
              </a:defRPr>
            </a:lvl1pPr>
          </a:lstStyle>
          <a:p>
            <a:pPr>
              <a:defRPr/>
            </a:pPr>
            <a:fld id="{B4C1635F-D78C-4F2E-8414-2E70987D489D}" type="datetimeFigureOut">
              <a:rPr lang="en-US" altLang="en-US"/>
              <a:pPr>
                <a:defRPr/>
              </a:pPr>
              <a:t>11/6/2019</a:t>
            </a:fld>
            <a:endParaRPr lang="en-US" altLang="en-US"/>
          </a:p>
        </p:txBody>
      </p:sp>
      <p:sp>
        <p:nvSpPr>
          <p:cNvPr id="10" name="Footer Placeholder 4"/>
          <p:cNvSpPr>
            <a:spLocks noGrp="1"/>
          </p:cNvSpPr>
          <p:nvPr>
            <p:ph type="ftr" sz="quarter" idx="3"/>
          </p:nvPr>
        </p:nvSpPr>
        <p:spPr>
          <a:xfrm>
            <a:off x="2482850" y="6264275"/>
            <a:ext cx="3003550" cy="363538"/>
          </a:xfrm>
          <a:prstGeom prst="rect">
            <a:avLst/>
          </a:prstGeom>
        </p:spPr>
        <p:txBody>
          <a:bodyPr vert="horz" lIns="57598" tIns="28799" rIns="57598" bIns="28799" rtlCol="0" anchor="ctr"/>
          <a:lstStyle>
            <a:lvl1pPr algn="ctr" defTabSz="444262" fontAlgn="auto">
              <a:spcBef>
                <a:spcPts val="0"/>
              </a:spcBef>
              <a:spcAft>
                <a:spcPts val="0"/>
              </a:spcAft>
              <a:defRPr sz="900">
                <a:solidFill>
                  <a:schemeClr val="tx1">
                    <a:lumMod val="50000"/>
                    <a:lumOff val="50000"/>
                  </a:schemeClr>
                </a:solidFill>
                <a:latin typeface="Arial"/>
                <a:ea typeface="+mn-ea"/>
                <a:cs typeface="Arial"/>
              </a:defRPr>
            </a:lvl1pPr>
          </a:lstStyle>
          <a:p>
            <a:pPr>
              <a:defRPr/>
            </a:pPr>
            <a:endParaRPr lang="en-US"/>
          </a:p>
        </p:txBody>
      </p:sp>
      <p:sp>
        <p:nvSpPr>
          <p:cNvPr id="11" name="Slide Number Placeholder 5"/>
          <p:cNvSpPr>
            <a:spLocks noGrp="1"/>
          </p:cNvSpPr>
          <p:nvPr>
            <p:ph type="sldNum" sz="quarter" idx="4"/>
          </p:nvPr>
        </p:nvSpPr>
        <p:spPr>
          <a:xfrm>
            <a:off x="5486400" y="6264275"/>
            <a:ext cx="2133600" cy="363538"/>
          </a:xfrm>
          <a:prstGeom prst="rect">
            <a:avLst/>
          </a:prstGeom>
        </p:spPr>
        <p:txBody>
          <a:bodyPr vert="horz" wrap="square" lIns="57598" tIns="28799" rIns="57598" bIns="28799" numCol="1" anchor="ctr" anchorCtr="0" compatLnSpc="1">
            <a:prstTxWarp prst="textNoShape">
              <a:avLst/>
            </a:prstTxWarp>
          </a:bodyPr>
          <a:lstStyle>
            <a:lvl1pPr algn="r">
              <a:defRPr sz="900">
                <a:solidFill>
                  <a:srgbClr val="7F7F7F"/>
                </a:solidFill>
                <a:latin typeface="Arial" pitchFamily="34" charset="0"/>
                <a:cs typeface="Arial" pitchFamily="34" charset="0"/>
              </a:defRPr>
            </a:lvl1pPr>
          </a:lstStyle>
          <a:p>
            <a:pPr>
              <a:defRPr/>
            </a:pPr>
            <a:fld id="{34DB587B-DC85-4430-86CA-7A363B1434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76" r:id="rId1"/>
  </p:sldLayoutIdLst>
  <p:txStyles>
    <p:titleStyle>
      <a:lvl1pPr algn="l" defTabSz="442913" rtl="0" eaLnBrk="0" fontAlgn="base" hangingPunct="0">
        <a:spcBef>
          <a:spcPct val="0"/>
        </a:spcBef>
        <a:spcAft>
          <a:spcPct val="0"/>
        </a:spcAft>
        <a:defRPr sz="3800" kern="1200" spc="-63">
          <a:solidFill>
            <a:schemeClr val="bg1"/>
          </a:solidFill>
          <a:latin typeface="Arial"/>
          <a:ea typeface="ＭＳ Ｐゴシック" charset="0"/>
          <a:cs typeface="Arial"/>
        </a:defRPr>
      </a:lvl1pPr>
      <a:lvl2pPr algn="l" defTabSz="442913" rtl="0" eaLnBrk="0" fontAlgn="base" hangingPunct="0">
        <a:spcBef>
          <a:spcPct val="0"/>
        </a:spcBef>
        <a:spcAft>
          <a:spcPct val="0"/>
        </a:spcAft>
        <a:defRPr sz="3800">
          <a:solidFill>
            <a:schemeClr val="bg1"/>
          </a:solidFill>
          <a:latin typeface="Arial" charset="0"/>
          <a:ea typeface="ＭＳ Ｐゴシック" charset="0"/>
          <a:cs typeface="Arial" charset="0"/>
        </a:defRPr>
      </a:lvl2pPr>
      <a:lvl3pPr algn="l" defTabSz="442913" rtl="0" eaLnBrk="0" fontAlgn="base" hangingPunct="0">
        <a:spcBef>
          <a:spcPct val="0"/>
        </a:spcBef>
        <a:spcAft>
          <a:spcPct val="0"/>
        </a:spcAft>
        <a:defRPr sz="3800">
          <a:solidFill>
            <a:schemeClr val="bg1"/>
          </a:solidFill>
          <a:latin typeface="Arial" charset="0"/>
          <a:ea typeface="ＭＳ Ｐゴシック" charset="0"/>
          <a:cs typeface="Arial" charset="0"/>
        </a:defRPr>
      </a:lvl3pPr>
      <a:lvl4pPr algn="l" defTabSz="442913" rtl="0" eaLnBrk="0" fontAlgn="base" hangingPunct="0">
        <a:spcBef>
          <a:spcPct val="0"/>
        </a:spcBef>
        <a:spcAft>
          <a:spcPct val="0"/>
        </a:spcAft>
        <a:defRPr sz="3800">
          <a:solidFill>
            <a:schemeClr val="bg1"/>
          </a:solidFill>
          <a:latin typeface="Arial" charset="0"/>
          <a:ea typeface="ＭＳ Ｐゴシック" charset="0"/>
          <a:cs typeface="Arial" charset="0"/>
        </a:defRPr>
      </a:lvl4pPr>
      <a:lvl5pPr algn="l" defTabSz="442913" rtl="0" eaLnBrk="0" fontAlgn="base" hangingPunct="0">
        <a:spcBef>
          <a:spcPct val="0"/>
        </a:spcBef>
        <a:spcAft>
          <a:spcPct val="0"/>
        </a:spcAft>
        <a:defRPr sz="3800">
          <a:solidFill>
            <a:schemeClr val="bg1"/>
          </a:solidFill>
          <a:latin typeface="Arial" charset="0"/>
          <a:ea typeface="ＭＳ Ｐゴシック" charset="0"/>
          <a:cs typeface="Arial" charset="0"/>
        </a:defRPr>
      </a:lvl5pPr>
      <a:lvl6pPr marL="287990" algn="l" defTabSz="443985" rtl="0" fontAlgn="base">
        <a:spcBef>
          <a:spcPct val="0"/>
        </a:spcBef>
        <a:spcAft>
          <a:spcPct val="0"/>
        </a:spcAft>
        <a:defRPr sz="3800">
          <a:solidFill>
            <a:schemeClr val="bg1"/>
          </a:solidFill>
          <a:latin typeface="Arial" charset="0"/>
          <a:ea typeface="ＭＳ Ｐゴシック" charset="0"/>
        </a:defRPr>
      </a:lvl6pPr>
      <a:lvl7pPr marL="575981" algn="l" defTabSz="443985" rtl="0" fontAlgn="base">
        <a:spcBef>
          <a:spcPct val="0"/>
        </a:spcBef>
        <a:spcAft>
          <a:spcPct val="0"/>
        </a:spcAft>
        <a:defRPr sz="3800">
          <a:solidFill>
            <a:schemeClr val="bg1"/>
          </a:solidFill>
          <a:latin typeface="Arial" charset="0"/>
          <a:ea typeface="ＭＳ Ｐゴシック" charset="0"/>
        </a:defRPr>
      </a:lvl7pPr>
      <a:lvl8pPr marL="863971" algn="l" defTabSz="443985" rtl="0" fontAlgn="base">
        <a:spcBef>
          <a:spcPct val="0"/>
        </a:spcBef>
        <a:spcAft>
          <a:spcPct val="0"/>
        </a:spcAft>
        <a:defRPr sz="3800">
          <a:solidFill>
            <a:schemeClr val="bg1"/>
          </a:solidFill>
          <a:latin typeface="Arial" charset="0"/>
          <a:ea typeface="ＭＳ Ｐゴシック" charset="0"/>
        </a:defRPr>
      </a:lvl8pPr>
      <a:lvl9pPr marL="1151961" algn="l" defTabSz="443985" rtl="0" fontAlgn="base">
        <a:spcBef>
          <a:spcPct val="0"/>
        </a:spcBef>
        <a:spcAft>
          <a:spcPct val="0"/>
        </a:spcAft>
        <a:defRPr sz="3800">
          <a:solidFill>
            <a:schemeClr val="bg1"/>
          </a:solidFill>
          <a:latin typeface="Arial" charset="0"/>
          <a:ea typeface="ＭＳ Ｐゴシック" charset="0"/>
        </a:defRPr>
      </a:lvl9pPr>
    </p:titleStyle>
    <p:bodyStyle>
      <a:lvl1pPr marL="331788" indent="-331788" algn="l" defTabSz="442913" rtl="0" eaLnBrk="0" fontAlgn="base" hangingPunct="0">
        <a:lnSpc>
          <a:spcPct val="110000"/>
        </a:lnSpc>
        <a:spcBef>
          <a:spcPct val="20000"/>
        </a:spcBef>
        <a:spcAft>
          <a:spcPct val="0"/>
        </a:spcAft>
        <a:buFont typeface="Arial" charset="0"/>
        <a:buChar char="•"/>
        <a:defRPr sz="2800" kern="1200" spc="-31">
          <a:solidFill>
            <a:srgbClr val="404040"/>
          </a:solidFill>
          <a:latin typeface="+mn-lt"/>
          <a:ea typeface="ＭＳ Ｐゴシック" charset="0"/>
          <a:cs typeface="ＭＳ Ｐゴシック" charset="0"/>
        </a:defRPr>
      </a:lvl1pPr>
      <a:lvl2pPr marL="720725" indent="-276225" algn="l" defTabSz="442913" rtl="0" eaLnBrk="0" fontAlgn="base" hangingPunct="0">
        <a:lnSpc>
          <a:spcPct val="110000"/>
        </a:lnSpc>
        <a:spcBef>
          <a:spcPct val="20000"/>
        </a:spcBef>
        <a:spcAft>
          <a:spcPct val="0"/>
        </a:spcAft>
        <a:buFont typeface="Arial" charset="0"/>
        <a:buChar char="–"/>
        <a:defRPr sz="2300" kern="1200" spc="-31">
          <a:solidFill>
            <a:srgbClr val="404040"/>
          </a:solidFill>
          <a:latin typeface="+mn-lt"/>
          <a:ea typeface="ＭＳ Ｐゴシック" charset="0"/>
          <a:cs typeface="+mn-cs"/>
        </a:defRPr>
      </a:lvl2pPr>
      <a:lvl3pPr marL="1109663" indent="-220663" algn="l" defTabSz="442913" rtl="0" eaLnBrk="0" fontAlgn="base" hangingPunct="0">
        <a:lnSpc>
          <a:spcPct val="110000"/>
        </a:lnSpc>
        <a:spcBef>
          <a:spcPct val="20000"/>
        </a:spcBef>
        <a:spcAft>
          <a:spcPct val="0"/>
        </a:spcAft>
        <a:buFont typeface="Arial" charset="0"/>
        <a:buChar char="•"/>
        <a:defRPr sz="2000" kern="1200" spc="-31">
          <a:solidFill>
            <a:srgbClr val="404040"/>
          </a:solidFill>
          <a:latin typeface="+mn-lt"/>
          <a:ea typeface="ＭＳ Ｐゴシック" charset="0"/>
          <a:cs typeface="+mn-cs"/>
        </a:defRPr>
      </a:lvl3pPr>
      <a:lvl4pPr marL="1554163" indent="-220663" algn="l" defTabSz="442913" rtl="0" eaLnBrk="0" fontAlgn="base" hangingPunct="0">
        <a:lnSpc>
          <a:spcPct val="110000"/>
        </a:lnSpc>
        <a:spcBef>
          <a:spcPct val="20000"/>
        </a:spcBef>
        <a:spcAft>
          <a:spcPct val="0"/>
        </a:spcAft>
        <a:buFont typeface="Arial" charset="0"/>
        <a:buChar char="–"/>
        <a:defRPr sz="1500" kern="1200" spc="-31">
          <a:solidFill>
            <a:srgbClr val="404040"/>
          </a:solidFill>
          <a:latin typeface="+mn-lt"/>
          <a:ea typeface="ＭＳ Ｐゴシック" charset="0"/>
          <a:cs typeface="+mn-cs"/>
        </a:defRPr>
      </a:lvl4pPr>
      <a:lvl5pPr marL="1998663" indent="-220663" algn="l" defTabSz="442913" rtl="0" eaLnBrk="0" fontAlgn="base" hangingPunct="0">
        <a:lnSpc>
          <a:spcPct val="110000"/>
        </a:lnSpc>
        <a:spcBef>
          <a:spcPct val="20000"/>
        </a:spcBef>
        <a:spcAft>
          <a:spcPct val="0"/>
        </a:spcAft>
        <a:buFont typeface="Arial" charset="0"/>
        <a:buChar char="»"/>
        <a:defRPr sz="1500" kern="1200" spc="-31">
          <a:solidFill>
            <a:srgbClr val="404040"/>
          </a:solidFill>
          <a:latin typeface="+mn-lt"/>
          <a:ea typeface="ＭＳ Ｐゴシック" charset="0"/>
          <a:cs typeface="+mn-cs"/>
        </a:defRPr>
      </a:lvl5pPr>
      <a:lvl6pPr marL="2443713" indent="-222156" algn="l" defTabSz="444311" rtl="0" eaLnBrk="1" latinLnBrk="0" hangingPunct="1">
        <a:spcBef>
          <a:spcPct val="20000"/>
        </a:spcBef>
        <a:buFont typeface="Arial"/>
        <a:buChar char="•"/>
        <a:defRPr sz="2000" kern="1200">
          <a:solidFill>
            <a:schemeClr val="tx1"/>
          </a:solidFill>
          <a:latin typeface="+mn-lt"/>
          <a:ea typeface="+mn-ea"/>
          <a:cs typeface="+mn-cs"/>
        </a:defRPr>
      </a:lvl6pPr>
      <a:lvl7pPr marL="2888024" indent="-222156" algn="l" defTabSz="444311" rtl="0" eaLnBrk="1" latinLnBrk="0" hangingPunct="1">
        <a:spcBef>
          <a:spcPct val="20000"/>
        </a:spcBef>
        <a:buFont typeface="Arial"/>
        <a:buChar char="•"/>
        <a:defRPr sz="2000" kern="1200">
          <a:solidFill>
            <a:schemeClr val="tx1"/>
          </a:solidFill>
          <a:latin typeface="+mn-lt"/>
          <a:ea typeface="+mn-ea"/>
          <a:cs typeface="+mn-cs"/>
        </a:defRPr>
      </a:lvl7pPr>
      <a:lvl8pPr marL="3332335" indent="-222156" algn="l" defTabSz="444311" rtl="0" eaLnBrk="1" latinLnBrk="0" hangingPunct="1">
        <a:spcBef>
          <a:spcPct val="20000"/>
        </a:spcBef>
        <a:buFont typeface="Arial"/>
        <a:buChar char="•"/>
        <a:defRPr sz="2000" kern="1200">
          <a:solidFill>
            <a:schemeClr val="tx1"/>
          </a:solidFill>
          <a:latin typeface="+mn-lt"/>
          <a:ea typeface="+mn-ea"/>
          <a:cs typeface="+mn-cs"/>
        </a:defRPr>
      </a:lvl8pPr>
      <a:lvl9pPr marL="3776647" indent="-222156" algn="l" defTabSz="4443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44311" rtl="0" eaLnBrk="1" latinLnBrk="0" hangingPunct="1">
        <a:defRPr sz="1800" kern="1200">
          <a:solidFill>
            <a:schemeClr val="tx1"/>
          </a:solidFill>
          <a:latin typeface="+mn-lt"/>
          <a:ea typeface="+mn-ea"/>
          <a:cs typeface="+mn-cs"/>
        </a:defRPr>
      </a:lvl1pPr>
      <a:lvl2pPr marL="444311" algn="l" defTabSz="444311" rtl="0" eaLnBrk="1" latinLnBrk="0" hangingPunct="1">
        <a:defRPr sz="1800" kern="1200">
          <a:solidFill>
            <a:schemeClr val="tx1"/>
          </a:solidFill>
          <a:latin typeface="+mn-lt"/>
          <a:ea typeface="+mn-ea"/>
          <a:cs typeface="+mn-cs"/>
        </a:defRPr>
      </a:lvl2pPr>
      <a:lvl3pPr marL="888623" algn="l" defTabSz="444311" rtl="0" eaLnBrk="1" latinLnBrk="0" hangingPunct="1">
        <a:defRPr sz="1800" kern="1200">
          <a:solidFill>
            <a:schemeClr val="tx1"/>
          </a:solidFill>
          <a:latin typeface="+mn-lt"/>
          <a:ea typeface="+mn-ea"/>
          <a:cs typeface="+mn-cs"/>
        </a:defRPr>
      </a:lvl3pPr>
      <a:lvl4pPr marL="1332934" algn="l" defTabSz="444311" rtl="0" eaLnBrk="1" latinLnBrk="0" hangingPunct="1">
        <a:defRPr sz="1800" kern="1200">
          <a:solidFill>
            <a:schemeClr val="tx1"/>
          </a:solidFill>
          <a:latin typeface="+mn-lt"/>
          <a:ea typeface="+mn-ea"/>
          <a:cs typeface="+mn-cs"/>
        </a:defRPr>
      </a:lvl4pPr>
      <a:lvl5pPr marL="1777246" algn="l" defTabSz="444311" rtl="0" eaLnBrk="1" latinLnBrk="0" hangingPunct="1">
        <a:defRPr sz="1800" kern="1200">
          <a:solidFill>
            <a:schemeClr val="tx1"/>
          </a:solidFill>
          <a:latin typeface="+mn-lt"/>
          <a:ea typeface="+mn-ea"/>
          <a:cs typeface="+mn-cs"/>
        </a:defRPr>
      </a:lvl5pPr>
      <a:lvl6pPr marL="2221557" algn="l" defTabSz="444311" rtl="0" eaLnBrk="1" latinLnBrk="0" hangingPunct="1">
        <a:defRPr sz="1800" kern="1200">
          <a:solidFill>
            <a:schemeClr val="tx1"/>
          </a:solidFill>
          <a:latin typeface="+mn-lt"/>
          <a:ea typeface="+mn-ea"/>
          <a:cs typeface="+mn-cs"/>
        </a:defRPr>
      </a:lvl6pPr>
      <a:lvl7pPr marL="2665868" algn="l" defTabSz="444311" rtl="0" eaLnBrk="1" latinLnBrk="0" hangingPunct="1">
        <a:defRPr sz="1800" kern="1200">
          <a:solidFill>
            <a:schemeClr val="tx1"/>
          </a:solidFill>
          <a:latin typeface="+mn-lt"/>
          <a:ea typeface="+mn-ea"/>
          <a:cs typeface="+mn-cs"/>
        </a:defRPr>
      </a:lvl7pPr>
      <a:lvl8pPr marL="3110180" algn="l" defTabSz="444311" rtl="0" eaLnBrk="1" latinLnBrk="0" hangingPunct="1">
        <a:defRPr sz="1800" kern="1200">
          <a:solidFill>
            <a:schemeClr val="tx1"/>
          </a:solidFill>
          <a:latin typeface="+mn-lt"/>
          <a:ea typeface="+mn-ea"/>
          <a:cs typeface="+mn-cs"/>
        </a:defRPr>
      </a:lvl8pPr>
      <a:lvl9pPr marL="3554491" algn="l" defTabSz="4443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 descr="Generations2015_10x7_Inside 1.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347663" y="1541463"/>
            <a:ext cx="7215187" cy="823912"/>
          </a:xfrm>
          <a:prstGeom prst="rect">
            <a:avLst/>
          </a:prstGeom>
        </p:spPr>
        <p:txBody>
          <a:bodyPr vert="horz" lIns="57598" tIns="28799" rIns="57598" bIns="28799" rtlCol="0" anchor="ctr">
            <a:normAutofit/>
          </a:bodyPr>
          <a:lstStyle/>
          <a:p>
            <a:r>
              <a:rPr lang="en-US" dirty="0"/>
              <a:t>Click to edit Master title style</a:t>
            </a:r>
          </a:p>
        </p:txBody>
      </p:sp>
      <p:sp>
        <p:nvSpPr>
          <p:cNvPr id="3" name="Text Placeholder 2"/>
          <p:cNvSpPr>
            <a:spLocks noGrp="1"/>
          </p:cNvSpPr>
          <p:nvPr>
            <p:ph type="body" idx="1"/>
          </p:nvPr>
        </p:nvSpPr>
        <p:spPr>
          <a:xfrm>
            <a:off x="347663" y="2365375"/>
            <a:ext cx="7215187" cy="3641725"/>
          </a:xfrm>
          <a:prstGeom prst="rect">
            <a:avLst/>
          </a:prstGeom>
        </p:spPr>
        <p:txBody>
          <a:bodyPr vert="horz" lIns="57598" tIns="28799" rIns="57598" bIns="2879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347663" y="6264275"/>
            <a:ext cx="2135187" cy="363538"/>
          </a:xfrm>
          <a:prstGeom prst="rect">
            <a:avLst/>
          </a:prstGeom>
        </p:spPr>
        <p:txBody>
          <a:bodyPr vert="horz" wrap="square" lIns="57598" tIns="28799" rIns="57598" bIns="28799" numCol="1" anchor="ctr" anchorCtr="0" compatLnSpc="1">
            <a:prstTxWarp prst="textNoShape">
              <a:avLst/>
            </a:prstTxWarp>
          </a:bodyPr>
          <a:lstStyle>
            <a:lvl1pPr>
              <a:defRPr sz="900">
                <a:solidFill>
                  <a:srgbClr val="7F7F7F"/>
                </a:solidFill>
                <a:latin typeface="Arial" pitchFamily="34" charset="0"/>
                <a:cs typeface="Arial" pitchFamily="34" charset="0"/>
              </a:defRPr>
            </a:lvl1pPr>
          </a:lstStyle>
          <a:p>
            <a:pPr>
              <a:defRPr/>
            </a:pPr>
            <a:fld id="{608FA1FD-FD9A-49F0-A070-3EAD6D99EDA0}" type="datetimeFigureOut">
              <a:rPr lang="en-US" altLang="en-US"/>
              <a:pPr>
                <a:defRPr/>
              </a:pPr>
              <a:t>11/6/2019</a:t>
            </a:fld>
            <a:endParaRPr lang="en-US" altLang="en-US"/>
          </a:p>
        </p:txBody>
      </p:sp>
      <p:sp>
        <p:nvSpPr>
          <p:cNvPr id="9" name="Footer Placeholder 4"/>
          <p:cNvSpPr>
            <a:spLocks noGrp="1"/>
          </p:cNvSpPr>
          <p:nvPr>
            <p:ph type="ftr" sz="quarter" idx="3"/>
          </p:nvPr>
        </p:nvSpPr>
        <p:spPr>
          <a:xfrm>
            <a:off x="2482850" y="6264275"/>
            <a:ext cx="3003550" cy="363538"/>
          </a:xfrm>
          <a:prstGeom prst="rect">
            <a:avLst/>
          </a:prstGeom>
        </p:spPr>
        <p:txBody>
          <a:bodyPr vert="horz" lIns="57598" tIns="28799" rIns="57598" bIns="28799" rtlCol="0" anchor="ctr"/>
          <a:lstStyle>
            <a:lvl1pPr algn="ctr" defTabSz="444262" fontAlgn="auto">
              <a:spcBef>
                <a:spcPts val="0"/>
              </a:spcBef>
              <a:spcAft>
                <a:spcPts val="0"/>
              </a:spcAft>
              <a:defRPr sz="900">
                <a:solidFill>
                  <a:schemeClr val="tx1">
                    <a:lumMod val="50000"/>
                    <a:lumOff val="50000"/>
                  </a:schemeClr>
                </a:solidFill>
                <a:latin typeface="Arial"/>
                <a:ea typeface="+mn-ea"/>
                <a:cs typeface="Arial"/>
              </a:defRPr>
            </a:lvl1pPr>
          </a:lstStyle>
          <a:p>
            <a:pPr>
              <a:defRPr/>
            </a:pPr>
            <a:endParaRPr lang="en-US"/>
          </a:p>
        </p:txBody>
      </p:sp>
      <p:sp>
        <p:nvSpPr>
          <p:cNvPr id="10" name="Slide Number Placeholder 5"/>
          <p:cNvSpPr>
            <a:spLocks noGrp="1"/>
          </p:cNvSpPr>
          <p:nvPr>
            <p:ph type="sldNum" sz="quarter" idx="4"/>
          </p:nvPr>
        </p:nvSpPr>
        <p:spPr>
          <a:xfrm>
            <a:off x="5486400" y="6264275"/>
            <a:ext cx="2133600" cy="363538"/>
          </a:xfrm>
          <a:prstGeom prst="rect">
            <a:avLst/>
          </a:prstGeom>
        </p:spPr>
        <p:txBody>
          <a:bodyPr vert="horz" wrap="square" lIns="57598" tIns="28799" rIns="57598" bIns="28799" numCol="1" anchor="ctr" anchorCtr="0" compatLnSpc="1">
            <a:prstTxWarp prst="textNoShape">
              <a:avLst/>
            </a:prstTxWarp>
          </a:bodyPr>
          <a:lstStyle>
            <a:lvl1pPr algn="r">
              <a:defRPr sz="900">
                <a:solidFill>
                  <a:srgbClr val="7F7F7F"/>
                </a:solidFill>
                <a:latin typeface="Arial" pitchFamily="34" charset="0"/>
                <a:cs typeface="Arial" pitchFamily="34" charset="0"/>
              </a:defRPr>
            </a:lvl1pPr>
          </a:lstStyle>
          <a:p>
            <a:pPr>
              <a:defRPr/>
            </a:pPr>
            <a:fld id="{E84A2566-3F2D-4E3C-99E7-0D52CA7938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Lst>
  <p:txStyles>
    <p:titleStyle>
      <a:lvl1pPr algn="l" defTabSz="287338" rtl="0" eaLnBrk="0" fontAlgn="base" hangingPunct="0">
        <a:spcBef>
          <a:spcPct val="0"/>
        </a:spcBef>
        <a:spcAft>
          <a:spcPct val="0"/>
        </a:spcAft>
        <a:defRPr sz="3200" kern="1200" spc="-63">
          <a:solidFill>
            <a:srgbClr val="1B9479"/>
          </a:solidFill>
          <a:latin typeface="Arial"/>
          <a:ea typeface="ＭＳ Ｐゴシック" charset="0"/>
          <a:cs typeface="Arial"/>
        </a:defRPr>
      </a:lvl1pPr>
      <a:lvl2pPr algn="l" defTabSz="287338" rtl="0" eaLnBrk="0" fontAlgn="base" hangingPunct="0">
        <a:spcBef>
          <a:spcPct val="0"/>
        </a:spcBef>
        <a:spcAft>
          <a:spcPct val="0"/>
        </a:spcAft>
        <a:defRPr sz="3200">
          <a:solidFill>
            <a:srgbClr val="1B9479"/>
          </a:solidFill>
          <a:latin typeface="Arial" charset="0"/>
          <a:ea typeface="ＭＳ Ｐゴシック" charset="0"/>
          <a:cs typeface="Arial" charset="0"/>
        </a:defRPr>
      </a:lvl2pPr>
      <a:lvl3pPr algn="l" defTabSz="287338" rtl="0" eaLnBrk="0" fontAlgn="base" hangingPunct="0">
        <a:spcBef>
          <a:spcPct val="0"/>
        </a:spcBef>
        <a:spcAft>
          <a:spcPct val="0"/>
        </a:spcAft>
        <a:defRPr sz="3200">
          <a:solidFill>
            <a:srgbClr val="1B9479"/>
          </a:solidFill>
          <a:latin typeface="Arial" charset="0"/>
          <a:ea typeface="ＭＳ Ｐゴシック" charset="0"/>
          <a:cs typeface="Arial" charset="0"/>
        </a:defRPr>
      </a:lvl3pPr>
      <a:lvl4pPr algn="l" defTabSz="287338" rtl="0" eaLnBrk="0" fontAlgn="base" hangingPunct="0">
        <a:spcBef>
          <a:spcPct val="0"/>
        </a:spcBef>
        <a:spcAft>
          <a:spcPct val="0"/>
        </a:spcAft>
        <a:defRPr sz="3200">
          <a:solidFill>
            <a:srgbClr val="1B9479"/>
          </a:solidFill>
          <a:latin typeface="Arial" charset="0"/>
          <a:ea typeface="ＭＳ Ｐゴシック" charset="0"/>
          <a:cs typeface="Arial" charset="0"/>
        </a:defRPr>
      </a:lvl4pPr>
      <a:lvl5pPr algn="l" defTabSz="287338" rtl="0" eaLnBrk="0" fontAlgn="base" hangingPunct="0">
        <a:spcBef>
          <a:spcPct val="0"/>
        </a:spcBef>
        <a:spcAft>
          <a:spcPct val="0"/>
        </a:spcAft>
        <a:defRPr sz="3200">
          <a:solidFill>
            <a:srgbClr val="1B9479"/>
          </a:solidFill>
          <a:latin typeface="Arial" charset="0"/>
          <a:ea typeface="ＭＳ Ｐゴシック" charset="0"/>
          <a:cs typeface="Arial" charset="0"/>
        </a:defRPr>
      </a:lvl5pPr>
      <a:lvl6pPr marL="287990" algn="l" defTabSz="287990" rtl="0" fontAlgn="base">
        <a:spcBef>
          <a:spcPct val="0"/>
        </a:spcBef>
        <a:spcAft>
          <a:spcPct val="0"/>
        </a:spcAft>
        <a:defRPr sz="2800">
          <a:solidFill>
            <a:srgbClr val="C96D2D"/>
          </a:solidFill>
          <a:latin typeface="Arial" charset="0"/>
          <a:ea typeface="ＭＳ Ｐゴシック" charset="0"/>
        </a:defRPr>
      </a:lvl6pPr>
      <a:lvl7pPr marL="575981" algn="l" defTabSz="287990" rtl="0" fontAlgn="base">
        <a:spcBef>
          <a:spcPct val="0"/>
        </a:spcBef>
        <a:spcAft>
          <a:spcPct val="0"/>
        </a:spcAft>
        <a:defRPr sz="2800">
          <a:solidFill>
            <a:srgbClr val="C96D2D"/>
          </a:solidFill>
          <a:latin typeface="Arial" charset="0"/>
          <a:ea typeface="ＭＳ Ｐゴシック" charset="0"/>
        </a:defRPr>
      </a:lvl7pPr>
      <a:lvl8pPr marL="863971" algn="l" defTabSz="287990" rtl="0" fontAlgn="base">
        <a:spcBef>
          <a:spcPct val="0"/>
        </a:spcBef>
        <a:spcAft>
          <a:spcPct val="0"/>
        </a:spcAft>
        <a:defRPr sz="2800">
          <a:solidFill>
            <a:srgbClr val="C96D2D"/>
          </a:solidFill>
          <a:latin typeface="Arial" charset="0"/>
          <a:ea typeface="ＭＳ Ｐゴシック" charset="0"/>
        </a:defRPr>
      </a:lvl8pPr>
      <a:lvl9pPr marL="1151961" algn="l" defTabSz="287990" rtl="0" fontAlgn="base">
        <a:spcBef>
          <a:spcPct val="0"/>
        </a:spcBef>
        <a:spcAft>
          <a:spcPct val="0"/>
        </a:spcAft>
        <a:defRPr sz="2800">
          <a:solidFill>
            <a:srgbClr val="C96D2D"/>
          </a:solidFill>
          <a:latin typeface="Arial" charset="0"/>
          <a:ea typeface="ＭＳ Ｐゴシック" charset="0"/>
        </a:defRPr>
      </a:lvl9pPr>
    </p:titleStyle>
    <p:bodyStyle>
      <a:lvl1pPr marL="215900" indent="-215900" algn="l" defTabSz="287338" rtl="0" eaLnBrk="0" fontAlgn="base" hangingPunct="0">
        <a:lnSpc>
          <a:spcPct val="110000"/>
        </a:lnSpc>
        <a:spcBef>
          <a:spcPct val="20000"/>
        </a:spcBef>
        <a:spcAft>
          <a:spcPct val="0"/>
        </a:spcAft>
        <a:buFont typeface="Arial" charset="0"/>
        <a:buChar char="•"/>
        <a:defRPr sz="2800" kern="1200" spc="-31">
          <a:solidFill>
            <a:srgbClr val="404040"/>
          </a:solidFill>
          <a:latin typeface="Arial"/>
          <a:ea typeface="ＭＳ Ｐゴシック" charset="0"/>
          <a:cs typeface="Arial"/>
        </a:defRPr>
      </a:lvl1pPr>
      <a:lvl2pPr marL="466725" indent="-179388" algn="l" defTabSz="287338" rtl="0" eaLnBrk="0" fontAlgn="base" hangingPunct="0">
        <a:lnSpc>
          <a:spcPct val="110000"/>
        </a:lnSpc>
        <a:spcBef>
          <a:spcPct val="20000"/>
        </a:spcBef>
        <a:spcAft>
          <a:spcPct val="0"/>
        </a:spcAft>
        <a:buFont typeface="Arial" charset="0"/>
        <a:buChar char="–"/>
        <a:defRPr sz="2800" kern="1200" spc="-31">
          <a:solidFill>
            <a:srgbClr val="404040"/>
          </a:solidFill>
          <a:latin typeface="Arial"/>
          <a:ea typeface="ＭＳ Ｐゴシック" charset="0"/>
          <a:cs typeface="Arial"/>
        </a:defRPr>
      </a:lvl2pPr>
      <a:lvl3pPr marL="719138" indent="-142875" algn="l" defTabSz="287338" rtl="0" eaLnBrk="0" fontAlgn="base" hangingPunct="0">
        <a:lnSpc>
          <a:spcPct val="110000"/>
        </a:lnSpc>
        <a:spcBef>
          <a:spcPct val="20000"/>
        </a:spcBef>
        <a:spcAft>
          <a:spcPct val="0"/>
        </a:spcAft>
        <a:buFont typeface="Arial" charset="0"/>
        <a:buChar char="•"/>
        <a:defRPr sz="2400" kern="1200" spc="-31">
          <a:solidFill>
            <a:srgbClr val="404040"/>
          </a:solidFill>
          <a:latin typeface="Arial"/>
          <a:ea typeface="ＭＳ Ｐゴシック" charset="0"/>
          <a:cs typeface="Arial"/>
        </a:defRPr>
      </a:lvl3pPr>
      <a:lvl4pPr marL="1006475" indent="-142875" algn="l" defTabSz="287338" rtl="0" eaLnBrk="0" fontAlgn="base" hangingPunct="0">
        <a:lnSpc>
          <a:spcPct val="110000"/>
        </a:lnSpc>
        <a:spcBef>
          <a:spcPct val="20000"/>
        </a:spcBef>
        <a:spcAft>
          <a:spcPct val="0"/>
        </a:spcAft>
        <a:buFont typeface="Arial" charset="0"/>
        <a:buChar char="–"/>
        <a:defRPr kern="1200" spc="-31">
          <a:solidFill>
            <a:srgbClr val="404040"/>
          </a:solidFill>
          <a:latin typeface="Arial"/>
          <a:ea typeface="ＭＳ Ｐゴシック" charset="0"/>
          <a:cs typeface="Arial"/>
        </a:defRPr>
      </a:lvl4pPr>
      <a:lvl5pPr marL="1295400" indent="-142875" algn="l" defTabSz="287338" rtl="0" eaLnBrk="0" fontAlgn="base" hangingPunct="0">
        <a:lnSpc>
          <a:spcPct val="110000"/>
        </a:lnSpc>
        <a:spcBef>
          <a:spcPct val="20000"/>
        </a:spcBef>
        <a:spcAft>
          <a:spcPct val="0"/>
        </a:spcAft>
        <a:buFont typeface="Arial" charset="0"/>
        <a:buChar char="»"/>
        <a:defRPr kern="1200" spc="-31">
          <a:solidFill>
            <a:srgbClr val="404040"/>
          </a:solidFill>
          <a:latin typeface="Arial"/>
          <a:ea typeface="ＭＳ Ｐゴシック" charset="0"/>
          <a:cs typeface="Arial"/>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p:bodyStyle>
    <p:otherStyle>
      <a:defPPr>
        <a:defRPr lang="en-US"/>
      </a:defPPr>
      <a:lvl1pPr marL="0" algn="l" defTabSz="287990" rtl="0" eaLnBrk="1" latinLnBrk="0" hangingPunct="1">
        <a:defRPr sz="1100" kern="1200">
          <a:solidFill>
            <a:schemeClr val="tx1"/>
          </a:solidFill>
          <a:latin typeface="+mn-lt"/>
          <a:ea typeface="+mn-ea"/>
          <a:cs typeface="+mn-cs"/>
        </a:defRPr>
      </a:lvl1pPr>
      <a:lvl2pPr marL="287990" algn="l" defTabSz="287990" rtl="0" eaLnBrk="1" latinLnBrk="0" hangingPunct="1">
        <a:defRPr sz="1100" kern="1200">
          <a:solidFill>
            <a:schemeClr val="tx1"/>
          </a:solidFill>
          <a:latin typeface="+mn-lt"/>
          <a:ea typeface="+mn-ea"/>
          <a:cs typeface="+mn-cs"/>
        </a:defRPr>
      </a:lvl2pPr>
      <a:lvl3pPr marL="575981" algn="l" defTabSz="287990" rtl="0" eaLnBrk="1" latinLnBrk="0" hangingPunct="1">
        <a:defRPr sz="1100" kern="1200">
          <a:solidFill>
            <a:schemeClr val="tx1"/>
          </a:solidFill>
          <a:latin typeface="+mn-lt"/>
          <a:ea typeface="+mn-ea"/>
          <a:cs typeface="+mn-cs"/>
        </a:defRPr>
      </a:lvl3pPr>
      <a:lvl4pPr marL="863971" algn="l" defTabSz="287990" rtl="0" eaLnBrk="1" latinLnBrk="0" hangingPunct="1">
        <a:defRPr sz="1100" kern="1200">
          <a:solidFill>
            <a:schemeClr val="tx1"/>
          </a:solidFill>
          <a:latin typeface="+mn-lt"/>
          <a:ea typeface="+mn-ea"/>
          <a:cs typeface="+mn-cs"/>
        </a:defRPr>
      </a:lvl4pPr>
      <a:lvl5pPr marL="1151961" algn="l" defTabSz="287990" rtl="0" eaLnBrk="1" latinLnBrk="0" hangingPunct="1">
        <a:defRPr sz="1100" kern="1200">
          <a:solidFill>
            <a:schemeClr val="tx1"/>
          </a:solidFill>
          <a:latin typeface="+mn-lt"/>
          <a:ea typeface="+mn-ea"/>
          <a:cs typeface="+mn-cs"/>
        </a:defRPr>
      </a:lvl5pPr>
      <a:lvl6pPr marL="1439951" algn="l" defTabSz="287990" rtl="0" eaLnBrk="1" latinLnBrk="0" hangingPunct="1">
        <a:defRPr sz="1100" kern="1200">
          <a:solidFill>
            <a:schemeClr val="tx1"/>
          </a:solidFill>
          <a:latin typeface="+mn-lt"/>
          <a:ea typeface="+mn-ea"/>
          <a:cs typeface="+mn-cs"/>
        </a:defRPr>
      </a:lvl6pPr>
      <a:lvl7pPr marL="1727942" algn="l" defTabSz="287990" rtl="0" eaLnBrk="1" latinLnBrk="0" hangingPunct="1">
        <a:defRPr sz="1100" kern="1200">
          <a:solidFill>
            <a:schemeClr val="tx1"/>
          </a:solidFill>
          <a:latin typeface="+mn-lt"/>
          <a:ea typeface="+mn-ea"/>
          <a:cs typeface="+mn-cs"/>
        </a:defRPr>
      </a:lvl7pPr>
      <a:lvl8pPr marL="2015932" algn="l" defTabSz="287990" rtl="0" eaLnBrk="1" latinLnBrk="0" hangingPunct="1">
        <a:defRPr sz="1100" kern="1200">
          <a:solidFill>
            <a:schemeClr val="tx1"/>
          </a:solidFill>
          <a:latin typeface="+mn-lt"/>
          <a:ea typeface="+mn-ea"/>
          <a:cs typeface="+mn-cs"/>
        </a:defRPr>
      </a:lvl8pPr>
      <a:lvl9pPr marL="2303922" algn="l" defTabSz="287990"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descr="Generations2015_10x7_Inside 2.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p:cNvSpPr>
            <a:spLocks noGrp="1"/>
          </p:cNvSpPr>
          <p:nvPr>
            <p:ph type="dt" sz="half" idx="2"/>
          </p:nvPr>
        </p:nvSpPr>
        <p:spPr>
          <a:xfrm>
            <a:off x="347663" y="6264275"/>
            <a:ext cx="2135187" cy="363538"/>
          </a:xfrm>
          <a:prstGeom prst="rect">
            <a:avLst/>
          </a:prstGeom>
        </p:spPr>
        <p:txBody>
          <a:bodyPr vert="horz" wrap="square" lIns="57598" tIns="28799" rIns="57598" bIns="28799" numCol="1" anchor="ctr" anchorCtr="0" compatLnSpc="1">
            <a:prstTxWarp prst="textNoShape">
              <a:avLst/>
            </a:prstTxWarp>
          </a:bodyPr>
          <a:lstStyle>
            <a:lvl1pPr>
              <a:defRPr sz="900">
                <a:solidFill>
                  <a:srgbClr val="7F7F7F"/>
                </a:solidFill>
                <a:latin typeface="Arial" pitchFamily="34" charset="0"/>
                <a:cs typeface="Arial" pitchFamily="34" charset="0"/>
              </a:defRPr>
            </a:lvl1pPr>
          </a:lstStyle>
          <a:p>
            <a:pPr>
              <a:defRPr/>
            </a:pPr>
            <a:fld id="{6D16D000-90C8-4D73-AA35-417E294CFA5B}" type="datetimeFigureOut">
              <a:rPr lang="en-US" altLang="en-US"/>
              <a:pPr>
                <a:defRPr/>
              </a:pPr>
              <a:t>11/6/2019</a:t>
            </a:fld>
            <a:endParaRPr lang="en-US" altLang="en-US"/>
          </a:p>
        </p:txBody>
      </p:sp>
      <p:sp>
        <p:nvSpPr>
          <p:cNvPr id="15" name="Footer Placeholder 4"/>
          <p:cNvSpPr>
            <a:spLocks noGrp="1"/>
          </p:cNvSpPr>
          <p:nvPr>
            <p:ph type="ftr" sz="quarter" idx="3"/>
          </p:nvPr>
        </p:nvSpPr>
        <p:spPr>
          <a:xfrm>
            <a:off x="2482850" y="6264275"/>
            <a:ext cx="3003550" cy="363538"/>
          </a:xfrm>
          <a:prstGeom prst="rect">
            <a:avLst/>
          </a:prstGeom>
        </p:spPr>
        <p:txBody>
          <a:bodyPr vert="horz" lIns="57598" tIns="28799" rIns="57598" bIns="28799" rtlCol="0" anchor="ctr"/>
          <a:lstStyle>
            <a:lvl1pPr algn="ctr" defTabSz="444262" fontAlgn="auto">
              <a:spcBef>
                <a:spcPts val="0"/>
              </a:spcBef>
              <a:spcAft>
                <a:spcPts val="0"/>
              </a:spcAft>
              <a:defRPr sz="900">
                <a:solidFill>
                  <a:schemeClr val="tx1">
                    <a:lumMod val="50000"/>
                    <a:lumOff val="50000"/>
                  </a:schemeClr>
                </a:solidFill>
                <a:latin typeface="Arial"/>
                <a:ea typeface="+mn-ea"/>
                <a:cs typeface="Arial"/>
              </a:defRPr>
            </a:lvl1pPr>
          </a:lstStyle>
          <a:p>
            <a:pPr>
              <a:defRPr/>
            </a:pPr>
            <a:endParaRPr lang="en-US"/>
          </a:p>
        </p:txBody>
      </p:sp>
      <p:sp>
        <p:nvSpPr>
          <p:cNvPr id="16" name="Slide Number Placeholder 5"/>
          <p:cNvSpPr>
            <a:spLocks noGrp="1"/>
          </p:cNvSpPr>
          <p:nvPr>
            <p:ph type="sldNum" sz="quarter" idx="4"/>
          </p:nvPr>
        </p:nvSpPr>
        <p:spPr>
          <a:xfrm>
            <a:off x="5486400" y="6264275"/>
            <a:ext cx="2133600" cy="363538"/>
          </a:xfrm>
          <a:prstGeom prst="rect">
            <a:avLst/>
          </a:prstGeom>
        </p:spPr>
        <p:txBody>
          <a:bodyPr vert="horz" wrap="square" lIns="57598" tIns="28799" rIns="57598" bIns="28799" numCol="1" anchor="ctr" anchorCtr="0" compatLnSpc="1">
            <a:prstTxWarp prst="textNoShape">
              <a:avLst/>
            </a:prstTxWarp>
          </a:bodyPr>
          <a:lstStyle>
            <a:lvl1pPr algn="r">
              <a:defRPr sz="900">
                <a:solidFill>
                  <a:srgbClr val="7F7F7F"/>
                </a:solidFill>
                <a:latin typeface="Arial" pitchFamily="34" charset="0"/>
                <a:cs typeface="Arial" pitchFamily="34" charset="0"/>
              </a:defRPr>
            </a:lvl1pPr>
          </a:lstStyle>
          <a:p>
            <a:pPr>
              <a:defRPr/>
            </a:pPr>
            <a:fld id="{76CC03CB-D96C-4158-9D34-8C0948EE35C0}" type="slidenum">
              <a:rPr lang="en-US" altLang="en-US"/>
              <a:pPr>
                <a:defRPr/>
              </a:pPr>
              <a:t>‹#›</a:t>
            </a:fld>
            <a:endParaRPr lang="en-US" altLang="en-US"/>
          </a:p>
        </p:txBody>
      </p:sp>
      <p:sp>
        <p:nvSpPr>
          <p:cNvPr id="8" name="Title Placeholder 1"/>
          <p:cNvSpPr>
            <a:spLocks noGrp="1"/>
          </p:cNvSpPr>
          <p:nvPr>
            <p:ph type="title"/>
          </p:nvPr>
        </p:nvSpPr>
        <p:spPr>
          <a:xfrm>
            <a:off x="347663" y="1541463"/>
            <a:ext cx="7215187" cy="823912"/>
          </a:xfrm>
          <a:prstGeom prst="rect">
            <a:avLst/>
          </a:prstGeom>
        </p:spPr>
        <p:txBody>
          <a:bodyPr vert="horz" lIns="57598" tIns="28799" rIns="57598" bIns="28799" rtlCol="0" anchor="ctr">
            <a:normAutofit/>
          </a:bodyPr>
          <a:lstStyle/>
          <a:p>
            <a:r>
              <a:rPr lang="en-US" dirty="0"/>
              <a:t>Click to edit Master title style</a:t>
            </a:r>
          </a:p>
        </p:txBody>
      </p:sp>
      <p:sp>
        <p:nvSpPr>
          <p:cNvPr id="9" name="Text Placeholder 2"/>
          <p:cNvSpPr>
            <a:spLocks noGrp="1"/>
          </p:cNvSpPr>
          <p:nvPr>
            <p:ph type="body" idx="1"/>
          </p:nvPr>
        </p:nvSpPr>
        <p:spPr>
          <a:xfrm>
            <a:off x="347663" y="2365375"/>
            <a:ext cx="7215187" cy="3641725"/>
          </a:xfrm>
          <a:prstGeom prst="rect">
            <a:avLst/>
          </a:prstGeom>
        </p:spPr>
        <p:txBody>
          <a:bodyPr vert="horz" lIns="57598" tIns="28799" rIns="57598" bIns="2879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7" r:id="rId4"/>
    <p:sldLayoutId id="2147483978" r:id="rId5"/>
    <p:sldLayoutId id="2147483974" r:id="rId6"/>
  </p:sldLayoutIdLst>
  <p:txStyles>
    <p:titleStyle>
      <a:lvl1pPr algn="l" defTabSz="287338" rtl="0" eaLnBrk="0" fontAlgn="base" hangingPunct="0">
        <a:spcBef>
          <a:spcPct val="0"/>
        </a:spcBef>
        <a:spcAft>
          <a:spcPct val="0"/>
        </a:spcAft>
        <a:defRPr sz="3200" kern="1200" spc="-63">
          <a:solidFill>
            <a:srgbClr val="1B9479"/>
          </a:solidFill>
          <a:latin typeface="Arial"/>
          <a:ea typeface="ＭＳ Ｐゴシック" charset="0"/>
          <a:cs typeface="Arial"/>
        </a:defRPr>
      </a:lvl1pPr>
      <a:lvl2pPr algn="l" defTabSz="287338" rtl="0" eaLnBrk="0" fontAlgn="base" hangingPunct="0">
        <a:spcBef>
          <a:spcPct val="0"/>
        </a:spcBef>
        <a:spcAft>
          <a:spcPct val="0"/>
        </a:spcAft>
        <a:defRPr sz="3200">
          <a:solidFill>
            <a:srgbClr val="1B9479"/>
          </a:solidFill>
          <a:latin typeface="Arial" charset="0"/>
          <a:ea typeface="ＭＳ Ｐゴシック" charset="0"/>
          <a:cs typeface="Arial" charset="0"/>
        </a:defRPr>
      </a:lvl2pPr>
      <a:lvl3pPr algn="l" defTabSz="287338" rtl="0" eaLnBrk="0" fontAlgn="base" hangingPunct="0">
        <a:spcBef>
          <a:spcPct val="0"/>
        </a:spcBef>
        <a:spcAft>
          <a:spcPct val="0"/>
        </a:spcAft>
        <a:defRPr sz="3200">
          <a:solidFill>
            <a:srgbClr val="1B9479"/>
          </a:solidFill>
          <a:latin typeface="Arial" charset="0"/>
          <a:ea typeface="ＭＳ Ｐゴシック" charset="0"/>
          <a:cs typeface="Arial" charset="0"/>
        </a:defRPr>
      </a:lvl3pPr>
      <a:lvl4pPr algn="l" defTabSz="287338" rtl="0" eaLnBrk="0" fontAlgn="base" hangingPunct="0">
        <a:spcBef>
          <a:spcPct val="0"/>
        </a:spcBef>
        <a:spcAft>
          <a:spcPct val="0"/>
        </a:spcAft>
        <a:defRPr sz="3200">
          <a:solidFill>
            <a:srgbClr val="1B9479"/>
          </a:solidFill>
          <a:latin typeface="Arial" charset="0"/>
          <a:ea typeface="ＭＳ Ｐゴシック" charset="0"/>
          <a:cs typeface="Arial" charset="0"/>
        </a:defRPr>
      </a:lvl4pPr>
      <a:lvl5pPr algn="l" defTabSz="287338" rtl="0" eaLnBrk="0" fontAlgn="base" hangingPunct="0">
        <a:spcBef>
          <a:spcPct val="0"/>
        </a:spcBef>
        <a:spcAft>
          <a:spcPct val="0"/>
        </a:spcAft>
        <a:defRPr sz="3200">
          <a:solidFill>
            <a:srgbClr val="1B9479"/>
          </a:solidFill>
          <a:latin typeface="Arial" charset="0"/>
          <a:ea typeface="ＭＳ Ｐゴシック" charset="0"/>
          <a:cs typeface="Arial" charset="0"/>
        </a:defRPr>
      </a:lvl5pPr>
      <a:lvl6pPr marL="287990" algn="l" defTabSz="287990" rtl="0" fontAlgn="base">
        <a:spcBef>
          <a:spcPct val="0"/>
        </a:spcBef>
        <a:spcAft>
          <a:spcPct val="0"/>
        </a:spcAft>
        <a:defRPr sz="2800">
          <a:solidFill>
            <a:srgbClr val="C96D2D"/>
          </a:solidFill>
          <a:latin typeface="Arial" charset="0"/>
          <a:ea typeface="ＭＳ Ｐゴシック" charset="0"/>
        </a:defRPr>
      </a:lvl6pPr>
      <a:lvl7pPr marL="575981" algn="l" defTabSz="287990" rtl="0" fontAlgn="base">
        <a:spcBef>
          <a:spcPct val="0"/>
        </a:spcBef>
        <a:spcAft>
          <a:spcPct val="0"/>
        </a:spcAft>
        <a:defRPr sz="2800">
          <a:solidFill>
            <a:srgbClr val="C96D2D"/>
          </a:solidFill>
          <a:latin typeface="Arial" charset="0"/>
          <a:ea typeface="ＭＳ Ｐゴシック" charset="0"/>
        </a:defRPr>
      </a:lvl7pPr>
      <a:lvl8pPr marL="863971" algn="l" defTabSz="287990" rtl="0" fontAlgn="base">
        <a:spcBef>
          <a:spcPct val="0"/>
        </a:spcBef>
        <a:spcAft>
          <a:spcPct val="0"/>
        </a:spcAft>
        <a:defRPr sz="2800">
          <a:solidFill>
            <a:srgbClr val="C96D2D"/>
          </a:solidFill>
          <a:latin typeface="Arial" charset="0"/>
          <a:ea typeface="ＭＳ Ｐゴシック" charset="0"/>
        </a:defRPr>
      </a:lvl8pPr>
      <a:lvl9pPr marL="1151961" algn="l" defTabSz="287990" rtl="0" fontAlgn="base">
        <a:spcBef>
          <a:spcPct val="0"/>
        </a:spcBef>
        <a:spcAft>
          <a:spcPct val="0"/>
        </a:spcAft>
        <a:defRPr sz="2800">
          <a:solidFill>
            <a:srgbClr val="C96D2D"/>
          </a:solidFill>
          <a:latin typeface="Arial" charset="0"/>
          <a:ea typeface="ＭＳ Ｐゴシック" charset="0"/>
        </a:defRPr>
      </a:lvl9pPr>
    </p:titleStyle>
    <p:bodyStyle>
      <a:lvl1pPr marL="215900" indent="-215900" algn="l" defTabSz="287338" rtl="0" eaLnBrk="0" fontAlgn="base" hangingPunct="0">
        <a:lnSpc>
          <a:spcPct val="110000"/>
        </a:lnSpc>
        <a:spcBef>
          <a:spcPct val="20000"/>
        </a:spcBef>
        <a:spcAft>
          <a:spcPct val="0"/>
        </a:spcAft>
        <a:buFont typeface="Arial" charset="0"/>
        <a:buChar char="•"/>
        <a:defRPr sz="2800" kern="1200" spc="-31">
          <a:solidFill>
            <a:srgbClr val="404040"/>
          </a:solidFill>
          <a:latin typeface="Arial"/>
          <a:ea typeface="ＭＳ Ｐゴシック" charset="0"/>
          <a:cs typeface="Arial"/>
        </a:defRPr>
      </a:lvl1pPr>
      <a:lvl2pPr marL="466725" indent="-179388" algn="l" defTabSz="287338" rtl="0" eaLnBrk="0" fontAlgn="base" hangingPunct="0">
        <a:lnSpc>
          <a:spcPct val="110000"/>
        </a:lnSpc>
        <a:spcBef>
          <a:spcPct val="20000"/>
        </a:spcBef>
        <a:spcAft>
          <a:spcPct val="0"/>
        </a:spcAft>
        <a:buFont typeface="Arial" charset="0"/>
        <a:buChar char="–"/>
        <a:defRPr sz="2800" kern="1200" spc="-31">
          <a:solidFill>
            <a:srgbClr val="404040"/>
          </a:solidFill>
          <a:latin typeface="Arial"/>
          <a:ea typeface="ＭＳ Ｐゴシック" charset="0"/>
          <a:cs typeface="Arial"/>
        </a:defRPr>
      </a:lvl2pPr>
      <a:lvl3pPr marL="719138" indent="-142875" algn="l" defTabSz="287338" rtl="0" eaLnBrk="0" fontAlgn="base" hangingPunct="0">
        <a:lnSpc>
          <a:spcPct val="110000"/>
        </a:lnSpc>
        <a:spcBef>
          <a:spcPct val="20000"/>
        </a:spcBef>
        <a:spcAft>
          <a:spcPct val="0"/>
        </a:spcAft>
        <a:buFont typeface="Arial" charset="0"/>
        <a:buChar char="•"/>
        <a:defRPr sz="2400" kern="1200" spc="-31">
          <a:solidFill>
            <a:srgbClr val="404040"/>
          </a:solidFill>
          <a:latin typeface="Arial"/>
          <a:ea typeface="ＭＳ Ｐゴシック" charset="0"/>
          <a:cs typeface="Arial"/>
        </a:defRPr>
      </a:lvl3pPr>
      <a:lvl4pPr marL="1006475" indent="-142875" algn="l" defTabSz="287338" rtl="0" eaLnBrk="0" fontAlgn="base" hangingPunct="0">
        <a:lnSpc>
          <a:spcPct val="110000"/>
        </a:lnSpc>
        <a:spcBef>
          <a:spcPct val="20000"/>
        </a:spcBef>
        <a:spcAft>
          <a:spcPct val="0"/>
        </a:spcAft>
        <a:buFont typeface="Arial" charset="0"/>
        <a:buChar char="–"/>
        <a:defRPr kern="1200" spc="-31">
          <a:solidFill>
            <a:srgbClr val="404040"/>
          </a:solidFill>
          <a:latin typeface="Arial"/>
          <a:ea typeface="ＭＳ Ｐゴシック" charset="0"/>
          <a:cs typeface="Arial"/>
        </a:defRPr>
      </a:lvl4pPr>
      <a:lvl5pPr marL="1295400" indent="-142875" algn="l" defTabSz="287338" rtl="0" eaLnBrk="0" fontAlgn="base" hangingPunct="0">
        <a:lnSpc>
          <a:spcPct val="110000"/>
        </a:lnSpc>
        <a:spcBef>
          <a:spcPct val="20000"/>
        </a:spcBef>
        <a:spcAft>
          <a:spcPct val="0"/>
        </a:spcAft>
        <a:buFont typeface="Arial" charset="0"/>
        <a:buChar char="»"/>
        <a:defRPr kern="1200" spc="-31">
          <a:solidFill>
            <a:srgbClr val="404040"/>
          </a:solidFill>
          <a:latin typeface="Arial"/>
          <a:ea typeface="ＭＳ Ｐゴシック" charset="0"/>
          <a:cs typeface="Arial"/>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p:bodyStyle>
    <p:otherStyle>
      <a:defPPr>
        <a:defRPr lang="en-US"/>
      </a:defPPr>
      <a:lvl1pPr marL="0" algn="l" defTabSz="287990" rtl="0" eaLnBrk="1" latinLnBrk="0" hangingPunct="1">
        <a:defRPr sz="1100" kern="1200">
          <a:solidFill>
            <a:schemeClr val="tx1"/>
          </a:solidFill>
          <a:latin typeface="+mn-lt"/>
          <a:ea typeface="+mn-ea"/>
          <a:cs typeface="+mn-cs"/>
        </a:defRPr>
      </a:lvl1pPr>
      <a:lvl2pPr marL="287990" algn="l" defTabSz="287990" rtl="0" eaLnBrk="1" latinLnBrk="0" hangingPunct="1">
        <a:defRPr sz="1100" kern="1200">
          <a:solidFill>
            <a:schemeClr val="tx1"/>
          </a:solidFill>
          <a:latin typeface="+mn-lt"/>
          <a:ea typeface="+mn-ea"/>
          <a:cs typeface="+mn-cs"/>
        </a:defRPr>
      </a:lvl2pPr>
      <a:lvl3pPr marL="575981" algn="l" defTabSz="287990" rtl="0" eaLnBrk="1" latinLnBrk="0" hangingPunct="1">
        <a:defRPr sz="1100" kern="1200">
          <a:solidFill>
            <a:schemeClr val="tx1"/>
          </a:solidFill>
          <a:latin typeface="+mn-lt"/>
          <a:ea typeface="+mn-ea"/>
          <a:cs typeface="+mn-cs"/>
        </a:defRPr>
      </a:lvl3pPr>
      <a:lvl4pPr marL="863971" algn="l" defTabSz="287990" rtl="0" eaLnBrk="1" latinLnBrk="0" hangingPunct="1">
        <a:defRPr sz="1100" kern="1200">
          <a:solidFill>
            <a:schemeClr val="tx1"/>
          </a:solidFill>
          <a:latin typeface="+mn-lt"/>
          <a:ea typeface="+mn-ea"/>
          <a:cs typeface="+mn-cs"/>
        </a:defRPr>
      </a:lvl4pPr>
      <a:lvl5pPr marL="1151961" algn="l" defTabSz="287990" rtl="0" eaLnBrk="1" latinLnBrk="0" hangingPunct="1">
        <a:defRPr sz="1100" kern="1200">
          <a:solidFill>
            <a:schemeClr val="tx1"/>
          </a:solidFill>
          <a:latin typeface="+mn-lt"/>
          <a:ea typeface="+mn-ea"/>
          <a:cs typeface="+mn-cs"/>
        </a:defRPr>
      </a:lvl5pPr>
      <a:lvl6pPr marL="1439951" algn="l" defTabSz="287990" rtl="0" eaLnBrk="1" latinLnBrk="0" hangingPunct="1">
        <a:defRPr sz="1100" kern="1200">
          <a:solidFill>
            <a:schemeClr val="tx1"/>
          </a:solidFill>
          <a:latin typeface="+mn-lt"/>
          <a:ea typeface="+mn-ea"/>
          <a:cs typeface="+mn-cs"/>
        </a:defRPr>
      </a:lvl6pPr>
      <a:lvl7pPr marL="1727942" algn="l" defTabSz="287990" rtl="0" eaLnBrk="1" latinLnBrk="0" hangingPunct="1">
        <a:defRPr sz="1100" kern="1200">
          <a:solidFill>
            <a:schemeClr val="tx1"/>
          </a:solidFill>
          <a:latin typeface="+mn-lt"/>
          <a:ea typeface="+mn-ea"/>
          <a:cs typeface="+mn-cs"/>
        </a:defRPr>
      </a:lvl7pPr>
      <a:lvl8pPr marL="2015932" algn="l" defTabSz="287990" rtl="0" eaLnBrk="1" latinLnBrk="0" hangingPunct="1">
        <a:defRPr sz="1100" kern="1200">
          <a:solidFill>
            <a:schemeClr val="tx1"/>
          </a:solidFill>
          <a:latin typeface="+mn-lt"/>
          <a:ea typeface="+mn-ea"/>
          <a:cs typeface="+mn-cs"/>
        </a:defRPr>
      </a:lvl8pPr>
      <a:lvl9pPr marL="2303922" algn="l" defTabSz="287990"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 descr="Generations2015_10x7_Back.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5" r:id="rId1"/>
  </p:sldLayoutIdLst>
  <p:txStyles>
    <p:titleStyle>
      <a:lvl1pPr algn="l" defTabSz="287338" rtl="0" eaLnBrk="0" fontAlgn="base" hangingPunct="0">
        <a:spcBef>
          <a:spcPct val="0"/>
        </a:spcBef>
        <a:spcAft>
          <a:spcPct val="0"/>
        </a:spcAft>
        <a:defRPr sz="3000" kern="1200" spc="-63">
          <a:solidFill>
            <a:srgbClr val="C96D2D"/>
          </a:solidFill>
          <a:latin typeface="Arial"/>
          <a:ea typeface="ＭＳ Ｐゴシック" charset="0"/>
          <a:cs typeface="Arial"/>
        </a:defRPr>
      </a:lvl1pPr>
      <a:lvl2pPr algn="l" defTabSz="287338" rtl="0" eaLnBrk="0" fontAlgn="base" hangingPunct="0">
        <a:spcBef>
          <a:spcPct val="0"/>
        </a:spcBef>
        <a:spcAft>
          <a:spcPct val="0"/>
        </a:spcAft>
        <a:defRPr sz="3000">
          <a:solidFill>
            <a:srgbClr val="C96D2D"/>
          </a:solidFill>
          <a:latin typeface="Arial" charset="0"/>
          <a:ea typeface="ＭＳ Ｐゴシック" charset="0"/>
          <a:cs typeface="Arial" charset="0"/>
        </a:defRPr>
      </a:lvl2pPr>
      <a:lvl3pPr algn="l" defTabSz="287338" rtl="0" eaLnBrk="0" fontAlgn="base" hangingPunct="0">
        <a:spcBef>
          <a:spcPct val="0"/>
        </a:spcBef>
        <a:spcAft>
          <a:spcPct val="0"/>
        </a:spcAft>
        <a:defRPr sz="3000">
          <a:solidFill>
            <a:srgbClr val="C96D2D"/>
          </a:solidFill>
          <a:latin typeface="Arial" charset="0"/>
          <a:ea typeface="ＭＳ Ｐゴシック" charset="0"/>
          <a:cs typeface="Arial" charset="0"/>
        </a:defRPr>
      </a:lvl3pPr>
      <a:lvl4pPr algn="l" defTabSz="287338" rtl="0" eaLnBrk="0" fontAlgn="base" hangingPunct="0">
        <a:spcBef>
          <a:spcPct val="0"/>
        </a:spcBef>
        <a:spcAft>
          <a:spcPct val="0"/>
        </a:spcAft>
        <a:defRPr sz="3000">
          <a:solidFill>
            <a:srgbClr val="C96D2D"/>
          </a:solidFill>
          <a:latin typeface="Arial" charset="0"/>
          <a:ea typeface="ＭＳ Ｐゴシック" charset="0"/>
          <a:cs typeface="Arial" charset="0"/>
        </a:defRPr>
      </a:lvl4pPr>
      <a:lvl5pPr algn="l" defTabSz="287338" rtl="0" eaLnBrk="0" fontAlgn="base" hangingPunct="0">
        <a:spcBef>
          <a:spcPct val="0"/>
        </a:spcBef>
        <a:spcAft>
          <a:spcPct val="0"/>
        </a:spcAft>
        <a:defRPr sz="3000">
          <a:solidFill>
            <a:srgbClr val="C96D2D"/>
          </a:solidFill>
          <a:latin typeface="Arial" charset="0"/>
          <a:ea typeface="ＭＳ Ｐゴシック" charset="0"/>
          <a:cs typeface="Arial" charset="0"/>
        </a:defRPr>
      </a:lvl5pPr>
      <a:lvl6pPr marL="287990" algn="l" defTabSz="287990" rtl="0" fontAlgn="base">
        <a:spcBef>
          <a:spcPct val="0"/>
        </a:spcBef>
        <a:spcAft>
          <a:spcPct val="0"/>
        </a:spcAft>
        <a:defRPr sz="3000">
          <a:solidFill>
            <a:srgbClr val="C96D2D"/>
          </a:solidFill>
          <a:latin typeface="Arial" charset="0"/>
          <a:ea typeface="ＭＳ Ｐゴシック" charset="0"/>
        </a:defRPr>
      </a:lvl6pPr>
      <a:lvl7pPr marL="575981" algn="l" defTabSz="287990" rtl="0" fontAlgn="base">
        <a:spcBef>
          <a:spcPct val="0"/>
        </a:spcBef>
        <a:spcAft>
          <a:spcPct val="0"/>
        </a:spcAft>
        <a:defRPr sz="3000">
          <a:solidFill>
            <a:srgbClr val="C96D2D"/>
          </a:solidFill>
          <a:latin typeface="Arial" charset="0"/>
          <a:ea typeface="ＭＳ Ｐゴシック" charset="0"/>
        </a:defRPr>
      </a:lvl7pPr>
      <a:lvl8pPr marL="863971" algn="l" defTabSz="287990" rtl="0" fontAlgn="base">
        <a:spcBef>
          <a:spcPct val="0"/>
        </a:spcBef>
        <a:spcAft>
          <a:spcPct val="0"/>
        </a:spcAft>
        <a:defRPr sz="3000">
          <a:solidFill>
            <a:srgbClr val="C96D2D"/>
          </a:solidFill>
          <a:latin typeface="Arial" charset="0"/>
          <a:ea typeface="ＭＳ Ｐゴシック" charset="0"/>
        </a:defRPr>
      </a:lvl8pPr>
      <a:lvl9pPr marL="1151961" algn="l" defTabSz="287990" rtl="0" fontAlgn="base">
        <a:spcBef>
          <a:spcPct val="0"/>
        </a:spcBef>
        <a:spcAft>
          <a:spcPct val="0"/>
        </a:spcAft>
        <a:defRPr sz="3000">
          <a:solidFill>
            <a:srgbClr val="C96D2D"/>
          </a:solidFill>
          <a:latin typeface="Arial" charset="0"/>
          <a:ea typeface="ＭＳ Ｐゴシック" charset="0"/>
        </a:defRPr>
      </a:lvl9pPr>
    </p:titleStyle>
    <p:bodyStyle>
      <a:lvl1pPr marL="215900" indent="-215900" algn="l" defTabSz="287338" rtl="0" eaLnBrk="0" fontAlgn="base" hangingPunct="0">
        <a:lnSpc>
          <a:spcPct val="110000"/>
        </a:lnSpc>
        <a:spcBef>
          <a:spcPct val="20000"/>
        </a:spcBef>
        <a:spcAft>
          <a:spcPct val="0"/>
        </a:spcAft>
        <a:buFont typeface="Arial" charset="0"/>
        <a:buChar char="•"/>
        <a:defRPr sz="2300" kern="1200" spc="-31">
          <a:solidFill>
            <a:srgbClr val="404040"/>
          </a:solidFill>
          <a:latin typeface="Arial"/>
          <a:ea typeface="ＭＳ Ｐゴシック" charset="0"/>
          <a:cs typeface="Arial"/>
        </a:defRPr>
      </a:lvl1pPr>
      <a:lvl2pPr marL="466725" indent="-179388" algn="l" defTabSz="287338" rtl="0" eaLnBrk="0" fontAlgn="base" hangingPunct="0">
        <a:lnSpc>
          <a:spcPct val="110000"/>
        </a:lnSpc>
        <a:spcBef>
          <a:spcPct val="20000"/>
        </a:spcBef>
        <a:spcAft>
          <a:spcPct val="0"/>
        </a:spcAft>
        <a:buFont typeface="Arial" charset="0"/>
        <a:buChar char="–"/>
        <a:defRPr sz="2000" kern="1200" spc="-31">
          <a:solidFill>
            <a:srgbClr val="404040"/>
          </a:solidFill>
          <a:latin typeface="Arial"/>
          <a:ea typeface="ＭＳ Ｐゴシック" charset="0"/>
          <a:cs typeface="Arial"/>
        </a:defRPr>
      </a:lvl2pPr>
      <a:lvl3pPr marL="719138" indent="-142875" algn="l" defTabSz="287338" rtl="0" eaLnBrk="0" fontAlgn="base" hangingPunct="0">
        <a:lnSpc>
          <a:spcPct val="110000"/>
        </a:lnSpc>
        <a:spcBef>
          <a:spcPct val="20000"/>
        </a:spcBef>
        <a:spcAft>
          <a:spcPct val="0"/>
        </a:spcAft>
        <a:buFont typeface="Arial" charset="0"/>
        <a:buChar char="•"/>
        <a:defRPr kern="1200" spc="-31">
          <a:solidFill>
            <a:srgbClr val="404040"/>
          </a:solidFill>
          <a:latin typeface="Arial"/>
          <a:ea typeface="ＭＳ Ｐゴシック" charset="0"/>
          <a:cs typeface="Arial"/>
        </a:defRPr>
      </a:lvl3pPr>
      <a:lvl4pPr marL="1006475" indent="-142875" algn="l" defTabSz="287338" rtl="0" eaLnBrk="0" fontAlgn="base" hangingPunct="0">
        <a:lnSpc>
          <a:spcPct val="110000"/>
        </a:lnSpc>
        <a:spcBef>
          <a:spcPct val="20000"/>
        </a:spcBef>
        <a:spcAft>
          <a:spcPct val="0"/>
        </a:spcAft>
        <a:buFont typeface="Arial" charset="0"/>
        <a:buChar char="–"/>
        <a:defRPr sz="1500" kern="1200" spc="-31">
          <a:solidFill>
            <a:srgbClr val="404040"/>
          </a:solidFill>
          <a:latin typeface="Arial"/>
          <a:ea typeface="ＭＳ Ｐゴシック" charset="0"/>
          <a:cs typeface="Arial"/>
        </a:defRPr>
      </a:lvl4pPr>
      <a:lvl5pPr marL="1295400" indent="-142875" algn="l" defTabSz="287338" rtl="0" eaLnBrk="0" fontAlgn="base" hangingPunct="0">
        <a:lnSpc>
          <a:spcPct val="110000"/>
        </a:lnSpc>
        <a:spcBef>
          <a:spcPct val="20000"/>
        </a:spcBef>
        <a:spcAft>
          <a:spcPct val="0"/>
        </a:spcAft>
        <a:buFont typeface="Arial" charset="0"/>
        <a:buChar char="»"/>
        <a:defRPr sz="1500" kern="1200" spc="-31">
          <a:solidFill>
            <a:srgbClr val="404040"/>
          </a:solidFill>
          <a:latin typeface="Arial"/>
          <a:ea typeface="ＭＳ Ｐゴシック" charset="0"/>
          <a:cs typeface="Arial"/>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p:bodyStyle>
    <p:otherStyle>
      <a:defPPr>
        <a:defRPr lang="en-US"/>
      </a:defPPr>
      <a:lvl1pPr marL="0" algn="l" defTabSz="287990" rtl="0" eaLnBrk="1" latinLnBrk="0" hangingPunct="1">
        <a:defRPr sz="1100" kern="1200">
          <a:solidFill>
            <a:schemeClr val="tx1"/>
          </a:solidFill>
          <a:latin typeface="+mn-lt"/>
          <a:ea typeface="+mn-ea"/>
          <a:cs typeface="+mn-cs"/>
        </a:defRPr>
      </a:lvl1pPr>
      <a:lvl2pPr marL="287990" algn="l" defTabSz="287990" rtl="0" eaLnBrk="1" latinLnBrk="0" hangingPunct="1">
        <a:defRPr sz="1100" kern="1200">
          <a:solidFill>
            <a:schemeClr val="tx1"/>
          </a:solidFill>
          <a:latin typeface="+mn-lt"/>
          <a:ea typeface="+mn-ea"/>
          <a:cs typeface="+mn-cs"/>
        </a:defRPr>
      </a:lvl2pPr>
      <a:lvl3pPr marL="575981" algn="l" defTabSz="287990" rtl="0" eaLnBrk="1" latinLnBrk="0" hangingPunct="1">
        <a:defRPr sz="1100" kern="1200">
          <a:solidFill>
            <a:schemeClr val="tx1"/>
          </a:solidFill>
          <a:latin typeface="+mn-lt"/>
          <a:ea typeface="+mn-ea"/>
          <a:cs typeface="+mn-cs"/>
        </a:defRPr>
      </a:lvl3pPr>
      <a:lvl4pPr marL="863971" algn="l" defTabSz="287990" rtl="0" eaLnBrk="1" latinLnBrk="0" hangingPunct="1">
        <a:defRPr sz="1100" kern="1200">
          <a:solidFill>
            <a:schemeClr val="tx1"/>
          </a:solidFill>
          <a:latin typeface="+mn-lt"/>
          <a:ea typeface="+mn-ea"/>
          <a:cs typeface="+mn-cs"/>
        </a:defRPr>
      </a:lvl4pPr>
      <a:lvl5pPr marL="1151961" algn="l" defTabSz="287990" rtl="0" eaLnBrk="1" latinLnBrk="0" hangingPunct="1">
        <a:defRPr sz="1100" kern="1200">
          <a:solidFill>
            <a:schemeClr val="tx1"/>
          </a:solidFill>
          <a:latin typeface="+mn-lt"/>
          <a:ea typeface="+mn-ea"/>
          <a:cs typeface="+mn-cs"/>
        </a:defRPr>
      </a:lvl5pPr>
      <a:lvl6pPr marL="1439951" algn="l" defTabSz="287990" rtl="0" eaLnBrk="1" latinLnBrk="0" hangingPunct="1">
        <a:defRPr sz="1100" kern="1200">
          <a:solidFill>
            <a:schemeClr val="tx1"/>
          </a:solidFill>
          <a:latin typeface="+mn-lt"/>
          <a:ea typeface="+mn-ea"/>
          <a:cs typeface="+mn-cs"/>
        </a:defRPr>
      </a:lvl6pPr>
      <a:lvl7pPr marL="1727942" algn="l" defTabSz="287990" rtl="0" eaLnBrk="1" latinLnBrk="0" hangingPunct="1">
        <a:defRPr sz="1100" kern="1200">
          <a:solidFill>
            <a:schemeClr val="tx1"/>
          </a:solidFill>
          <a:latin typeface="+mn-lt"/>
          <a:ea typeface="+mn-ea"/>
          <a:cs typeface="+mn-cs"/>
        </a:defRPr>
      </a:lvl7pPr>
      <a:lvl8pPr marL="2015932" algn="l" defTabSz="287990" rtl="0" eaLnBrk="1" latinLnBrk="0" hangingPunct="1">
        <a:defRPr sz="1100" kern="1200">
          <a:solidFill>
            <a:schemeClr val="tx1"/>
          </a:solidFill>
          <a:latin typeface="+mn-lt"/>
          <a:ea typeface="+mn-ea"/>
          <a:cs typeface="+mn-cs"/>
        </a:defRPr>
      </a:lvl8pPr>
      <a:lvl9pPr marL="2303922" algn="l" defTabSz="287990"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988" y="1474788"/>
            <a:ext cx="5592762" cy="1227137"/>
          </a:xfrm>
        </p:spPr>
        <p:txBody>
          <a:bodyPr/>
          <a:lstStyle/>
          <a:p>
            <a:pPr>
              <a:defRPr/>
            </a:pPr>
            <a:r>
              <a:rPr lang="en-US" sz="4000" b="1" dirty="0"/>
              <a:t>I Will Retire This Year</a:t>
            </a:r>
          </a:p>
        </p:txBody>
      </p:sp>
      <p:sp>
        <p:nvSpPr>
          <p:cNvPr id="3" name="Subtitle 2"/>
          <p:cNvSpPr>
            <a:spLocks noGrp="1"/>
          </p:cNvSpPr>
          <p:nvPr>
            <p:ph type="subTitle" idx="1"/>
          </p:nvPr>
        </p:nvSpPr>
        <p:spPr>
          <a:xfrm>
            <a:off x="427037" y="2881313"/>
            <a:ext cx="4768851" cy="1504950"/>
          </a:xfrm>
        </p:spPr>
        <p:txBody>
          <a:bodyPr/>
          <a:lstStyle/>
          <a:p>
            <a:pPr>
              <a:defRPr/>
            </a:pPr>
            <a:r>
              <a:rPr lang="en-US" b="1" dirty="0"/>
              <a:t>Your Retirement </a:t>
            </a:r>
          </a:p>
          <a:p>
            <a:pPr>
              <a:defRPr/>
            </a:pPr>
            <a:r>
              <a:rPr lang="en-US" b="1" dirty="0"/>
              <a:t>Checklist and Resources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5257800" y="1314450"/>
            <a:ext cx="3733800" cy="4724400"/>
          </a:xfrm>
        </p:spPr>
        <p:txBody>
          <a:bodyPr/>
          <a:lstStyle/>
          <a:p>
            <a:pPr defTabSz="287990">
              <a:defRPr/>
            </a:pPr>
            <a:r>
              <a:rPr lang="en-US" sz="2200" dirty="0"/>
              <a:t>What to do:</a:t>
            </a:r>
            <a:br>
              <a:rPr lang="en-US" dirty="0"/>
            </a:br>
            <a:r>
              <a:rPr lang="en-US" sz="2800" b="1" dirty="0"/>
              <a:t>Research Health Benefits Coverage</a:t>
            </a:r>
            <a:br>
              <a:rPr lang="en-US" sz="2800" b="1" dirty="0"/>
            </a:br>
            <a:br>
              <a:rPr lang="en-US" sz="2800" b="1" i="1" dirty="0"/>
            </a:br>
            <a:r>
              <a:rPr lang="en-US" sz="2200" dirty="0"/>
              <a:t>When:</a:t>
            </a:r>
            <a:br>
              <a:rPr lang="en-US" b="1" dirty="0"/>
            </a:br>
            <a:r>
              <a:rPr lang="en-US" b="1" dirty="0"/>
              <a:t>Now</a:t>
            </a:r>
            <a:br>
              <a:rPr lang="en-US" b="1" dirty="0"/>
            </a:br>
            <a:br>
              <a:rPr lang="en-US" b="1" dirty="0"/>
            </a:br>
            <a:r>
              <a:rPr lang="en-US" sz="2000" dirty="0"/>
              <a:t>CalSTRS does not provide health benefits</a:t>
            </a:r>
          </a:p>
        </p:txBody>
      </p:sp>
      <p:sp>
        <p:nvSpPr>
          <p:cNvPr id="2" name="TextBox 1"/>
          <p:cNvSpPr txBox="1"/>
          <p:nvPr/>
        </p:nvSpPr>
        <p:spPr>
          <a:xfrm>
            <a:off x="1279525" y="1652588"/>
            <a:ext cx="3829050" cy="3400425"/>
          </a:xfrm>
          <a:prstGeom prst="rect">
            <a:avLst/>
          </a:prstGeom>
          <a:noFill/>
        </p:spPr>
        <p:txBody>
          <a:bodyPr>
            <a:spAutoFit/>
          </a:bodyPr>
          <a:lstStyle/>
          <a:p>
            <a:pPr>
              <a:defRPr/>
            </a:pPr>
            <a:r>
              <a:rPr lang="en-US" sz="2900" dirty="0">
                <a:solidFill>
                  <a:srgbClr val="596A83"/>
                </a:solidFill>
                <a:latin typeface="Arial" pitchFamily="34" charset="0"/>
                <a:sym typeface="Wingdings"/>
              </a:rPr>
              <a:t>Contact your employer about retiree health benefits</a:t>
            </a:r>
          </a:p>
          <a:p>
            <a:pPr>
              <a:defRPr/>
            </a:pPr>
            <a:endParaRPr lang="en-US" sz="2900" dirty="0">
              <a:solidFill>
                <a:srgbClr val="596A83"/>
              </a:solidFill>
              <a:latin typeface="Arial" pitchFamily="34" charset="0"/>
              <a:sym typeface="Wingdings"/>
            </a:endParaRPr>
          </a:p>
          <a:p>
            <a:pPr>
              <a:defRPr/>
            </a:pPr>
            <a:r>
              <a:rPr lang="en-US" sz="2900" dirty="0">
                <a:solidFill>
                  <a:srgbClr val="596A83"/>
                </a:solidFill>
                <a:latin typeface="Arial" pitchFamily="34" charset="0"/>
                <a:sym typeface="Wingdings"/>
              </a:rPr>
              <a:t>Shop your own coverage with Covered California</a:t>
            </a:r>
            <a:endParaRPr lang="en-US" sz="2900" dirty="0">
              <a:solidFill>
                <a:srgbClr val="596A83"/>
              </a:solidFill>
              <a:latin typeface="Arial" pitchFamily="34" charset="0"/>
            </a:endParaRPr>
          </a:p>
          <a:p>
            <a:pPr marL="285750" indent="-285750">
              <a:buFont typeface="Arial" panose="020B0604020202020204" pitchFamily="34" charset="0"/>
              <a:buChar char="•"/>
              <a:defRPr/>
            </a:pPr>
            <a:endParaRPr lang="en-US" sz="1200" dirty="0">
              <a:latin typeface="Arial" pitchFamily="34" charset="0"/>
            </a:endParaRPr>
          </a:p>
        </p:txBody>
      </p:sp>
      <p:sp>
        <p:nvSpPr>
          <p:cNvPr id="14340" name="TextBox 7"/>
          <p:cNvSpPr txBox="1">
            <a:spLocks noChangeArrowheads="1"/>
          </p:cNvSpPr>
          <p:nvPr/>
        </p:nvSpPr>
        <p:spPr bwMode="auto">
          <a:xfrm>
            <a:off x="92075" y="1652588"/>
            <a:ext cx="14160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8000">
                <a:solidFill>
                  <a:srgbClr val="50558B"/>
                </a:solidFill>
                <a:sym typeface="Wingdings" pitchFamily="2" charset="2"/>
              </a:rPr>
              <a:t></a:t>
            </a:r>
            <a:endParaRPr lang="en-US" altLang="en-US">
              <a:solidFill>
                <a:srgbClr val="50558B"/>
              </a:solidFill>
            </a:endParaRPr>
          </a:p>
        </p:txBody>
      </p:sp>
      <p:sp>
        <p:nvSpPr>
          <p:cNvPr id="14341" name="TextBox 8"/>
          <p:cNvSpPr txBox="1">
            <a:spLocks noChangeArrowheads="1"/>
          </p:cNvSpPr>
          <p:nvPr/>
        </p:nvSpPr>
        <p:spPr bwMode="auto">
          <a:xfrm>
            <a:off x="92075" y="3355975"/>
            <a:ext cx="14160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8000">
                <a:solidFill>
                  <a:srgbClr val="50558B"/>
                </a:solidFill>
                <a:sym typeface="Wingdings" pitchFamily="2" charset="2"/>
              </a:rPr>
              <a:t></a:t>
            </a:r>
            <a:endParaRPr lang="en-US" altLang="en-US">
              <a:solidFill>
                <a:srgbClr val="50558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103938" y="1314450"/>
            <a:ext cx="3040062" cy="4724400"/>
          </a:xfrm>
        </p:spPr>
        <p:txBody>
          <a:bodyPr/>
          <a:lstStyle/>
          <a:p>
            <a:pPr defTabSz="287990">
              <a:defRPr/>
            </a:pPr>
            <a:r>
              <a:rPr lang="en-US" sz="2200" dirty="0"/>
              <a:t>What to do:</a:t>
            </a:r>
            <a:br>
              <a:rPr lang="en-US" dirty="0"/>
            </a:br>
            <a:r>
              <a:rPr lang="en-US" sz="2800" b="1" dirty="0"/>
              <a:t>Know the Social Security Rules</a:t>
            </a:r>
            <a:br>
              <a:rPr lang="en-US" sz="2800" b="1" dirty="0"/>
            </a:br>
            <a:br>
              <a:rPr lang="en-US" sz="2800" b="1" i="1" dirty="0"/>
            </a:br>
            <a:r>
              <a:rPr lang="en-US" sz="2200" dirty="0"/>
              <a:t>When:</a:t>
            </a:r>
            <a:br>
              <a:rPr lang="en-US" b="1" dirty="0"/>
            </a:br>
            <a:r>
              <a:rPr lang="en-US" b="1" dirty="0"/>
              <a:t>Now</a:t>
            </a:r>
            <a:br>
              <a:rPr lang="en-US" b="1" dirty="0"/>
            </a:br>
            <a:br>
              <a:rPr lang="en-US" b="1" dirty="0"/>
            </a:br>
            <a:r>
              <a:rPr lang="en-US" sz="2000" dirty="0"/>
              <a:t>Contact the Social Security Administration for more information</a:t>
            </a:r>
          </a:p>
        </p:txBody>
      </p:sp>
      <p:graphicFrame>
        <p:nvGraphicFramePr>
          <p:cNvPr id="2" name="Diagram 1"/>
          <p:cNvGraphicFramePr/>
          <p:nvPr>
            <p:extLst>
              <p:ext uri="{D42A27DB-BD31-4B8C-83A1-F6EECF244321}">
                <p14:modId xmlns:p14="http://schemas.microsoft.com/office/powerpoint/2010/main" val="2652037654"/>
              </p:ext>
            </p:extLst>
          </p:nvPr>
        </p:nvGraphicFramePr>
        <p:xfrm>
          <a:off x="152400" y="1843872"/>
          <a:ext cx="55968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5257800" y="1314450"/>
            <a:ext cx="3733800" cy="4724400"/>
          </a:xfrm>
        </p:spPr>
        <p:txBody>
          <a:bodyPr/>
          <a:lstStyle/>
          <a:p>
            <a:pPr defTabSz="287990">
              <a:defRPr/>
            </a:pPr>
            <a:r>
              <a:rPr lang="en-US" sz="2200" dirty="0"/>
              <a:t>What to do:</a:t>
            </a:r>
            <a:br>
              <a:rPr lang="en-US" dirty="0"/>
            </a:br>
            <a:r>
              <a:rPr lang="en-US" sz="2800" b="1" dirty="0"/>
              <a:t>Apply for Retirement</a:t>
            </a:r>
            <a:br>
              <a:rPr lang="en-US" sz="2800" b="1" dirty="0"/>
            </a:br>
            <a:br>
              <a:rPr lang="en-US" sz="2800" b="1" i="1" dirty="0"/>
            </a:br>
            <a:r>
              <a:rPr lang="en-US" sz="2200" dirty="0"/>
              <a:t>When:</a:t>
            </a:r>
            <a:br>
              <a:rPr lang="en-US" b="1" dirty="0"/>
            </a:br>
            <a:r>
              <a:rPr lang="en-US" sz="2800" b="1" dirty="0"/>
              <a:t>No earlier than 6 months before retirement date</a:t>
            </a:r>
            <a:br>
              <a:rPr lang="en-US" sz="2800" b="1" dirty="0"/>
            </a:br>
            <a:br>
              <a:rPr lang="en-US" sz="2800" b="1" dirty="0"/>
            </a:br>
            <a:r>
              <a:rPr lang="en-US" sz="2000" dirty="0"/>
              <a:t>Submit your application using </a:t>
            </a:r>
            <a:r>
              <a:rPr lang="en-US" sz="2000" i="1" dirty="0"/>
              <a:t>my</a:t>
            </a:r>
            <a:r>
              <a:rPr lang="en-US" sz="2000" dirty="0"/>
              <a:t>CalSTRS for guided assistance and faster processing</a:t>
            </a:r>
          </a:p>
        </p:txBody>
      </p:sp>
      <p:pic>
        <p:nvPicPr>
          <p:cNvPr id="16387" name="Picture 3"/>
          <p:cNvPicPr>
            <a:picLocks noChangeAspect="1" noChangeArrowheads="1"/>
          </p:cNvPicPr>
          <p:nvPr/>
        </p:nvPicPr>
        <p:blipFill>
          <a:blip r:embed="rId3"/>
          <a:stretch>
            <a:fillRect/>
          </a:stretch>
        </p:blipFill>
        <p:spPr bwMode="auto">
          <a:xfrm>
            <a:off x="134938" y="1586182"/>
            <a:ext cx="4659312" cy="319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606858" y="2252663"/>
            <a:ext cx="609600" cy="533400"/>
          </a:xfrm>
          <a:prstGeom prst="ellipse">
            <a:avLst/>
          </a:prstGeom>
          <a:noFill/>
          <a:ln w="38100">
            <a:solidFill>
              <a:srgbClr val="50558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p:cNvPicPr>
            <a:picLocks noChangeAspect="1" noChangeArrowheads="1"/>
          </p:cNvPicPr>
          <p:nvPr/>
        </p:nvPicPr>
        <p:blipFill>
          <a:blip r:embed="rId4"/>
          <a:stretch>
            <a:fillRect/>
          </a:stretch>
        </p:blipFill>
        <p:spPr bwMode="auto">
          <a:xfrm>
            <a:off x="131618" y="1226911"/>
            <a:ext cx="4659312" cy="53710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935" y="1226911"/>
            <a:ext cx="4659312" cy="5445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016625" y="1260021"/>
            <a:ext cx="3127375" cy="4724400"/>
          </a:xfrm>
        </p:spPr>
        <p:txBody>
          <a:bodyPr/>
          <a:lstStyle/>
          <a:p>
            <a:pPr defTabSz="287990">
              <a:defRPr/>
            </a:pPr>
            <a:r>
              <a:rPr lang="en-US" sz="2200" dirty="0"/>
              <a:t>What to do:</a:t>
            </a:r>
            <a:br>
              <a:rPr lang="en-US" dirty="0"/>
            </a:br>
            <a:r>
              <a:rPr lang="en-US" sz="2800" b="1" dirty="0"/>
              <a:t>Wait to Work</a:t>
            </a:r>
            <a:br>
              <a:rPr lang="en-US" sz="2800" b="1" dirty="0"/>
            </a:br>
            <a:br>
              <a:rPr lang="en-US" sz="2800" b="1" i="1" dirty="0"/>
            </a:br>
            <a:r>
              <a:rPr lang="en-US" sz="2200" dirty="0"/>
              <a:t>When:</a:t>
            </a:r>
            <a:br>
              <a:rPr lang="en-US" b="1" dirty="0"/>
            </a:br>
            <a:r>
              <a:rPr lang="en-US" sz="2800" b="1" dirty="0"/>
              <a:t>First</a:t>
            </a:r>
            <a:r>
              <a:rPr lang="en-US" b="1" dirty="0"/>
              <a:t> </a:t>
            </a:r>
            <a:r>
              <a:rPr lang="en-US" sz="2800" b="1" dirty="0"/>
              <a:t>180 days of retirement</a:t>
            </a:r>
            <a:br>
              <a:rPr lang="en-US" b="1" dirty="0"/>
            </a:br>
            <a:br>
              <a:rPr lang="en-US" b="1" dirty="0"/>
            </a:br>
            <a:endParaRPr lang="en-US" sz="2000" dirty="0"/>
          </a:p>
        </p:txBody>
      </p:sp>
      <p:graphicFrame>
        <p:nvGraphicFramePr>
          <p:cNvPr id="3" name="Diagram 2"/>
          <p:cNvGraphicFramePr/>
          <p:nvPr>
            <p:extLst>
              <p:ext uri="{D42A27DB-BD31-4B8C-83A1-F6EECF244321}">
                <p14:modId xmlns:p14="http://schemas.microsoft.com/office/powerpoint/2010/main" val="3041242513"/>
              </p:ext>
            </p:extLst>
          </p:nvPr>
        </p:nvGraphicFramePr>
        <p:xfrm>
          <a:off x="152400" y="1568450"/>
          <a:ext cx="55968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016625" y="1260021"/>
            <a:ext cx="3127375" cy="4724400"/>
          </a:xfrm>
        </p:spPr>
        <p:txBody>
          <a:bodyPr>
            <a:normAutofit/>
          </a:bodyPr>
          <a:lstStyle/>
          <a:p>
            <a:pPr defTabSz="287990">
              <a:defRPr/>
            </a:pPr>
            <a:r>
              <a:rPr lang="en-US" sz="2200" dirty="0"/>
              <a:t>What to do:</a:t>
            </a:r>
            <a:br>
              <a:rPr lang="en-US" dirty="0"/>
            </a:br>
            <a:r>
              <a:rPr lang="en-US" sz="2800" b="1" dirty="0"/>
              <a:t>Review the </a:t>
            </a:r>
            <a:r>
              <a:rPr lang="en-US" sz="2800" b="1" i="1" dirty="0"/>
              <a:t>Member Handbook</a:t>
            </a:r>
            <a:br>
              <a:rPr lang="en-US" sz="2800" b="1" i="1" dirty="0"/>
            </a:br>
            <a:br>
              <a:rPr lang="en-US" sz="2800" b="1" i="1" dirty="0"/>
            </a:br>
            <a:r>
              <a:rPr lang="en-US" sz="2200" dirty="0"/>
              <a:t>When:</a:t>
            </a:r>
            <a:br>
              <a:rPr lang="en-US" b="1"/>
            </a:br>
            <a:r>
              <a:rPr lang="en-US" sz="2800" b="1"/>
              <a:t>Any time</a:t>
            </a:r>
            <a:br>
              <a:rPr lang="en-US" b="1" dirty="0"/>
            </a:br>
            <a:br>
              <a:rPr lang="en-US" b="1" dirty="0"/>
            </a:br>
            <a:endParaRPr lang="en-US" sz="2000" dirty="0"/>
          </a:p>
        </p:txBody>
      </p:sp>
      <p:graphicFrame>
        <p:nvGraphicFramePr>
          <p:cNvPr id="3" name="Diagram 2"/>
          <p:cNvGraphicFramePr/>
          <p:nvPr>
            <p:extLst>
              <p:ext uri="{D42A27DB-BD31-4B8C-83A1-F6EECF244321}">
                <p14:modId xmlns:p14="http://schemas.microsoft.com/office/powerpoint/2010/main" val="3781692920"/>
              </p:ext>
            </p:extLst>
          </p:nvPr>
        </p:nvGraphicFramePr>
        <p:xfrm>
          <a:off x="152400" y="1568450"/>
          <a:ext cx="559689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201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767782" y="1223010"/>
            <a:ext cx="2144395" cy="4724400"/>
          </a:xfrm>
        </p:spPr>
        <p:txBody>
          <a:bodyPr>
            <a:normAutofit fontScale="90000"/>
          </a:bodyPr>
          <a:lstStyle/>
          <a:p>
            <a:pPr defTabSz="287990">
              <a:defRPr/>
            </a:pPr>
            <a:r>
              <a:rPr lang="en-US" sz="2200" dirty="0"/>
              <a:t>What to do:</a:t>
            </a:r>
            <a:br>
              <a:rPr lang="en-US" dirty="0"/>
            </a:br>
            <a:r>
              <a:rPr lang="en-US" sz="2800" b="1" dirty="0"/>
              <a:t>Attend a benefits planning session </a:t>
            </a:r>
            <a:br>
              <a:rPr lang="en-US" sz="2800" b="1" dirty="0"/>
            </a:br>
            <a:br>
              <a:rPr lang="en-US" sz="2800" b="1" i="1" dirty="0"/>
            </a:br>
            <a:r>
              <a:rPr lang="en-US" sz="2200" dirty="0"/>
              <a:t>When:</a:t>
            </a:r>
            <a:br>
              <a:rPr lang="en-US" b="1" dirty="0"/>
            </a:br>
            <a:r>
              <a:rPr lang="en-US" b="1" dirty="0"/>
              <a:t>As soon as possible</a:t>
            </a:r>
            <a:br>
              <a:rPr lang="en-US" sz="2800" b="1" dirty="0"/>
            </a:br>
            <a:br>
              <a:rPr lang="en-US" b="1" dirty="0"/>
            </a:br>
            <a:endParaRPr lang="en-US" sz="2000" dirty="0"/>
          </a:p>
        </p:txBody>
      </p:sp>
      <p:sp>
        <p:nvSpPr>
          <p:cNvPr id="2" name="TextBox 1"/>
          <p:cNvSpPr txBox="1"/>
          <p:nvPr/>
        </p:nvSpPr>
        <p:spPr>
          <a:xfrm>
            <a:off x="152400" y="1724024"/>
            <a:ext cx="6296025" cy="369332"/>
          </a:xfrm>
          <a:prstGeom prst="rect">
            <a:avLst/>
          </a:prstGeom>
          <a:noFill/>
        </p:spPr>
        <p:txBody>
          <a:bodyPr wrap="square" rtlCol="0">
            <a:spAutoFit/>
          </a:bodyPr>
          <a:lstStyle/>
          <a:p>
            <a:endParaRPr lang="en-US" dirty="0"/>
          </a:p>
        </p:txBody>
      </p:sp>
      <p:grpSp>
        <p:nvGrpSpPr>
          <p:cNvPr id="12" name="Group 11"/>
          <p:cNvGrpSpPr/>
          <p:nvPr/>
        </p:nvGrpSpPr>
        <p:grpSpPr>
          <a:xfrm>
            <a:off x="278130" y="1724024"/>
            <a:ext cx="5596890" cy="561599"/>
            <a:chOff x="0" y="228399"/>
            <a:chExt cx="5596890" cy="561599"/>
          </a:xfrm>
        </p:grpSpPr>
        <p:sp>
          <p:nvSpPr>
            <p:cNvPr id="13" name="Rounded Rectangle 12"/>
            <p:cNvSpPr/>
            <p:nvPr/>
          </p:nvSpPr>
          <p:spPr>
            <a:xfrm>
              <a:off x="0" y="228399"/>
              <a:ext cx="5596890" cy="561599"/>
            </a:xfrm>
            <a:prstGeom prst="roundRect">
              <a:avLst/>
            </a:prstGeom>
            <a:solidFill>
              <a:srgbClr val="596A83"/>
            </a:solidFill>
            <a:ln>
              <a:solidFill>
                <a:srgbClr val="596A8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27415" y="255814"/>
              <a:ext cx="5542060" cy="5067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dirty="0">
                  <a:latin typeface="Arial" panose="020B0604020202020204" pitchFamily="34" charset="0"/>
                  <a:cs typeface="Arial" panose="020B0604020202020204" pitchFamily="34" charset="0"/>
                </a:rPr>
                <a:t>CalSTRS and Your Retirement</a:t>
              </a:r>
              <a:r>
                <a:rPr lang="en-US" sz="2400" kern="1200" baseline="0" dirty="0">
                  <a:latin typeface="Arial" panose="020B0604020202020204" pitchFamily="34" charset="0"/>
                  <a:cs typeface="Arial" panose="020B0604020202020204" pitchFamily="34" charset="0"/>
                </a:rPr>
                <a:t> </a:t>
              </a:r>
              <a:endParaRPr lang="en-US" sz="2400" kern="1200" dirty="0">
                <a:latin typeface="Arial" panose="020B0604020202020204" pitchFamily="34" charset="0"/>
                <a:cs typeface="Arial" panose="020B0604020202020204" pitchFamily="34" charset="0"/>
              </a:endParaRPr>
            </a:p>
          </p:txBody>
        </p:sp>
      </p:grpSp>
      <p:sp>
        <p:nvSpPr>
          <p:cNvPr id="3" name="TextBox 2"/>
          <p:cNvSpPr txBox="1"/>
          <p:nvPr/>
        </p:nvSpPr>
        <p:spPr>
          <a:xfrm>
            <a:off x="305545" y="2771775"/>
            <a:ext cx="5885705"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Review your benefit estimates</a:t>
            </a:r>
          </a:p>
          <a:p>
            <a:endParaRPr lang="en-US" sz="2400" dirty="0"/>
          </a:p>
          <a:p>
            <a:pPr marL="342900" indent="-342900">
              <a:buFont typeface="Arial" panose="020B0604020202020204" pitchFamily="34" charset="0"/>
              <a:buChar char="•"/>
            </a:pPr>
            <a:r>
              <a:rPr lang="en-US" sz="2400" dirty="0"/>
              <a:t>Explore electing an option beneficiary</a:t>
            </a:r>
          </a:p>
          <a:p>
            <a:endParaRPr lang="en-US" sz="2400" dirty="0"/>
          </a:p>
          <a:p>
            <a:pPr marL="342900" indent="-342900">
              <a:buFont typeface="Arial" panose="020B0604020202020204" pitchFamily="34" charset="0"/>
              <a:buChar char="•"/>
            </a:pPr>
            <a:r>
              <a:rPr lang="en-US" sz="2400" dirty="0"/>
              <a:t>Understand your retirement decisions and the application process</a:t>
            </a:r>
          </a:p>
          <a:p>
            <a:endParaRPr lang="en-US" sz="2400" dirty="0"/>
          </a:p>
          <a:p>
            <a:pPr marL="342900" indent="-342900">
              <a:buFont typeface="Arial" panose="020B0604020202020204" pitchFamily="34" charset="0"/>
              <a:buChar char="•"/>
            </a:pPr>
            <a:r>
              <a:rPr lang="en-US" sz="2400" dirty="0"/>
              <a:t>Learn considerations for after retirement</a:t>
            </a:r>
          </a:p>
        </p:txBody>
      </p:sp>
    </p:spTree>
    <p:extLst>
      <p:ext uri="{BB962C8B-B14F-4D97-AF65-F5344CB8AC3E}">
        <p14:creationId xmlns:p14="http://schemas.microsoft.com/office/powerpoint/2010/main" val="2563481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115792" y="1223010"/>
            <a:ext cx="3028207" cy="4724400"/>
          </a:xfrm>
        </p:spPr>
        <p:txBody>
          <a:bodyPr>
            <a:normAutofit fontScale="90000"/>
          </a:bodyPr>
          <a:lstStyle/>
          <a:p>
            <a:pPr defTabSz="287990">
              <a:defRPr/>
            </a:pPr>
            <a:r>
              <a:rPr lang="en-US" sz="4000" b="1" dirty="0"/>
              <a:t>Financial Awareness Workshops</a:t>
            </a:r>
            <a:br>
              <a:rPr lang="en-US" sz="2800" b="1" dirty="0"/>
            </a:br>
            <a:br>
              <a:rPr lang="en-US" sz="2800" b="1" i="1" dirty="0"/>
            </a:br>
            <a:r>
              <a:rPr lang="en-US" sz="2200" dirty="0"/>
              <a:t>When:</a:t>
            </a:r>
            <a:br>
              <a:rPr lang="en-US" b="1" dirty="0"/>
            </a:br>
            <a:r>
              <a:rPr lang="en-US" b="1" dirty="0"/>
              <a:t>Anytime</a:t>
            </a:r>
            <a:br>
              <a:rPr lang="en-US" sz="2800" b="1" dirty="0"/>
            </a:br>
            <a:br>
              <a:rPr lang="en-US" b="1" dirty="0"/>
            </a:br>
            <a:r>
              <a:rPr lang="en-US" sz="2400" dirty="0"/>
              <a:t>View schedule and register at CalSTRS.com/</a:t>
            </a:r>
            <a:br>
              <a:rPr lang="en-US" sz="2400" dirty="0"/>
            </a:br>
            <a:r>
              <a:rPr lang="en-US" sz="2400" dirty="0"/>
              <a:t>financial-awareness</a:t>
            </a:r>
          </a:p>
        </p:txBody>
      </p:sp>
      <p:sp>
        <p:nvSpPr>
          <p:cNvPr id="2" name="TextBox 1"/>
          <p:cNvSpPr txBox="1"/>
          <p:nvPr/>
        </p:nvSpPr>
        <p:spPr>
          <a:xfrm>
            <a:off x="152400" y="1724024"/>
            <a:ext cx="6296025" cy="369332"/>
          </a:xfrm>
          <a:prstGeom prst="rect">
            <a:avLst/>
          </a:prstGeom>
          <a:noFill/>
        </p:spPr>
        <p:txBody>
          <a:bodyPr wrap="square" rtlCol="0">
            <a:spAutoFit/>
          </a:bodyPr>
          <a:lstStyle/>
          <a:p>
            <a:endParaRPr lang="en-US" dirty="0"/>
          </a:p>
        </p:txBody>
      </p:sp>
      <p:grpSp>
        <p:nvGrpSpPr>
          <p:cNvPr id="4" name="Group 3"/>
          <p:cNvGrpSpPr/>
          <p:nvPr/>
        </p:nvGrpSpPr>
        <p:grpSpPr>
          <a:xfrm>
            <a:off x="207230" y="1627890"/>
            <a:ext cx="5596890" cy="561600"/>
            <a:chOff x="0" y="2629712"/>
            <a:chExt cx="5596890" cy="561600"/>
          </a:xfrm>
        </p:grpSpPr>
        <p:sp>
          <p:nvSpPr>
            <p:cNvPr id="5" name="Rounded Rectangle 4"/>
            <p:cNvSpPr/>
            <p:nvPr/>
          </p:nvSpPr>
          <p:spPr>
            <a:xfrm>
              <a:off x="0" y="2629712"/>
              <a:ext cx="5596890" cy="561600"/>
            </a:xfrm>
            <a:prstGeom prst="roundRect">
              <a:avLst/>
            </a:prstGeom>
            <a:solidFill>
              <a:srgbClr val="596A83"/>
            </a:solidFill>
            <a:ln>
              <a:solidFill>
                <a:srgbClr val="596A8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Rounded Rectangle 4"/>
            <p:cNvSpPr/>
            <p:nvPr/>
          </p:nvSpPr>
          <p:spPr>
            <a:xfrm>
              <a:off x="27415" y="2657127"/>
              <a:ext cx="5542060" cy="506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dirty="0">
                  <a:latin typeface="Arial" panose="020B0604020202020204" pitchFamily="34" charset="0"/>
                  <a:cs typeface="Arial" panose="020B0604020202020204" pitchFamily="34" charset="0"/>
                </a:rPr>
                <a:t>Save for Your Future</a:t>
              </a:r>
              <a:endParaRPr lang="en-US" sz="2400" kern="1200" dirty="0">
                <a:latin typeface="Arial" panose="020B0604020202020204" pitchFamily="34" charset="0"/>
                <a:cs typeface="Arial" panose="020B0604020202020204" pitchFamily="34" charset="0"/>
              </a:endParaRPr>
            </a:p>
          </p:txBody>
        </p:sp>
      </p:grpSp>
      <p:grpSp>
        <p:nvGrpSpPr>
          <p:cNvPr id="8" name="Group 7"/>
          <p:cNvGrpSpPr/>
          <p:nvPr/>
        </p:nvGrpSpPr>
        <p:grpSpPr>
          <a:xfrm>
            <a:off x="207230" y="3065465"/>
            <a:ext cx="5596890" cy="561600"/>
            <a:chOff x="0" y="2629712"/>
            <a:chExt cx="5596890" cy="561600"/>
          </a:xfrm>
        </p:grpSpPr>
        <p:sp>
          <p:nvSpPr>
            <p:cNvPr id="9" name="Rounded Rectangle 8"/>
            <p:cNvSpPr/>
            <p:nvPr/>
          </p:nvSpPr>
          <p:spPr>
            <a:xfrm>
              <a:off x="0" y="2629712"/>
              <a:ext cx="5596890" cy="561600"/>
            </a:xfrm>
            <a:prstGeom prst="roundRect">
              <a:avLst/>
            </a:prstGeom>
            <a:solidFill>
              <a:srgbClr val="596A83"/>
            </a:solidFill>
            <a:ln>
              <a:solidFill>
                <a:srgbClr val="596A8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Rounded Rectangle 4"/>
            <p:cNvSpPr/>
            <p:nvPr/>
          </p:nvSpPr>
          <p:spPr>
            <a:xfrm>
              <a:off x="27415" y="2657127"/>
              <a:ext cx="5542060" cy="506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dirty="0">
                  <a:latin typeface="Arial" panose="020B0604020202020204" pitchFamily="34" charset="0"/>
                  <a:cs typeface="Arial" panose="020B0604020202020204" pitchFamily="34" charset="0"/>
                </a:rPr>
                <a:t>Plan for Your Future</a:t>
              </a:r>
              <a:endParaRPr lang="en-US" sz="2400" kern="1200" dirty="0">
                <a:latin typeface="Arial" panose="020B0604020202020204" pitchFamily="34" charset="0"/>
                <a:cs typeface="Arial" panose="020B0604020202020204" pitchFamily="34" charset="0"/>
              </a:endParaRPr>
            </a:p>
          </p:txBody>
        </p:sp>
      </p:grpSp>
      <p:grpSp>
        <p:nvGrpSpPr>
          <p:cNvPr id="11" name="Group 10"/>
          <p:cNvGrpSpPr/>
          <p:nvPr/>
        </p:nvGrpSpPr>
        <p:grpSpPr>
          <a:xfrm>
            <a:off x="152400" y="4629525"/>
            <a:ext cx="5596890" cy="561600"/>
            <a:chOff x="0" y="2629712"/>
            <a:chExt cx="5596890" cy="561600"/>
          </a:xfrm>
        </p:grpSpPr>
        <p:sp>
          <p:nvSpPr>
            <p:cNvPr id="12" name="Rounded Rectangle 11"/>
            <p:cNvSpPr/>
            <p:nvPr/>
          </p:nvSpPr>
          <p:spPr>
            <a:xfrm>
              <a:off x="0" y="2629712"/>
              <a:ext cx="5596890" cy="561600"/>
            </a:xfrm>
            <a:prstGeom prst="roundRect">
              <a:avLst/>
            </a:prstGeom>
            <a:solidFill>
              <a:srgbClr val="596A83"/>
            </a:solidFill>
            <a:ln>
              <a:solidFill>
                <a:srgbClr val="596A83"/>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Rounded Rectangle 4"/>
            <p:cNvSpPr/>
            <p:nvPr/>
          </p:nvSpPr>
          <p:spPr>
            <a:xfrm>
              <a:off x="27415" y="2657127"/>
              <a:ext cx="5542060" cy="506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dirty="0">
                  <a:latin typeface="Arial" panose="020B0604020202020204" pitchFamily="34" charset="0"/>
                  <a:cs typeface="Arial" panose="020B0604020202020204" pitchFamily="34" charset="0"/>
                </a:rPr>
                <a:t>Protect Your Future</a:t>
              </a:r>
              <a:endParaRPr lang="en-US" sz="2400" kern="1200" dirty="0">
                <a:latin typeface="Arial" panose="020B0604020202020204" pitchFamily="34" charset="0"/>
                <a:cs typeface="Arial" panose="020B0604020202020204" pitchFamily="34" charset="0"/>
              </a:endParaRPr>
            </a:p>
          </p:txBody>
        </p:sp>
      </p:grpSp>
      <p:sp>
        <p:nvSpPr>
          <p:cNvPr id="14" name="Freeform 13"/>
          <p:cNvSpPr/>
          <p:nvPr/>
        </p:nvSpPr>
        <p:spPr bwMode="auto">
          <a:xfrm>
            <a:off x="304800" y="2228315"/>
            <a:ext cx="4675188" cy="730608"/>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lstStyle/>
          <a:p>
            <a:pPr marL="228600" lvl="1" indent="-228600" defTabSz="1066800">
              <a:lnSpc>
                <a:spcPct val="90000"/>
              </a:lnSpc>
              <a:spcAft>
                <a:spcPct val="15000"/>
              </a:spcAft>
              <a:buFontTx/>
              <a:buChar char="••"/>
              <a:defRPr/>
            </a:pPr>
            <a:r>
              <a:rPr lang="en-US" sz="2200" dirty="0">
                <a:latin typeface="Arial" panose="020B0604020202020204" pitchFamily="34" charset="0"/>
                <a:cs typeface="Arial" panose="020B0604020202020204" pitchFamily="34" charset="0"/>
              </a:rPr>
              <a:t>Budgeting basics, savings and investing, credit and debt</a:t>
            </a:r>
          </a:p>
        </p:txBody>
      </p:sp>
      <p:sp>
        <p:nvSpPr>
          <p:cNvPr id="15" name="Freeform 14"/>
          <p:cNvSpPr/>
          <p:nvPr/>
        </p:nvSpPr>
        <p:spPr bwMode="auto">
          <a:xfrm>
            <a:off x="262060" y="3627065"/>
            <a:ext cx="4448175" cy="706810"/>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lstStyle/>
          <a:p>
            <a:pPr marL="228600" lvl="1" indent="-228600" defTabSz="1066800">
              <a:lnSpc>
                <a:spcPct val="90000"/>
              </a:lnSpc>
              <a:spcAft>
                <a:spcPct val="15000"/>
              </a:spcAft>
              <a:buFontTx/>
              <a:buChar char="••"/>
              <a:defRPr/>
            </a:pPr>
            <a:r>
              <a:rPr lang="en-US" sz="2200" dirty="0">
                <a:latin typeface="Arial" panose="020B0604020202020204" pitchFamily="34" charset="0"/>
                <a:cs typeface="Arial" panose="020B0604020202020204" pitchFamily="34" charset="0"/>
              </a:rPr>
              <a:t>Retirement lifestyle, expenses, income and obstacles</a:t>
            </a:r>
          </a:p>
        </p:txBody>
      </p:sp>
      <p:sp>
        <p:nvSpPr>
          <p:cNvPr id="16" name="Freeform 15"/>
          <p:cNvSpPr/>
          <p:nvPr/>
        </p:nvSpPr>
        <p:spPr bwMode="auto">
          <a:xfrm>
            <a:off x="304800" y="5291136"/>
            <a:ext cx="4675188" cy="981075"/>
          </a:xfrm>
          <a:custGeom>
            <a:avLst/>
            <a:gdLst>
              <a:gd name="connsiteX0" fmla="*/ 0 w 8205418"/>
              <a:gd name="connsiteY0" fmla="*/ 0 h 918827"/>
              <a:gd name="connsiteX1" fmla="*/ 8205418 w 8205418"/>
              <a:gd name="connsiteY1" fmla="*/ 0 h 918827"/>
              <a:gd name="connsiteX2" fmla="*/ 8205418 w 8205418"/>
              <a:gd name="connsiteY2" fmla="*/ 918827 h 918827"/>
              <a:gd name="connsiteX3" fmla="*/ 0 w 8205418"/>
              <a:gd name="connsiteY3" fmla="*/ 918827 h 918827"/>
              <a:gd name="connsiteX4" fmla="*/ 0 w 8205418"/>
              <a:gd name="connsiteY4" fmla="*/ 0 h 91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5418" h="918827">
                <a:moveTo>
                  <a:pt x="0" y="0"/>
                </a:moveTo>
                <a:lnTo>
                  <a:pt x="8205418" y="0"/>
                </a:lnTo>
                <a:lnTo>
                  <a:pt x="8205418" y="918827"/>
                </a:lnTo>
                <a:lnTo>
                  <a:pt x="0" y="918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lstStyle/>
          <a:p>
            <a:pPr marL="228600" lvl="1" indent="-228600" defTabSz="1066800">
              <a:lnSpc>
                <a:spcPct val="90000"/>
              </a:lnSpc>
              <a:spcAft>
                <a:spcPct val="15000"/>
              </a:spcAft>
              <a:buFontTx/>
              <a:buChar char="••"/>
              <a:defRPr/>
            </a:pPr>
            <a:r>
              <a:rPr lang="en-US" sz="2200" dirty="0">
                <a:latin typeface="Arial" panose="020B0604020202020204" pitchFamily="34" charset="0"/>
                <a:cs typeface="Arial" panose="020B0604020202020204" pitchFamily="34" charset="0"/>
              </a:rPr>
              <a:t>Retirement distributions, maximizing and protecting income</a:t>
            </a:r>
          </a:p>
        </p:txBody>
      </p:sp>
    </p:spTree>
    <p:extLst>
      <p:ext uri="{BB962C8B-B14F-4D97-AF65-F5344CB8AC3E}">
        <p14:creationId xmlns:p14="http://schemas.microsoft.com/office/powerpoint/2010/main" val="2068174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767782" y="1223010"/>
            <a:ext cx="2144395" cy="4724400"/>
          </a:xfrm>
        </p:spPr>
        <p:txBody>
          <a:bodyPr>
            <a:normAutofit/>
          </a:bodyPr>
          <a:lstStyle/>
          <a:p>
            <a:pPr defTabSz="287990">
              <a:defRPr/>
            </a:pPr>
            <a:r>
              <a:rPr lang="en-US" sz="2200" dirty="0"/>
              <a:t>What to do:</a:t>
            </a:r>
            <a:br>
              <a:rPr lang="en-US" dirty="0"/>
            </a:br>
            <a:r>
              <a:rPr lang="en-US" sz="2800" b="1" dirty="0"/>
              <a:t>Access Convenient Resources</a:t>
            </a:r>
            <a:br>
              <a:rPr lang="en-US" sz="2800" b="1" dirty="0"/>
            </a:br>
            <a:br>
              <a:rPr lang="en-US" sz="2800" b="1" i="1" dirty="0"/>
            </a:br>
            <a:r>
              <a:rPr lang="en-US" sz="2200" dirty="0"/>
              <a:t>When:</a:t>
            </a:r>
            <a:br>
              <a:rPr lang="en-US" b="1" dirty="0"/>
            </a:br>
            <a:r>
              <a:rPr lang="en-US" sz="2800" b="1" dirty="0"/>
              <a:t>Any time</a:t>
            </a:r>
            <a:br>
              <a:rPr lang="en-US" sz="2800" b="1" dirty="0"/>
            </a:br>
            <a:br>
              <a:rPr lang="en-US" b="1" dirty="0"/>
            </a:br>
            <a:endParaRPr lang="en-US" sz="2000" dirty="0"/>
          </a:p>
        </p:txBody>
      </p:sp>
      <p:graphicFrame>
        <p:nvGraphicFramePr>
          <p:cNvPr id="8" name="Diagram 7"/>
          <p:cNvGraphicFramePr/>
          <p:nvPr>
            <p:extLst>
              <p:ext uri="{D42A27DB-BD31-4B8C-83A1-F6EECF244321}">
                <p14:modId xmlns:p14="http://schemas.microsoft.com/office/powerpoint/2010/main" val="1679578248"/>
              </p:ext>
            </p:extLst>
          </p:nvPr>
        </p:nvGraphicFramePr>
        <p:xfrm>
          <a:off x="0" y="1724660"/>
          <a:ext cx="635390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8184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613525" y="1331913"/>
            <a:ext cx="2362200" cy="4724400"/>
          </a:xfrm>
        </p:spPr>
        <p:txBody>
          <a:bodyPr/>
          <a:lstStyle/>
          <a:p>
            <a:pPr defTabSz="287990">
              <a:defRPr/>
            </a:pPr>
            <a:r>
              <a:rPr lang="en-US" sz="2200" dirty="0"/>
              <a:t>What to do:</a:t>
            </a:r>
            <a:br>
              <a:rPr lang="en-US" dirty="0"/>
            </a:br>
            <a:r>
              <a:rPr lang="en-US" b="1" dirty="0"/>
              <a:t>Register for </a:t>
            </a:r>
            <a:br>
              <a:rPr lang="en-US" b="1" dirty="0"/>
            </a:br>
            <a:r>
              <a:rPr lang="en-US" b="1" i="1" dirty="0"/>
              <a:t>my</a:t>
            </a:r>
            <a:r>
              <a:rPr lang="en-US" b="1" dirty="0"/>
              <a:t>CalSTRS</a:t>
            </a:r>
            <a:br>
              <a:rPr lang="en-US" b="1" dirty="0"/>
            </a:br>
            <a:br>
              <a:rPr lang="en-US" b="1" dirty="0"/>
            </a:br>
            <a:r>
              <a:rPr lang="en-US" sz="2200" dirty="0"/>
              <a:t>When:</a:t>
            </a:r>
            <a:br>
              <a:rPr lang="en-US" b="1" dirty="0"/>
            </a:br>
            <a:r>
              <a:rPr lang="en-US" b="1" dirty="0"/>
              <a:t>Now</a:t>
            </a:r>
            <a:br>
              <a:rPr lang="en-US" b="1" dirty="0"/>
            </a:br>
            <a:br>
              <a:rPr lang="en-US" dirty="0"/>
            </a:br>
            <a:r>
              <a:rPr lang="en-US" sz="2200" dirty="0"/>
              <a:t>Visit myCalSTRS.com</a:t>
            </a:r>
            <a:endParaRPr lang="en-US" sz="2200" dirty="0">
              <a:solidFill>
                <a:srgbClr val="596A83"/>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1536700"/>
            <a:ext cx="6118225"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2495550" y="2984500"/>
            <a:ext cx="1905000" cy="752475"/>
          </a:xfrm>
          <a:prstGeom prst="ellipse">
            <a:avLst/>
          </a:prstGeom>
          <a:noFill/>
          <a:ln w="38100">
            <a:solidFill>
              <a:srgbClr val="50558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50558B"/>
              </a:solidFill>
            </a:endParaRPr>
          </a:p>
        </p:txBody>
      </p:sp>
      <p:sp>
        <p:nvSpPr>
          <p:cNvPr id="9" name="Oval 8"/>
          <p:cNvSpPr/>
          <p:nvPr/>
        </p:nvSpPr>
        <p:spPr>
          <a:xfrm>
            <a:off x="454025" y="4048125"/>
            <a:ext cx="1905000" cy="752475"/>
          </a:xfrm>
          <a:prstGeom prst="ellipse">
            <a:avLst/>
          </a:prstGeom>
          <a:noFill/>
          <a:ln w="38100">
            <a:solidFill>
              <a:srgbClr val="50558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2495550" y="4048125"/>
            <a:ext cx="1905000" cy="752475"/>
          </a:xfrm>
          <a:prstGeom prst="ellipse">
            <a:avLst/>
          </a:prstGeom>
          <a:noFill/>
          <a:ln w="38100">
            <a:solidFill>
              <a:srgbClr val="50558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188075" y="1428750"/>
            <a:ext cx="2879725" cy="4724400"/>
          </a:xfrm>
        </p:spPr>
        <p:txBody>
          <a:bodyPr>
            <a:normAutofit fontScale="90000"/>
          </a:bodyPr>
          <a:lstStyle/>
          <a:p>
            <a:pPr defTabSz="287990">
              <a:defRPr/>
            </a:pPr>
            <a:r>
              <a:rPr lang="en-US" sz="2200" dirty="0"/>
              <a:t>What to do:</a:t>
            </a:r>
            <a:br>
              <a:rPr lang="en-US" dirty="0"/>
            </a:br>
            <a:r>
              <a:rPr lang="en-US" b="1" dirty="0"/>
              <a:t>Understand the Formula</a:t>
            </a:r>
            <a:br>
              <a:rPr lang="en-US" b="1" dirty="0"/>
            </a:br>
            <a:br>
              <a:rPr lang="en-US" dirty="0"/>
            </a:br>
            <a:r>
              <a:rPr lang="en-US" sz="2200" dirty="0"/>
              <a:t>When:</a:t>
            </a:r>
            <a:br>
              <a:rPr lang="en-US" b="1" dirty="0"/>
            </a:br>
            <a:r>
              <a:rPr lang="en-US" b="1" dirty="0"/>
              <a:t>Now</a:t>
            </a:r>
            <a:br>
              <a:rPr lang="en-US" b="1" dirty="0"/>
            </a:br>
            <a:br>
              <a:rPr lang="en-US" b="1" dirty="0"/>
            </a:br>
            <a:r>
              <a:rPr lang="en-US" sz="2200" dirty="0"/>
              <a:t>View </a:t>
            </a:r>
            <a:r>
              <a:rPr lang="en-US" sz="2200" i="1" dirty="0"/>
              <a:t>Understanding the Formula</a:t>
            </a:r>
            <a:r>
              <a:rPr lang="en-US" sz="2200" dirty="0"/>
              <a:t> video at CalSTRS.com</a:t>
            </a:r>
            <a:br>
              <a:rPr lang="en-US" b="1" dirty="0"/>
            </a:br>
            <a:br>
              <a:rPr lang="en-US" dirty="0"/>
            </a:br>
            <a:endParaRPr lang="en-US" sz="2000" dirty="0"/>
          </a:p>
        </p:txBody>
      </p:sp>
      <p:cxnSp>
        <p:nvCxnSpPr>
          <p:cNvPr id="20" name="Straight Connector 19"/>
          <p:cNvCxnSpPr/>
          <p:nvPr/>
        </p:nvCxnSpPr>
        <p:spPr>
          <a:xfrm>
            <a:off x="331788" y="5394325"/>
            <a:ext cx="5600700" cy="0"/>
          </a:xfrm>
          <a:prstGeom prst="line">
            <a:avLst/>
          </a:prstGeom>
          <a:ln w="38100">
            <a:solidFill>
              <a:srgbClr val="80C0C1"/>
            </a:solidFill>
          </a:ln>
        </p:spPr>
        <p:style>
          <a:lnRef idx="2">
            <a:schemeClr val="accent1"/>
          </a:lnRef>
          <a:fillRef idx="0">
            <a:schemeClr val="accent1"/>
          </a:fillRef>
          <a:effectRef idx="1">
            <a:schemeClr val="accent1"/>
          </a:effectRef>
          <a:fontRef idx="minor">
            <a:schemeClr val="tx1"/>
          </a:fontRef>
        </p:style>
      </p:cxnSp>
      <p:sp>
        <p:nvSpPr>
          <p:cNvPr id="23" name="Freeform 22"/>
          <p:cNvSpPr/>
          <p:nvPr/>
        </p:nvSpPr>
        <p:spPr>
          <a:xfrm>
            <a:off x="2500313" y="1522413"/>
            <a:ext cx="3260725" cy="982662"/>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171450" lvl="1" indent="-171450" defTabSz="800100">
              <a:lnSpc>
                <a:spcPct val="90000"/>
              </a:lnSpc>
              <a:spcAft>
                <a:spcPct val="15000"/>
              </a:spcAft>
              <a:buFontTx/>
              <a:buChar char="••"/>
              <a:defRPr/>
            </a:pPr>
            <a:r>
              <a:rPr lang="en-US" dirty="0">
                <a:latin typeface="Arial" panose="020B0604020202020204" pitchFamily="34" charset="0"/>
                <a:cs typeface="Arial" panose="020B0604020202020204" pitchFamily="34" charset="0"/>
              </a:rPr>
              <a:t>Time worked and contributed</a:t>
            </a:r>
          </a:p>
        </p:txBody>
      </p:sp>
      <p:sp>
        <p:nvSpPr>
          <p:cNvPr id="24" name="Freeform 23"/>
          <p:cNvSpPr/>
          <p:nvPr/>
        </p:nvSpPr>
        <p:spPr>
          <a:xfrm>
            <a:off x="666750" y="1398588"/>
            <a:ext cx="1833563" cy="1230312"/>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96A8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b="1" dirty="0">
                <a:latin typeface="Arial" panose="020B0604020202020204" pitchFamily="34" charset="0"/>
                <a:cs typeface="Arial" panose="020B0604020202020204" pitchFamily="34" charset="0"/>
              </a:rPr>
              <a:t>Service Credit</a:t>
            </a:r>
          </a:p>
        </p:txBody>
      </p:sp>
      <p:sp>
        <p:nvSpPr>
          <p:cNvPr id="25" name="Freeform 24"/>
          <p:cNvSpPr/>
          <p:nvPr/>
        </p:nvSpPr>
        <p:spPr>
          <a:xfrm>
            <a:off x="2500313" y="2813050"/>
            <a:ext cx="3260725" cy="982663"/>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171450" lvl="1" indent="-171450" defTabSz="800100">
              <a:lnSpc>
                <a:spcPct val="90000"/>
              </a:lnSpc>
              <a:spcAft>
                <a:spcPct val="15000"/>
              </a:spcAft>
              <a:buFontTx/>
              <a:buChar char="••"/>
              <a:defRPr/>
            </a:pPr>
            <a:r>
              <a:rPr lang="en-US" dirty="0">
                <a:latin typeface="Arial" panose="020B0604020202020204" pitchFamily="34" charset="0"/>
                <a:cs typeface="Arial" panose="020B0604020202020204" pitchFamily="34" charset="0"/>
              </a:rPr>
              <a:t>Percentage based on age at retirement</a:t>
            </a:r>
          </a:p>
        </p:txBody>
      </p:sp>
      <p:sp>
        <p:nvSpPr>
          <p:cNvPr id="30" name="Freeform 29"/>
          <p:cNvSpPr/>
          <p:nvPr/>
        </p:nvSpPr>
        <p:spPr>
          <a:xfrm>
            <a:off x="666750" y="2689225"/>
            <a:ext cx="1833563" cy="1230313"/>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96A8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8598" tIns="94308" rIns="128598" bIns="94308" spcCol="1270" anchor="ctr"/>
          <a:lstStyle/>
          <a:p>
            <a:pPr algn="ctr" defTabSz="800100">
              <a:lnSpc>
                <a:spcPct val="90000"/>
              </a:lnSpc>
              <a:spcAft>
                <a:spcPct val="35000"/>
              </a:spcAft>
              <a:defRPr/>
            </a:pPr>
            <a:r>
              <a:rPr lang="en-US" b="1" dirty="0">
                <a:latin typeface="Arial" panose="020B0604020202020204" pitchFamily="34" charset="0"/>
                <a:cs typeface="Arial" panose="020B0604020202020204" pitchFamily="34" charset="0"/>
              </a:rPr>
              <a:t>Age Factor</a:t>
            </a:r>
          </a:p>
        </p:txBody>
      </p:sp>
      <p:sp>
        <p:nvSpPr>
          <p:cNvPr id="31" name="Freeform 30"/>
          <p:cNvSpPr/>
          <p:nvPr/>
        </p:nvSpPr>
        <p:spPr>
          <a:xfrm>
            <a:off x="2500313" y="4103688"/>
            <a:ext cx="3260725" cy="984250"/>
          </a:xfrm>
          <a:custGeom>
            <a:avLst/>
            <a:gdLst>
              <a:gd name="connsiteX0" fmla="*/ 163932 w 983575"/>
              <a:gd name="connsiteY0" fmla="*/ 0 h 3260140"/>
              <a:gd name="connsiteX1" fmla="*/ 819643 w 983575"/>
              <a:gd name="connsiteY1" fmla="*/ 0 h 3260140"/>
              <a:gd name="connsiteX2" fmla="*/ 983575 w 983575"/>
              <a:gd name="connsiteY2" fmla="*/ 163932 h 3260140"/>
              <a:gd name="connsiteX3" fmla="*/ 983575 w 983575"/>
              <a:gd name="connsiteY3" fmla="*/ 3260140 h 3260140"/>
              <a:gd name="connsiteX4" fmla="*/ 983575 w 983575"/>
              <a:gd name="connsiteY4" fmla="*/ 3260140 h 3260140"/>
              <a:gd name="connsiteX5" fmla="*/ 0 w 983575"/>
              <a:gd name="connsiteY5" fmla="*/ 3260140 h 3260140"/>
              <a:gd name="connsiteX6" fmla="*/ 0 w 983575"/>
              <a:gd name="connsiteY6" fmla="*/ 3260140 h 3260140"/>
              <a:gd name="connsiteX7" fmla="*/ 0 w 983575"/>
              <a:gd name="connsiteY7" fmla="*/ 163932 h 3260140"/>
              <a:gd name="connsiteX8" fmla="*/ 163932 w 983575"/>
              <a:gd name="connsiteY8" fmla="*/ 0 h 32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3575" h="3260140">
                <a:moveTo>
                  <a:pt x="983575" y="543367"/>
                </a:moveTo>
                <a:lnTo>
                  <a:pt x="983575" y="2716773"/>
                </a:lnTo>
                <a:cubicBezTo>
                  <a:pt x="983575" y="3016865"/>
                  <a:pt x="961432" y="3260138"/>
                  <a:pt x="934117" y="3260138"/>
                </a:cubicBezTo>
                <a:lnTo>
                  <a:pt x="0" y="3260138"/>
                </a:lnTo>
                <a:lnTo>
                  <a:pt x="0" y="3260138"/>
                </a:lnTo>
                <a:lnTo>
                  <a:pt x="0" y="2"/>
                </a:lnTo>
                <a:lnTo>
                  <a:pt x="0" y="2"/>
                </a:lnTo>
                <a:lnTo>
                  <a:pt x="934117" y="2"/>
                </a:lnTo>
                <a:cubicBezTo>
                  <a:pt x="961432" y="2"/>
                  <a:pt x="983575" y="243275"/>
                  <a:pt x="983575" y="543367"/>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1839" rIns="295664" bIns="171840" spcCol="1270" anchor="ctr"/>
          <a:lstStyle/>
          <a:p>
            <a:pPr marL="171450" lvl="1" indent="-171450" defTabSz="800100">
              <a:lnSpc>
                <a:spcPct val="90000"/>
              </a:lnSpc>
              <a:spcAft>
                <a:spcPct val="15000"/>
              </a:spcAft>
              <a:buFontTx/>
              <a:buChar char="••"/>
              <a:defRPr/>
            </a:pPr>
            <a:r>
              <a:rPr lang="en-US" dirty="0">
                <a:latin typeface="Arial" panose="020B0604020202020204" pitchFamily="34" charset="0"/>
                <a:cs typeface="Arial" panose="020B0604020202020204" pitchFamily="34" charset="0"/>
              </a:rPr>
              <a:t>Highest compensation earnable for 36 months</a:t>
            </a:r>
          </a:p>
        </p:txBody>
      </p:sp>
      <p:sp>
        <p:nvSpPr>
          <p:cNvPr id="28672" name="Freeform 28671"/>
          <p:cNvSpPr/>
          <p:nvPr/>
        </p:nvSpPr>
        <p:spPr>
          <a:xfrm>
            <a:off x="666750" y="3981450"/>
            <a:ext cx="1833563" cy="1228725"/>
          </a:xfrm>
          <a:custGeom>
            <a:avLst/>
            <a:gdLst>
              <a:gd name="connsiteX0" fmla="*/ 0 w 1833829"/>
              <a:gd name="connsiteY0" fmla="*/ 204916 h 1229469"/>
              <a:gd name="connsiteX1" fmla="*/ 204916 w 1833829"/>
              <a:gd name="connsiteY1" fmla="*/ 0 h 1229469"/>
              <a:gd name="connsiteX2" fmla="*/ 1628913 w 1833829"/>
              <a:gd name="connsiteY2" fmla="*/ 0 h 1229469"/>
              <a:gd name="connsiteX3" fmla="*/ 1833829 w 1833829"/>
              <a:gd name="connsiteY3" fmla="*/ 204916 h 1229469"/>
              <a:gd name="connsiteX4" fmla="*/ 1833829 w 1833829"/>
              <a:gd name="connsiteY4" fmla="*/ 1024553 h 1229469"/>
              <a:gd name="connsiteX5" fmla="*/ 1628913 w 1833829"/>
              <a:gd name="connsiteY5" fmla="*/ 1229469 h 1229469"/>
              <a:gd name="connsiteX6" fmla="*/ 204916 w 1833829"/>
              <a:gd name="connsiteY6" fmla="*/ 1229469 h 1229469"/>
              <a:gd name="connsiteX7" fmla="*/ 0 w 1833829"/>
              <a:gd name="connsiteY7" fmla="*/ 1024553 h 1229469"/>
              <a:gd name="connsiteX8" fmla="*/ 0 w 1833829"/>
              <a:gd name="connsiteY8" fmla="*/ 204916 h 122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3829" h="1229469">
                <a:moveTo>
                  <a:pt x="0" y="204916"/>
                </a:moveTo>
                <a:cubicBezTo>
                  <a:pt x="0" y="91744"/>
                  <a:pt x="91744" y="0"/>
                  <a:pt x="204916" y="0"/>
                </a:cubicBezTo>
                <a:lnTo>
                  <a:pt x="1628913" y="0"/>
                </a:lnTo>
                <a:cubicBezTo>
                  <a:pt x="1742085" y="0"/>
                  <a:pt x="1833829" y="91744"/>
                  <a:pt x="1833829" y="204916"/>
                </a:cubicBezTo>
                <a:lnTo>
                  <a:pt x="1833829" y="1024553"/>
                </a:lnTo>
                <a:cubicBezTo>
                  <a:pt x="1833829" y="1137725"/>
                  <a:pt x="1742085" y="1229469"/>
                  <a:pt x="1628913" y="1229469"/>
                </a:cubicBezTo>
                <a:lnTo>
                  <a:pt x="204916" y="1229469"/>
                </a:lnTo>
                <a:cubicBezTo>
                  <a:pt x="91744" y="1229469"/>
                  <a:pt x="0" y="1137725"/>
                  <a:pt x="0" y="1024553"/>
                </a:cubicBezTo>
                <a:lnTo>
                  <a:pt x="0" y="204916"/>
                </a:lnTo>
                <a:close/>
              </a:path>
            </a:pathLst>
          </a:custGeom>
          <a:solidFill>
            <a:srgbClr val="596A8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24788" tIns="92403" rIns="124788" bIns="92403" spcCol="1270" anchor="ctr"/>
          <a:lstStyle/>
          <a:p>
            <a:pPr algn="ctr" defTabSz="755650">
              <a:lnSpc>
                <a:spcPct val="90000"/>
              </a:lnSpc>
              <a:spcAft>
                <a:spcPct val="35000"/>
              </a:spcAft>
              <a:defRPr/>
            </a:pPr>
            <a:r>
              <a:rPr lang="en-US" sz="1700" b="1" dirty="0">
                <a:latin typeface="Arial" panose="020B0604020202020204" pitchFamily="34" charset="0"/>
                <a:cs typeface="Arial" panose="020B0604020202020204" pitchFamily="34" charset="0"/>
              </a:rPr>
              <a:t>Final Compensation</a:t>
            </a:r>
          </a:p>
        </p:txBody>
      </p:sp>
      <p:sp>
        <p:nvSpPr>
          <p:cNvPr id="21" name="Multiply 20"/>
          <p:cNvSpPr/>
          <p:nvPr/>
        </p:nvSpPr>
        <p:spPr>
          <a:xfrm>
            <a:off x="1314450" y="2389188"/>
            <a:ext cx="457200" cy="457200"/>
          </a:xfrm>
          <a:prstGeom prst="mathMultiply">
            <a:avLst/>
          </a:prstGeom>
          <a:solidFill>
            <a:srgbClr val="80C0C1"/>
          </a:solidFill>
          <a:ln>
            <a:solidFill>
              <a:srgbClr val="80C0C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Multiply 25"/>
          <p:cNvSpPr/>
          <p:nvPr/>
        </p:nvSpPr>
        <p:spPr>
          <a:xfrm>
            <a:off x="1314450" y="3684588"/>
            <a:ext cx="457200" cy="457200"/>
          </a:xfrm>
          <a:prstGeom prst="mathMultiply">
            <a:avLst/>
          </a:prstGeom>
          <a:solidFill>
            <a:srgbClr val="80C0C1"/>
          </a:solidFill>
          <a:ln>
            <a:solidFill>
              <a:srgbClr val="80C0C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0252" name="Group 26"/>
          <p:cNvGrpSpPr>
            <a:grpSpLocks/>
          </p:cNvGrpSpPr>
          <p:nvPr/>
        </p:nvGrpSpPr>
        <p:grpSpPr bwMode="auto">
          <a:xfrm>
            <a:off x="666750" y="5537200"/>
            <a:ext cx="4572000" cy="914400"/>
            <a:chOff x="0" y="1862"/>
            <a:chExt cx="1833829" cy="1229469"/>
          </a:xfrm>
        </p:grpSpPr>
        <p:sp>
          <p:nvSpPr>
            <p:cNvPr id="28" name="Rounded Rectangle 27"/>
            <p:cNvSpPr/>
            <p:nvPr/>
          </p:nvSpPr>
          <p:spPr>
            <a:xfrm>
              <a:off x="0" y="1862"/>
              <a:ext cx="1833829" cy="1229469"/>
            </a:xfrm>
            <a:prstGeom prst="roundRect">
              <a:avLst/>
            </a:prstGeom>
            <a:solidFill>
              <a:srgbClr val="596A8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Rounded Rectangle 4"/>
            <p:cNvSpPr/>
            <p:nvPr/>
          </p:nvSpPr>
          <p:spPr>
            <a:xfrm>
              <a:off x="59854" y="61628"/>
              <a:ext cx="1714121" cy="1109937"/>
            </a:xfrm>
            <a:prstGeom prst="rect">
              <a:avLst/>
            </a:prstGeom>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US" sz="2000" b="1" dirty="0">
                  <a:latin typeface="Arial" panose="020B0604020202020204" pitchFamily="34" charset="0"/>
                  <a:cs typeface="Arial" panose="020B0604020202020204" pitchFamily="34" charset="0"/>
                </a:rPr>
                <a:t>Your Retirement Benefit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188075" y="1428750"/>
            <a:ext cx="2879725" cy="4724400"/>
          </a:xfrm>
        </p:spPr>
        <p:txBody>
          <a:bodyPr>
            <a:normAutofit fontScale="90000"/>
          </a:bodyPr>
          <a:lstStyle/>
          <a:p>
            <a:pPr defTabSz="287990">
              <a:defRPr/>
            </a:pPr>
            <a:r>
              <a:rPr lang="en-US" sz="2200" dirty="0"/>
              <a:t>What to do:</a:t>
            </a:r>
            <a:br>
              <a:rPr lang="en-US" dirty="0"/>
            </a:br>
            <a:r>
              <a:rPr lang="en-US" sz="2700" b="1" dirty="0"/>
              <a:t>Know Your Defined Benefit Supplement Account Choices</a:t>
            </a:r>
            <a:br>
              <a:rPr lang="en-US" b="1" dirty="0"/>
            </a:br>
            <a:br>
              <a:rPr lang="en-US" dirty="0"/>
            </a:br>
            <a:r>
              <a:rPr lang="en-US" sz="2200" dirty="0"/>
              <a:t>When:</a:t>
            </a:r>
            <a:br>
              <a:rPr lang="en-US" b="1" dirty="0"/>
            </a:br>
            <a:r>
              <a:rPr lang="en-US" b="1" dirty="0"/>
              <a:t>Now</a:t>
            </a:r>
            <a:br>
              <a:rPr lang="en-US" b="1" dirty="0"/>
            </a:br>
            <a:br>
              <a:rPr lang="en-US" b="1" dirty="0"/>
            </a:br>
            <a:r>
              <a:rPr lang="en-US" sz="2200" dirty="0"/>
              <a:t>View the </a:t>
            </a:r>
            <a:r>
              <a:rPr lang="en-US" sz="2200" i="1" dirty="0"/>
              <a:t>Defined Benefit Supplement</a:t>
            </a:r>
            <a:r>
              <a:rPr lang="en-US" sz="2200" dirty="0"/>
              <a:t> video series at CalSTRS.com</a:t>
            </a:r>
            <a:br>
              <a:rPr lang="en-US" dirty="0"/>
            </a:br>
            <a:endParaRPr lang="en-US" sz="2000" dirty="0"/>
          </a:p>
        </p:txBody>
      </p:sp>
      <p:sp>
        <p:nvSpPr>
          <p:cNvPr id="14" name="Freeform 13"/>
          <p:cNvSpPr/>
          <p:nvPr/>
        </p:nvSpPr>
        <p:spPr>
          <a:xfrm>
            <a:off x="2134020" y="3889446"/>
            <a:ext cx="1614202" cy="1614202"/>
          </a:xfrm>
          <a:custGeom>
            <a:avLst/>
            <a:gdLst>
              <a:gd name="connsiteX0" fmla="*/ 0 w 1614202"/>
              <a:gd name="connsiteY0" fmla="*/ 807101 h 1614202"/>
              <a:gd name="connsiteX1" fmla="*/ 807101 w 1614202"/>
              <a:gd name="connsiteY1" fmla="*/ 0 h 1614202"/>
              <a:gd name="connsiteX2" fmla="*/ 1614202 w 1614202"/>
              <a:gd name="connsiteY2" fmla="*/ 807101 h 1614202"/>
              <a:gd name="connsiteX3" fmla="*/ 807101 w 1614202"/>
              <a:gd name="connsiteY3" fmla="*/ 1614202 h 1614202"/>
              <a:gd name="connsiteX4" fmla="*/ 0 w 1614202"/>
              <a:gd name="connsiteY4" fmla="*/ 807101 h 1614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4202" h="1614202">
                <a:moveTo>
                  <a:pt x="0" y="807101"/>
                </a:moveTo>
                <a:cubicBezTo>
                  <a:pt x="0" y="361351"/>
                  <a:pt x="361351" y="0"/>
                  <a:pt x="807101" y="0"/>
                </a:cubicBezTo>
                <a:cubicBezTo>
                  <a:pt x="1252851" y="0"/>
                  <a:pt x="1614202" y="361351"/>
                  <a:pt x="1614202" y="807101"/>
                </a:cubicBezTo>
                <a:cubicBezTo>
                  <a:pt x="1614202" y="1252851"/>
                  <a:pt x="1252851" y="1614202"/>
                  <a:pt x="807101" y="1614202"/>
                </a:cubicBezTo>
                <a:cubicBezTo>
                  <a:pt x="361351" y="1614202"/>
                  <a:pt x="0" y="1252851"/>
                  <a:pt x="0" y="807101"/>
                </a:cubicBezTo>
                <a:close/>
              </a:path>
            </a:pathLst>
          </a:custGeom>
          <a:solidFill>
            <a:srgbClr val="50558B"/>
          </a:solidFill>
          <a:ln>
            <a:solidFill>
              <a:srgbClr val="50558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539" tIns="253539" rIns="253539" bIns="253539" numCol="1" spcCol="1270" anchor="ctr" anchorCtr="0">
            <a:noAutofit/>
          </a:bodyPr>
          <a:lstStyle/>
          <a:p>
            <a:pPr lvl="0" algn="ctr" defTabSz="1200150">
              <a:lnSpc>
                <a:spcPct val="90000"/>
              </a:lnSpc>
              <a:spcBef>
                <a:spcPct val="0"/>
              </a:spcBef>
              <a:spcAft>
                <a:spcPct val="35000"/>
              </a:spcAft>
            </a:pPr>
            <a:r>
              <a:rPr lang="en-US" sz="2700" kern="1200" dirty="0"/>
              <a:t>Choices</a:t>
            </a:r>
          </a:p>
        </p:txBody>
      </p:sp>
      <p:sp>
        <p:nvSpPr>
          <p:cNvPr id="15" name="Left Arrow 14"/>
          <p:cNvSpPr/>
          <p:nvPr/>
        </p:nvSpPr>
        <p:spPr>
          <a:xfrm rot="1960130">
            <a:off x="1935563" y="3851144"/>
            <a:ext cx="322697" cy="460047"/>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Freeform 15"/>
          <p:cNvSpPr/>
          <p:nvPr/>
        </p:nvSpPr>
        <p:spPr>
          <a:xfrm>
            <a:off x="386546" y="2831299"/>
            <a:ext cx="1533492" cy="1226794"/>
          </a:xfrm>
          <a:custGeom>
            <a:avLst/>
            <a:gdLst>
              <a:gd name="connsiteX0" fmla="*/ 0 w 1533492"/>
              <a:gd name="connsiteY0" fmla="*/ 122679 h 1226794"/>
              <a:gd name="connsiteX1" fmla="*/ 122679 w 1533492"/>
              <a:gd name="connsiteY1" fmla="*/ 0 h 1226794"/>
              <a:gd name="connsiteX2" fmla="*/ 1410813 w 1533492"/>
              <a:gd name="connsiteY2" fmla="*/ 0 h 1226794"/>
              <a:gd name="connsiteX3" fmla="*/ 1533492 w 1533492"/>
              <a:gd name="connsiteY3" fmla="*/ 122679 h 1226794"/>
              <a:gd name="connsiteX4" fmla="*/ 1533492 w 1533492"/>
              <a:gd name="connsiteY4" fmla="*/ 1104115 h 1226794"/>
              <a:gd name="connsiteX5" fmla="*/ 1410813 w 1533492"/>
              <a:gd name="connsiteY5" fmla="*/ 1226794 h 1226794"/>
              <a:gd name="connsiteX6" fmla="*/ 122679 w 1533492"/>
              <a:gd name="connsiteY6" fmla="*/ 1226794 h 1226794"/>
              <a:gd name="connsiteX7" fmla="*/ 0 w 1533492"/>
              <a:gd name="connsiteY7" fmla="*/ 1104115 h 1226794"/>
              <a:gd name="connsiteX8" fmla="*/ 0 w 1533492"/>
              <a:gd name="connsiteY8" fmla="*/ 122679 h 122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492" h="1226794">
                <a:moveTo>
                  <a:pt x="0" y="122679"/>
                </a:moveTo>
                <a:cubicBezTo>
                  <a:pt x="0" y="54925"/>
                  <a:pt x="54925" y="0"/>
                  <a:pt x="122679" y="0"/>
                </a:cubicBezTo>
                <a:lnTo>
                  <a:pt x="1410813" y="0"/>
                </a:lnTo>
                <a:cubicBezTo>
                  <a:pt x="1478567" y="0"/>
                  <a:pt x="1533492" y="54925"/>
                  <a:pt x="1533492" y="122679"/>
                </a:cubicBezTo>
                <a:lnTo>
                  <a:pt x="1533492" y="1104115"/>
                </a:lnTo>
                <a:cubicBezTo>
                  <a:pt x="1533492" y="1171869"/>
                  <a:pt x="1478567" y="1226794"/>
                  <a:pt x="1410813" y="1226794"/>
                </a:cubicBezTo>
                <a:lnTo>
                  <a:pt x="122679" y="1226794"/>
                </a:lnTo>
                <a:cubicBezTo>
                  <a:pt x="54925" y="1226794"/>
                  <a:pt x="0" y="1171869"/>
                  <a:pt x="0" y="1104115"/>
                </a:cubicBezTo>
                <a:lnTo>
                  <a:pt x="0" y="122679"/>
                </a:lnTo>
                <a:close/>
              </a:path>
            </a:pathLst>
          </a:custGeom>
          <a:solidFill>
            <a:srgbClr val="596A83"/>
          </a:solidFill>
          <a:ln>
            <a:solidFill>
              <a:srgbClr val="596A8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797" tIns="98797" rIns="98797" bIns="98797" numCol="1" spcCol="1270" anchor="ctr" anchorCtr="0">
            <a:noAutofit/>
          </a:bodyPr>
          <a:lstStyle/>
          <a:p>
            <a:pPr lvl="0" algn="ctr" defTabSz="1466850">
              <a:lnSpc>
                <a:spcPct val="90000"/>
              </a:lnSpc>
              <a:spcBef>
                <a:spcPct val="0"/>
              </a:spcBef>
              <a:spcAft>
                <a:spcPct val="35000"/>
              </a:spcAft>
            </a:pPr>
            <a:r>
              <a:rPr lang="en-US" sz="3300" kern="1200" dirty="0"/>
              <a:t>Lump Sum</a:t>
            </a:r>
          </a:p>
        </p:txBody>
      </p:sp>
      <p:sp>
        <p:nvSpPr>
          <p:cNvPr id="17" name="Left Arrow 16"/>
          <p:cNvSpPr/>
          <p:nvPr/>
        </p:nvSpPr>
        <p:spPr>
          <a:xfrm rot="5400000">
            <a:off x="2597927" y="3240580"/>
            <a:ext cx="686387" cy="460047"/>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8" name="Freeform 17"/>
          <p:cNvSpPr/>
          <p:nvPr/>
        </p:nvSpPr>
        <p:spPr>
          <a:xfrm>
            <a:off x="2174375" y="1900614"/>
            <a:ext cx="1533492" cy="1226794"/>
          </a:xfrm>
          <a:custGeom>
            <a:avLst/>
            <a:gdLst>
              <a:gd name="connsiteX0" fmla="*/ 0 w 1533492"/>
              <a:gd name="connsiteY0" fmla="*/ 122679 h 1226794"/>
              <a:gd name="connsiteX1" fmla="*/ 122679 w 1533492"/>
              <a:gd name="connsiteY1" fmla="*/ 0 h 1226794"/>
              <a:gd name="connsiteX2" fmla="*/ 1410813 w 1533492"/>
              <a:gd name="connsiteY2" fmla="*/ 0 h 1226794"/>
              <a:gd name="connsiteX3" fmla="*/ 1533492 w 1533492"/>
              <a:gd name="connsiteY3" fmla="*/ 122679 h 1226794"/>
              <a:gd name="connsiteX4" fmla="*/ 1533492 w 1533492"/>
              <a:gd name="connsiteY4" fmla="*/ 1104115 h 1226794"/>
              <a:gd name="connsiteX5" fmla="*/ 1410813 w 1533492"/>
              <a:gd name="connsiteY5" fmla="*/ 1226794 h 1226794"/>
              <a:gd name="connsiteX6" fmla="*/ 122679 w 1533492"/>
              <a:gd name="connsiteY6" fmla="*/ 1226794 h 1226794"/>
              <a:gd name="connsiteX7" fmla="*/ 0 w 1533492"/>
              <a:gd name="connsiteY7" fmla="*/ 1104115 h 1226794"/>
              <a:gd name="connsiteX8" fmla="*/ 0 w 1533492"/>
              <a:gd name="connsiteY8" fmla="*/ 122679 h 122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492" h="1226794">
                <a:moveTo>
                  <a:pt x="0" y="122679"/>
                </a:moveTo>
                <a:cubicBezTo>
                  <a:pt x="0" y="54925"/>
                  <a:pt x="54925" y="0"/>
                  <a:pt x="122679" y="0"/>
                </a:cubicBezTo>
                <a:lnTo>
                  <a:pt x="1410813" y="0"/>
                </a:lnTo>
                <a:cubicBezTo>
                  <a:pt x="1478567" y="0"/>
                  <a:pt x="1533492" y="54925"/>
                  <a:pt x="1533492" y="122679"/>
                </a:cubicBezTo>
                <a:lnTo>
                  <a:pt x="1533492" y="1104115"/>
                </a:lnTo>
                <a:cubicBezTo>
                  <a:pt x="1533492" y="1171869"/>
                  <a:pt x="1478567" y="1226794"/>
                  <a:pt x="1410813" y="1226794"/>
                </a:cubicBezTo>
                <a:lnTo>
                  <a:pt x="122679" y="1226794"/>
                </a:lnTo>
                <a:cubicBezTo>
                  <a:pt x="54925" y="1226794"/>
                  <a:pt x="0" y="1171869"/>
                  <a:pt x="0" y="1104115"/>
                </a:cubicBezTo>
                <a:lnTo>
                  <a:pt x="0" y="122679"/>
                </a:lnTo>
                <a:close/>
              </a:path>
            </a:pathLst>
          </a:custGeom>
          <a:solidFill>
            <a:srgbClr val="596A83"/>
          </a:solidFill>
          <a:ln>
            <a:solidFill>
              <a:srgbClr val="596A8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797" tIns="98797" rIns="98797" bIns="98797" numCol="1" spcCol="1270" anchor="ctr" anchorCtr="0">
            <a:noAutofit/>
          </a:bodyPr>
          <a:lstStyle/>
          <a:p>
            <a:pPr lvl="0" algn="ctr" defTabSz="1466850">
              <a:lnSpc>
                <a:spcPct val="90000"/>
              </a:lnSpc>
              <a:spcBef>
                <a:spcPct val="0"/>
              </a:spcBef>
              <a:spcAft>
                <a:spcPct val="35000"/>
              </a:spcAft>
            </a:pPr>
            <a:r>
              <a:rPr lang="en-US" sz="3300" kern="1200" dirty="0"/>
              <a:t>Annuity</a:t>
            </a:r>
          </a:p>
        </p:txBody>
      </p:sp>
      <p:sp>
        <p:nvSpPr>
          <p:cNvPr id="19" name="Left Arrow 18"/>
          <p:cNvSpPr/>
          <p:nvPr/>
        </p:nvSpPr>
        <p:spPr>
          <a:xfrm rot="8984748">
            <a:off x="3614324" y="3837607"/>
            <a:ext cx="306715" cy="460047"/>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Freeform 19"/>
          <p:cNvSpPr/>
          <p:nvPr/>
        </p:nvSpPr>
        <p:spPr>
          <a:xfrm>
            <a:off x="3962204" y="2831299"/>
            <a:ext cx="1533492" cy="1226794"/>
          </a:xfrm>
          <a:custGeom>
            <a:avLst/>
            <a:gdLst>
              <a:gd name="connsiteX0" fmla="*/ 0 w 1533492"/>
              <a:gd name="connsiteY0" fmla="*/ 122679 h 1226794"/>
              <a:gd name="connsiteX1" fmla="*/ 122679 w 1533492"/>
              <a:gd name="connsiteY1" fmla="*/ 0 h 1226794"/>
              <a:gd name="connsiteX2" fmla="*/ 1410813 w 1533492"/>
              <a:gd name="connsiteY2" fmla="*/ 0 h 1226794"/>
              <a:gd name="connsiteX3" fmla="*/ 1533492 w 1533492"/>
              <a:gd name="connsiteY3" fmla="*/ 122679 h 1226794"/>
              <a:gd name="connsiteX4" fmla="*/ 1533492 w 1533492"/>
              <a:gd name="connsiteY4" fmla="*/ 1104115 h 1226794"/>
              <a:gd name="connsiteX5" fmla="*/ 1410813 w 1533492"/>
              <a:gd name="connsiteY5" fmla="*/ 1226794 h 1226794"/>
              <a:gd name="connsiteX6" fmla="*/ 122679 w 1533492"/>
              <a:gd name="connsiteY6" fmla="*/ 1226794 h 1226794"/>
              <a:gd name="connsiteX7" fmla="*/ 0 w 1533492"/>
              <a:gd name="connsiteY7" fmla="*/ 1104115 h 1226794"/>
              <a:gd name="connsiteX8" fmla="*/ 0 w 1533492"/>
              <a:gd name="connsiteY8" fmla="*/ 122679 h 122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492" h="1226794">
                <a:moveTo>
                  <a:pt x="0" y="122679"/>
                </a:moveTo>
                <a:cubicBezTo>
                  <a:pt x="0" y="54925"/>
                  <a:pt x="54925" y="0"/>
                  <a:pt x="122679" y="0"/>
                </a:cubicBezTo>
                <a:lnTo>
                  <a:pt x="1410813" y="0"/>
                </a:lnTo>
                <a:cubicBezTo>
                  <a:pt x="1478567" y="0"/>
                  <a:pt x="1533492" y="54925"/>
                  <a:pt x="1533492" y="122679"/>
                </a:cubicBezTo>
                <a:lnTo>
                  <a:pt x="1533492" y="1104115"/>
                </a:lnTo>
                <a:cubicBezTo>
                  <a:pt x="1533492" y="1171869"/>
                  <a:pt x="1478567" y="1226794"/>
                  <a:pt x="1410813" y="1226794"/>
                </a:cubicBezTo>
                <a:lnTo>
                  <a:pt x="122679" y="1226794"/>
                </a:lnTo>
                <a:cubicBezTo>
                  <a:pt x="54925" y="1226794"/>
                  <a:pt x="0" y="1171869"/>
                  <a:pt x="0" y="1104115"/>
                </a:cubicBezTo>
                <a:lnTo>
                  <a:pt x="0" y="122679"/>
                </a:lnTo>
                <a:close/>
              </a:path>
            </a:pathLst>
          </a:custGeom>
          <a:solidFill>
            <a:srgbClr val="596A83"/>
          </a:solidFill>
          <a:ln>
            <a:solidFill>
              <a:srgbClr val="596A8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797" tIns="98797" rIns="98797" bIns="98797" numCol="1" spcCol="1270" anchor="ctr" anchorCtr="0">
            <a:noAutofit/>
          </a:bodyPr>
          <a:lstStyle/>
          <a:p>
            <a:pPr lvl="0" algn="ctr" defTabSz="1466850">
              <a:lnSpc>
                <a:spcPct val="90000"/>
              </a:lnSpc>
              <a:spcBef>
                <a:spcPct val="0"/>
              </a:spcBef>
              <a:spcAft>
                <a:spcPct val="35000"/>
              </a:spcAft>
            </a:pPr>
            <a:r>
              <a:rPr lang="en-US" sz="3300" kern="1200" dirty="0"/>
              <a:t>Combo</a:t>
            </a:r>
          </a:p>
        </p:txBody>
      </p:sp>
    </p:spTree>
    <p:extLst>
      <p:ext uri="{BB962C8B-B14F-4D97-AF65-F5344CB8AC3E}">
        <p14:creationId xmlns:p14="http://schemas.microsoft.com/office/powerpoint/2010/main" val="270816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6188075" y="1428750"/>
            <a:ext cx="2879725" cy="4724400"/>
          </a:xfrm>
        </p:spPr>
        <p:txBody>
          <a:bodyPr>
            <a:normAutofit/>
          </a:bodyPr>
          <a:lstStyle/>
          <a:p>
            <a:pPr defTabSz="287990">
              <a:defRPr/>
            </a:pPr>
            <a:r>
              <a:rPr lang="en-US" sz="2200" dirty="0"/>
              <a:t>What to do:</a:t>
            </a:r>
            <a:br>
              <a:rPr lang="en-US" dirty="0"/>
            </a:br>
            <a:r>
              <a:rPr lang="en-US" b="1" dirty="0"/>
              <a:t>Learn About CalSTRS Pension2</a:t>
            </a:r>
            <a:br>
              <a:rPr lang="en-US" b="1" dirty="0"/>
            </a:br>
            <a:br>
              <a:rPr lang="en-US" dirty="0"/>
            </a:br>
            <a:r>
              <a:rPr lang="en-US" sz="2200" dirty="0"/>
              <a:t>When:</a:t>
            </a:r>
            <a:br>
              <a:rPr lang="en-US" b="1" dirty="0"/>
            </a:br>
            <a:r>
              <a:rPr lang="en-US" b="1" dirty="0"/>
              <a:t>Now</a:t>
            </a:r>
            <a:br>
              <a:rPr lang="en-US" b="1" dirty="0"/>
            </a:br>
            <a:br>
              <a:rPr lang="en-US" b="1" dirty="0"/>
            </a:br>
            <a:r>
              <a:rPr lang="en-US" sz="2200" dirty="0"/>
              <a:t>Visit Pension2.com for an e-book and more information</a:t>
            </a:r>
            <a:endParaRPr lang="en-US" sz="2000" dirty="0"/>
          </a:p>
        </p:txBody>
      </p:sp>
      <p:pic>
        <p:nvPicPr>
          <p:cNvPr id="1026" name="Picture 2" descr="C:\Users\MHarris\Desktop\p2-badge-rgb-05-tit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982" y="1843088"/>
            <a:ext cx="4425809" cy="192002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609966" y="4278922"/>
            <a:ext cx="2212904" cy="1277815"/>
          </a:xfrm>
          <a:prstGeom prst="roundRect">
            <a:avLst/>
          </a:prstGeom>
          <a:solidFill>
            <a:srgbClr val="50558B"/>
          </a:solidFill>
          <a:ln>
            <a:solidFill>
              <a:srgbClr val="50558B"/>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 name="TextBox 16"/>
          <p:cNvSpPr txBox="1"/>
          <p:nvPr/>
        </p:nvSpPr>
        <p:spPr>
          <a:xfrm>
            <a:off x="820982" y="4525108"/>
            <a:ext cx="1723293" cy="646331"/>
          </a:xfrm>
          <a:prstGeom prst="rect">
            <a:avLst/>
          </a:prstGeom>
          <a:noFill/>
        </p:spPr>
        <p:txBody>
          <a:bodyPr wrap="square" rtlCol="0">
            <a:spAutoFit/>
          </a:bodyPr>
          <a:lstStyle/>
          <a:p>
            <a:pPr algn="ctr"/>
            <a:r>
              <a:rPr lang="en-US" sz="3600" b="1" dirty="0">
                <a:solidFill>
                  <a:schemeClr val="bg1"/>
                </a:solidFill>
              </a:rPr>
              <a:t>403(b)</a:t>
            </a:r>
          </a:p>
        </p:txBody>
      </p:sp>
      <p:sp>
        <p:nvSpPr>
          <p:cNvPr id="19" name="Rounded Rectangle 18"/>
          <p:cNvSpPr/>
          <p:nvPr/>
        </p:nvSpPr>
        <p:spPr>
          <a:xfrm>
            <a:off x="3087007" y="4278922"/>
            <a:ext cx="2212904" cy="1277815"/>
          </a:xfrm>
          <a:prstGeom prst="roundRect">
            <a:avLst/>
          </a:prstGeom>
          <a:solidFill>
            <a:srgbClr val="50558B"/>
          </a:solidFill>
          <a:ln>
            <a:solidFill>
              <a:srgbClr val="50558B"/>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0" name="TextBox 19"/>
          <p:cNvSpPr txBox="1"/>
          <p:nvPr/>
        </p:nvSpPr>
        <p:spPr>
          <a:xfrm>
            <a:off x="3331812" y="4525108"/>
            <a:ext cx="1723293" cy="646331"/>
          </a:xfrm>
          <a:prstGeom prst="rect">
            <a:avLst/>
          </a:prstGeom>
          <a:noFill/>
        </p:spPr>
        <p:txBody>
          <a:bodyPr wrap="square" rtlCol="0">
            <a:spAutoFit/>
          </a:bodyPr>
          <a:lstStyle/>
          <a:p>
            <a:pPr algn="ctr"/>
            <a:r>
              <a:rPr lang="en-US" sz="3600" b="1" dirty="0">
                <a:solidFill>
                  <a:schemeClr val="bg1"/>
                </a:solidFill>
              </a:rPr>
              <a:t>457(b)</a:t>
            </a:r>
          </a:p>
        </p:txBody>
      </p:sp>
    </p:spTree>
    <p:extLst>
      <p:ext uri="{BB962C8B-B14F-4D97-AF65-F5344CB8AC3E}">
        <p14:creationId xmlns:p14="http://schemas.microsoft.com/office/powerpoint/2010/main" val="3730836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0E6F09-C206-4405-9875-033EFBB9BD4A}"/>
              </a:ext>
            </a:extLst>
          </p:cNvPr>
          <p:cNvPicPr>
            <a:picLocks noChangeAspect="1"/>
          </p:cNvPicPr>
          <p:nvPr/>
        </p:nvPicPr>
        <p:blipFill>
          <a:blip r:embed="rId3"/>
          <a:stretch>
            <a:fillRect/>
          </a:stretch>
        </p:blipFill>
        <p:spPr>
          <a:xfrm>
            <a:off x="26229" y="1515802"/>
            <a:ext cx="5550938" cy="4136854"/>
          </a:xfrm>
          <a:prstGeom prst="rect">
            <a:avLst/>
          </a:prstGeom>
        </p:spPr>
      </p:pic>
      <p:sp>
        <p:nvSpPr>
          <p:cNvPr id="11" name="Oval 10"/>
          <p:cNvSpPr/>
          <p:nvPr/>
        </p:nvSpPr>
        <p:spPr>
          <a:xfrm>
            <a:off x="3786000" y="3283533"/>
            <a:ext cx="1739211" cy="2213258"/>
          </a:xfrm>
          <a:prstGeom prst="ellipse">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
          <p:cNvPicPr>
            <a:picLocks noChangeAspect="1" noChangeArrowheads="1"/>
          </p:cNvPicPr>
          <p:nvPr/>
        </p:nvPicPr>
        <p:blipFill>
          <a:blip r:embed="rId4"/>
          <a:stretch>
            <a:fillRect/>
          </a:stretch>
        </p:blipFill>
        <p:spPr bwMode="auto">
          <a:xfrm>
            <a:off x="437162" y="1970161"/>
            <a:ext cx="4977098" cy="34129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3"/>
          <p:cNvSpPr>
            <a:spLocks noGrp="1"/>
          </p:cNvSpPr>
          <p:nvPr>
            <p:ph type="title"/>
          </p:nvPr>
        </p:nvSpPr>
        <p:spPr>
          <a:xfrm>
            <a:off x="5780088" y="1314450"/>
            <a:ext cx="3170237" cy="4724400"/>
          </a:xfrm>
        </p:spPr>
        <p:txBody>
          <a:bodyPr/>
          <a:lstStyle/>
          <a:p>
            <a:pPr defTabSz="287990">
              <a:defRPr/>
            </a:pPr>
            <a:r>
              <a:rPr lang="en-US" sz="2200" dirty="0"/>
              <a:t>What to do:</a:t>
            </a:r>
            <a:br>
              <a:rPr lang="en-US" dirty="0"/>
            </a:br>
            <a:r>
              <a:rPr lang="en-US" sz="2800" b="1" dirty="0"/>
              <a:t>Review </a:t>
            </a:r>
            <a:r>
              <a:rPr lang="en-US" sz="2800" b="1" i="1" dirty="0"/>
              <a:t>Your Retirement Guide</a:t>
            </a:r>
            <a:br>
              <a:rPr lang="en-US" sz="2800" b="1" i="1" dirty="0"/>
            </a:br>
            <a:br>
              <a:rPr lang="en-US" sz="2800" b="1" i="1" dirty="0"/>
            </a:br>
            <a:r>
              <a:rPr lang="en-US" sz="2200" dirty="0"/>
              <a:t>When:</a:t>
            </a:r>
            <a:br>
              <a:rPr lang="en-US" b="1" dirty="0"/>
            </a:br>
            <a:r>
              <a:rPr lang="en-US" b="1" dirty="0"/>
              <a:t>Now</a:t>
            </a:r>
            <a:br>
              <a:rPr lang="en-US" b="1" dirty="0"/>
            </a:br>
            <a:br>
              <a:rPr lang="en-US" dirty="0"/>
            </a:br>
            <a:r>
              <a:rPr lang="en-US" sz="2000" dirty="0"/>
              <a:t>Download a copy at CalSTRS.com</a:t>
            </a:r>
          </a:p>
        </p:txBody>
      </p:sp>
      <p:sp>
        <p:nvSpPr>
          <p:cNvPr id="5" name="Oval 4"/>
          <p:cNvSpPr/>
          <p:nvPr/>
        </p:nvSpPr>
        <p:spPr>
          <a:xfrm>
            <a:off x="1805050" y="2602928"/>
            <a:ext cx="665018" cy="680605"/>
          </a:xfrm>
          <a:prstGeom prst="ellipse">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5"/>
          <p:cNvPicPr>
            <a:picLocks noChangeAspect="1" noChangeArrowheads="1"/>
          </p:cNvPicPr>
          <p:nvPr/>
        </p:nvPicPr>
        <p:blipFill>
          <a:blip r:embed="rId3"/>
          <a:stretch>
            <a:fillRect/>
          </a:stretch>
        </p:blipFill>
        <p:spPr bwMode="auto">
          <a:xfrm>
            <a:off x="488070" y="1209675"/>
            <a:ext cx="4125104" cy="55022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3"/>
          <p:cNvSpPr>
            <a:spLocks noGrp="1"/>
          </p:cNvSpPr>
          <p:nvPr>
            <p:ph type="title"/>
          </p:nvPr>
        </p:nvSpPr>
        <p:spPr>
          <a:xfrm>
            <a:off x="4892675" y="1314450"/>
            <a:ext cx="4098925" cy="4724400"/>
          </a:xfrm>
        </p:spPr>
        <p:txBody>
          <a:bodyPr/>
          <a:lstStyle/>
          <a:p>
            <a:pPr defTabSz="287990">
              <a:defRPr/>
            </a:pPr>
            <a:r>
              <a:rPr lang="en-US" sz="2200" dirty="0"/>
              <a:t>What to do:</a:t>
            </a:r>
            <a:br>
              <a:rPr lang="en-US" dirty="0"/>
            </a:br>
            <a:r>
              <a:rPr lang="en-US" sz="2800" b="1" dirty="0"/>
              <a:t>Obtain a Service Retirement Estimate</a:t>
            </a:r>
            <a:br>
              <a:rPr lang="en-US" sz="2800" b="1" dirty="0"/>
            </a:br>
            <a:br>
              <a:rPr lang="en-US" sz="2800" b="1" i="1" dirty="0"/>
            </a:br>
            <a:r>
              <a:rPr lang="en-US" sz="2200" dirty="0"/>
              <a:t>When:</a:t>
            </a:r>
            <a:br>
              <a:rPr lang="en-US" b="1" dirty="0"/>
            </a:br>
            <a:r>
              <a:rPr lang="en-US" b="1" dirty="0"/>
              <a:t>Now</a:t>
            </a:r>
            <a:br>
              <a:rPr lang="en-US" b="1" dirty="0"/>
            </a:br>
            <a:br>
              <a:rPr lang="en-US" dirty="0"/>
            </a:br>
            <a:r>
              <a:rPr lang="en-US" sz="2000" dirty="0"/>
              <a:t>Check your </a:t>
            </a:r>
            <a:r>
              <a:rPr lang="en-US" sz="2000" i="1" dirty="0"/>
              <a:t>Retirement Progress Report</a:t>
            </a:r>
            <a:r>
              <a:rPr lang="en-US" sz="2000" dirty="0"/>
              <a:t> or use the </a:t>
            </a:r>
            <a:r>
              <a:rPr lang="en-US" sz="2000" i="1" dirty="0"/>
              <a:t>Retirement Benefits Calculator </a:t>
            </a:r>
            <a:r>
              <a:rPr lang="en-US" sz="2000" dirty="0"/>
              <a:t>at CalSTRS.com</a:t>
            </a:r>
          </a:p>
        </p:txBody>
      </p:sp>
      <p:pic>
        <p:nvPicPr>
          <p:cNvPr id="3" name="Picture 2">
            <a:extLst>
              <a:ext uri="{FF2B5EF4-FFF2-40B4-BE49-F238E27FC236}">
                <a16:creationId xmlns:a16="http://schemas.microsoft.com/office/drawing/2014/main" id="{E8A61D27-072D-4867-9F39-C54CA8B1AD69}"/>
              </a:ext>
            </a:extLst>
          </p:cNvPr>
          <p:cNvPicPr>
            <a:picLocks noChangeAspect="1"/>
          </p:cNvPicPr>
          <p:nvPr/>
        </p:nvPicPr>
        <p:blipFill>
          <a:blip r:embed="rId4"/>
          <a:stretch>
            <a:fillRect/>
          </a:stretch>
        </p:blipFill>
        <p:spPr>
          <a:xfrm>
            <a:off x="226031" y="1129816"/>
            <a:ext cx="4584960" cy="3144075"/>
          </a:xfrm>
          <a:prstGeom prst="rect">
            <a:avLst/>
          </a:prstGeom>
        </p:spPr>
      </p:pic>
      <p:sp>
        <p:nvSpPr>
          <p:cNvPr id="9" name="Oval 8"/>
          <p:cNvSpPr/>
          <p:nvPr/>
        </p:nvSpPr>
        <p:spPr>
          <a:xfrm>
            <a:off x="675453" y="1751157"/>
            <a:ext cx="608012" cy="531812"/>
          </a:xfrm>
          <a:prstGeom prst="ellipse">
            <a:avLst/>
          </a:prstGeom>
          <a:noFill/>
          <a:ln w="38100">
            <a:solidFill>
              <a:srgbClr val="50558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4892675" y="1314450"/>
            <a:ext cx="4098925" cy="4724400"/>
          </a:xfrm>
        </p:spPr>
        <p:txBody>
          <a:bodyPr/>
          <a:lstStyle/>
          <a:p>
            <a:pPr defTabSz="287990">
              <a:defRPr/>
            </a:pPr>
            <a:r>
              <a:rPr lang="en-US" sz="2200" dirty="0"/>
              <a:t>What to do:</a:t>
            </a:r>
            <a:br>
              <a:rPr lang="en-US" dirty="0"/>
            </a:br>
            <a:r>
              <a:rPr lang="en-US" sz="2800" b="1" dirty="0"/>
              <a:t>Obtain a Service Retirement Estimate</a:t>
            </a:r>
            <a:br>
              <a:rPr lang="en-US" sz="2800" b="1" dirty="0"/>
            </a:br>
            <a:br>
              <a:rPr lang="en-US" sz="2800" b="1" i="1" dirty="0"/>
            </a:br>
            <a:r>
              <a:rPr lang="en-US" sz="2200" dirty="0"/>
              <a:t>When:</a:t>
            </a:r>
            <a:br>
              <a:rPr lang="en-US" b="1" dirty="0"/>
            </a:br>
            <a:r>
              <a:rPr lang="en-US" b="1" dirty="0"/>
              <a:t>Now</a:t>
            </a:r>
            <a:br>
              <a:rPr lang="en-US" b="1" dirty="0"/>
            </a:br>
            <a:br>
              <a:rPr lang="en-US" dirty="0"/>
            </a:br>
            <a:r>
              <a:rPr lang="en-US" sz="2000" dirty="0"/>
              <a:t>Check your </a:t>
            </a:r>
            <a:r>
              <a:rPr lang="en-US" sz="2000" i="1" dirty="0"/>
              <a:t>Retirement Progress Report</a:t>
            </a:r>
            <a:r>
              <a:rPr lang="en-US" sz="2000" dirty="0"/>
              <a:t> or use the </a:t>
            </a:r>
            <a:r>
              <a:rPr lang="en-US" sz="2000" i="1" dirty="0"/>
              <a:t>Retirement Benefits Calculator </a:t>
            </a:r>
            <a:r>
              <a:rPr lang="en-US" sz="2000" dirty="0"/>
              <a:t>at CalSTRS.com</a:t>
            </a:r>
          </a:p>
        </p:txBody>
      </p:sp>
      <p:pic>
        <p:nvPicPr>
          <p:cNvPr id="8" name="Picture 3"/>
          <p:cNvPicPr>
            <a:picLocks noChangeAspect="1" noChangeArrowheads="1"/>
          </p:cNvPicPr>
          <p:nvPr/>
        </p:nvPicPr>
        <p:blipFill>
          <a:blip r:embed="rId3"/>
          <a:stretch>
            <a:fillRect/>
          </a:stretch>
        </p:blipFill>
        <p:spPr bwMode="auto">
          <a:xfrm>
            <a:off x="152400" y="1105037"/>
            <a:ext cx="4584960" cy="5752963"/>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857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5257800" y="1314450"/>
            <a:ext cx="3733800" cy="4724400"/>
          </a:xfrm>
        </p:spPr>
        <p:txBody>
          <a:bodyPr/>
          <a:lstStyle/>
          <a:p>
            <a:pPr defTabSz="287990">
              <a:defRPr/>
            </a:pPr>
            <a:r>
              <a:rPr lang="en-US" sz="2200" dirty="0"/>
              <a:t>What to do:</a:t>
            </a:r>
            <a:br>
              <a:rPr lang="en-US" dirty="0"/>
            </a:br>
            <a:r>
              <a:rPr lang="en-US" sz="2800" b="1" dirty="0"/>
              <a:t>Verify Resignation Requirements</a:t>
            </a:r>
            <a:br>
              <a:rPr lang="en-US" sz="2800" b="1" dirty="0"/>
            </a:br>
            <a:br>
              <a:rPr lang="en-US" sz="2800" b="1" i="1" dirty="0"/>
            </a:br>
            <a:r>
              <a:rPr lang="en-US" sz="2200" dirty="0"/>
              <a:t>When:</a:t>
            </a:r>
            <a:br>
              <a:rPr lang="en-US" b="1" dirty="0"/>
            </a:br>
            <a:r>
              <a:rPr lang="en-US" b="1" dirty="0"/>
              <a:t>Now</a:t>
            </a:r>
            <a:br>
              <a:rPr lang="en-US" b="1" dirty="0"/>
            </a:br>
            <a:br>
              <a:rPr lang="en-US" b="1" dirty="0"/>
            </a:br>
            <a:r>
              <a:rPr lang="en-US" sz="2000" dirty="0"/>
              <a:t>Check with employer’s Human Resources for required forms and process.</a:t>
            </a:r>
            <a:br>
              <a:rPr lang="en-US" dirty="0"/>
            </a:br>
            <a:endParaRPr lang="en-US" sz="2000" dirty="0"/>
          </a:p>
        </p:txBody>
      </p:sp>
      <p:graphicFrame>
        <p:nvGraphicFramePr>
          <p:cNvPr id="7" name="Diagram 6"/>
          <p:cNvGraphicFramePr/>
          <p:nvPr/>
        </p:nvGraphicFramePr>
        <p:xfrm>
          <a:off x="0" y="1313684"/>
          <a:ext cx="4819650" cy="5026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rca:RCAuthoringProperties xmlns:rca="urn:sharePointPublishingRcaProperties">
  <rca:Converter rca:guid="853d58f5-13c3-46f8-8b81-3ca4abcad7b3">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http://teams/home/HR/orgdev/train</rca:property>
    <rca:property rca:type="CreateSynchronously">True</rca:property>
    <rca:property rca:type="AllowChangeProcessingConfig">True</rca:property>
    <rca:property rca:type="ConverterSpecificSettings">&lt;InfoPathPageConverterSettings Version="1" &gt;&lt;FilePlaceHolder Url="http://teams/home/HR/orgdev/train/Service Request/Forms/template.xsn" &gt;&lt;/FilePlaceHolder&gt;&lt;SelectedView Name="view1.xsl" /&gt;&lt;/InfoPathPageConverterSettings&gt;</rca:property>
  </rca:Converter>
</rca:RCAuthori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C91EFF267876C4FB02B4F2DAAF9AA09" ma:contentTypeVersion="0" ma:contentTypeDescription="Create a new document." ma:contentTypeScope="" ma:versionID="6c06076efc21852ffbf0a6982329b8d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2BD33E-78AD-4AF6-8AC6-724CD2433C9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B62F8A3-8028-44F8-AD1A-C08AC8B14C07}">
  <ds:schemaRefs>
    <ds:schemaRef ds:uri="http://schemas.microsoft.com/sharepoint/v3/contenttype/forms"/>
  </ds:schemaRefs>
</ds:datastoreItem>
</file>

<file path=customXml/itemProps3.xml><?xml version="1.0" encoding="utf-8"?>
<ds:datastoreItem xmlns:ds="http://schemas.openxmlformats.org/officeDocument/2006/customXml" ds:itemID="{7F28B4AD-069A-4DE8-B93D-4AF0F7C9AD70}">
  <ds:schemaRefs>
    <ds:schemaRef ds:uri="urn:sharePointPublishingRcaProperties"/>
  </ds:schemaRefs>
</ds:datastoreItem>
</file>

<file path=customXml/itemProps4.xml><?xml version="1.0" encoding="utf-8"?>
<ds:datastoreItem xmlns:ds="http://schemas.openxmlformats.org/officeDocument/2006/customXml" ds:itemID="{A8CC10B0-804A-4952-AC6A-72CF2D6B74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2569</TotalTime>
  <Words>2713</Words>
  <Application>Microsoft Office PowerPoint</Application>
  <PresentationFormat>On-screen Show (4:3)</PresentationFormat>
  <Paragraphs>263</Paragraphs>
  <Slides>18</Slides>
  <Notes>18</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18</vt:i4>
      </vt:variant>
    </vt:vector>
  </HeadingPairs>
  <TitlesOfParts>
    <vt:vector size="24" baseType="lpstr">
      <vt:lpstr>Arial</vt:lpstr>
      <vt:lpstr>Calibri</vt:lpstr>
      <vt:lpstr>Office Theme</vt:lpstr>
      <vt:lpstr>Custom Design</vt:lpstr>
      <vt:lpstr>1_Custom Design</vt:lpstr>
      <vt:lpstr>3_Custom Design</vt:lpstr>
      <vt:lpstr>I Will Retire This Year</vt:lpstr>
      <vt:lpstr>What to do: Register for  myCalSTRS  When: Now  Visit myCalSTRS.com</vt:lpstr>
      <vt:lpstr>What to do: Understand the Formula  When: Now  View Understanding the Formula video at CalSTRS.com  </vt:lpstr>
      <vt:lpstr>What to do: Know Your Defined Benefit Supplement Account Choices  When: Now  View the Defined Benefit Supplement video series at CalSTRS.com </vt:lpstr>
      <vt:lpstr>What to do: Learn About CalSTRS Pension2  When: Now  Visit Pension2.com for an e-book and more information</vt:lpstr>
      <vt:lpstr>What to do: Review Your Retirement Guide  When: Now  Download a copy at CalSTRS.com</vt:lpstr>
      <vt:lpstr>What to do: Obtain a Service Retirement Estimate  When: Now  Check your Retirement Progress Report or use the Retirement Benefits Calculator at CalSTRS.com</vt:lpstr>
      <vt:lpstr>What to do: Obtain a Service Retirement Estimate  When: Now  Check your Retirement Progress Report or use the Retirement Benefits Calculator at CalSTRS.com</vt:lpstr>
      <vt:lpstr>What to do: Verify Resignation Requirements  When: Now  Check with employer’s Human Resources for required forms and process. </vt:lpstr>
      <vt:lpstr>What to do: Research Health Benefits Coverage  When: Now  CalSTRS does not provide health benefits</vt:lpstr>
      <vt:lpstr>What to do: Know the Social Security Rules  When: Now  Contact the Social Security Administration for more information</vt:lpstr>
      <vt:lpstr>What to do: Apply for Retirement  When: No earlier than 6 months before retirement date  Submit your application using myCalSTRS for guided assistance and faster processing</vt:lpstr>
      <vt:lpstr>What to do: Wait to Work  When: First 180 days of retirement  </vt:lpstr>
      <vt:lpstr>What to do: Review the Member Handbook  When: Any time  </vt:lpstr>
      <vt:lpstr>What to do: Attend a benefits planning session   When: As soon as possible  </vt:lpstr>
      <vt:lpstr>Financial Awareness Workshops  When: Anytime  View schedule and register at CalSTRS.com/ financial-awareness</vt:lpstr>
      <vt:lpstr>What to do: Access Convenient Resources  When: Any time  </vt:lpstr>
      <vt:lpstr>PowerPoint Presentation</vt:lpstr>
    </vt:vector>
  </TitlesOfParts>
  <Company>CalSTRS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Baotran Bui</dc:creator>
  <cp:lastModifiedBy>James Doak</cp:lastModifiedBy>
  <cp:revision>154</cp:revision>
  <cp:lastPrinted>2016-02-01T21:17:28Z</cp:lastPrinted>
  <dcterms:created xsi:type="dcterms:W3CDTF">2013-07-10T18:15:17Z</dcterms:created>
  <dcterms:modified xsi:type="dcterms:W3CDTF">2019-11-06T15:54:28Z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0x0101009C91EFF267876C4FB02B4F2DAAF9AA09</vt:lpwstr>
  </property>
  <property fmtid="{D5CDD505-2E9C-101B-9397-08002B2CF9AE}" pid="3" name="TemplateUrl">
    <vt:lpwstr/>
  </property>
  <property fmtid="{D5CDD505-2E9C-101B-9397-08002B2CF9AE}" pid="4" name="Order">
    <vt:r8>1300</vt:r8>
  </property>
  <property fmtid="{D5CDD505-2E9C-101B-9397-08002B2CF9AE}" pid="5" name="xd_Signature">
    <vt:bool>false</vt:bool>
  </property>
  <property fmtid="{D5CDD505-2E9C-101B-9397-08002B2CF9AE}" pid="6" name="xd_ProgID">
    <vt:lpwstr/>
  </property>
</Properties>
</file>