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64" r:id="rId2"/>
    <p:sldMasterId id="2147483665" r:id="rId3"/>
    <p:sldMasterId id="2147483666" r:id="rId4"/>
    <p:sldMasterId id="2147483668" r:id="rId5"/>
  </p:sldMasterIdLst>
  <p:notesMasterIdLst>
    <p:notesMasterId r:id="rId70"/>
  </p:notesMasterIdLst>
  <p:sldIdLst>
    <p:sldId id="258" r:id="rId6"/>
    <p:sldId id="259" r:id="rId7"/>
    <p:sldId id="260" r:id="rId8"/>
    <p:sldId id="334" r:id="rId9"/>
    <p:sldId id="261" r:id="rId10"/>
    <p:sldId id="312" r:id="rId11"/>
    <p:sldId id="264" r:id="rId12"/>
    <p:sldId id="313" r:id="rId13"/>
    <p:sldId id="335" r:id="rId14"/>
    <p:sldId id="314" r:id="rId15"/>
    <p:sldId id="268" r:id="rId16"/>
    <p:sldId id="330" r:id="rId17"/>
    <p:sldId id="269" r:id="rId18"/>
    <p:sldId id="270" r:id="rId19"/>
    <p:sldId id="271" r:id="rId20"/>
    <p:sldId id="277" r:id="rId21"/>
    <p:sldId id="278" r:id="rId22"/>
    <p:sldId id="279" r:id="rId23"/>
    <p:sldId id="286" r:id="rId24"/>
    <p:sldId id="272" r:id="rId25"/>
    <p:sldId id="275" r:id="rId26"/>
    <p:sldId id="273" r:id="rId27"/>
    <p:sldId id="276" r:id="rId28"/>
    <p:sldId id="315" r:id="rId29"/>
    <p:sldId id="284" r:id="rId30"/>
    <p:sldId id="316" r:id="rId31"/>
    <p:sldId id="280" r:id="rId32"/>
    <p:sldId id="323" r:id="rId33"/>
    <p:sldId id="283" r:id="rId34"/>
    <p:sldId id="282" r:id="rId35"/>
    <p:sldId id="328" r:id="rId36"/>
    <p:sldId id="329" r:id="rId37"/>
    <p:sldId id="336" r:id="rId38"/>
    <p:sldId id="317" r:id="rId39"/>
    <p:sldId id="324" r:id="rId40"/>
    <p:sldId id="287" r:id="rId41"/>
    <p:sldId id="289" r:id="rId42"/>
    <p:sldId id="290" r:id="rId43"/>
    <p:sldId id="292" r:id="rId44"/>
    <p:sldId id="318" r:id="rId45"/>
    <p:sldId id="293" r:id="rId46"/>
    <p:sldId id="333" r:id="rId47"/>
    <p:sldId id="294" r:id="rId48"/>
    <p:sldId id="319" r:id="rId49"/>
    <p:sldId id="295" r:id="rId50"/>
    <p:sldId id="296" r:id="rId51"/>
    <p:sldId id="320" r:id="rId52"/>
    <p:sldId id="300" r:id="rId53"/>
    <p:sldId id="297" r:id="rId54"/>
    <p:sldId id="299" r:id="rId55"/>
    <p:sldId id="298" r:id="rId56"/>
    <p:sldId id="301" r:id="rId57"/>
    <p:sldId id="321" r:id="rId58"/>
    <p:sldId id="302" r:id="rId59"/>
    <p:sldId id="303" r:id="rId60"/>
    <p:sldId id="310" r:id="rId61"/>
    <p:sldId id="308" r:id="rId62"/>
    <p:sldId id="322" r:id="rId63"/>
    <p:sldId id="291" r:id="rId64"/>
    <p:sldId id="304" r:id="rId65"/>
    <p:sldId id="305" r:id="rId66"/>
    <p:sldId id="306" r:id="rId67"/>
    <p:sldId id="307" r:id="rId68"/>
    <p:sldId id="309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Rhkrt77heQfl7UMywu8zRg==" hashData="DDBT+52EzGrPfAu6hAYYMgmND5c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00"/>
    <a:srgbClr val="33CC33"/>
    <a:srgbClr val="457CBE"/>
    <a:srgbClr val="7C35B1"/>
    <a:srgbClr val="9900FF"/>
    <a:srgbClr val="0066CC"/>
    <a:srgbClr val="3333FF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5066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FECC84-306A-4391-A201-1FF427A5CBC5}" type="doc">
      <dgm:prSet loTypeId="urn:microsoft.com/office/officeart/2005/8/layout/vList5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39195D8-BFBB-4C91-9179-D706F3D85212}">
      <dgm:prSet phldrT="[Text]" custT="1"/>
      <dgm:spPr>
        <a:xfrm rot="5400000">
          <a:off x="3886461" y="-1382723"/>
          <a:ext cx="1139428" cy="4194048"/>
        </a:xfrm>
        <a:prstGeom prst="round2SameRect">
          <a:avLst/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Budgeting, savings and investing, credit and debt</a:t>
          </a:r>
        </a:p>
      </dgm:t>
    </dgm:pt>
    <dgm:pt modelId="{A53AF0FD-341D-4575-85D0-E6AD8D242CC2}" type="parTrans" cxnId="{61F816C1-D078-463D-B030-23211E67DF96}">
      <dgm:prSet/>
      <dgm:spPr/>
      <dgm:t>
        <a:bodyPr/>
        <a:lstStyle/>
        <a:p>
          <a:endParaRPr lang="en-US"/>
        </a:p>
      </dgm:t>
    </dgm:pt>
    <dgm:pt modelId="{D7DA2064-6A57-4EA8-8A9A-71B560AE945B}" type="sibTrans" cxnId="{61F816C1-D078-463D-B030-23211E67DF96}">
      <dgm:prSet/>
      <dgm:spPr/>
      <dgm:t>
        <a:bodyPr/>
        <a:lstStyle/>
        <a:p>
          <a:endParaRPr lang="en-US"/>
        </a:p>
      </dgm:t>
    </dgm:pt>
    <dgm:pt modelId="{FD2A655C-8C5C-40C6-838F-6BEFDB7EBDAB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0" y="1497657"/>
          <a:ext cx="2359152" cy="1424285"/>
        </a:xfrm>
        <a:prstGeom prst="roundRect">
          <a:avLst/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Plan for Your Future</a:t>
          </a:r>
        </a:p>
      </dgm:t>
    </dgm:pt>
    <dgm:pt modelId="{A65FC82A-9FB3-4606-B2A3-C9F6478CB300}" type="parTrans" cxnId="{EE7D06EA-08AD-4D21-AA65-DADF94020ADF}">
      <dgm:prSet/>
      <dgm:spPr/>
      <dgm:t>
        <a:bodyPr/>
        <a:lstStyle/>
        <a:p>
          <a:endParaRPr lang="en-US"/>
        </a:p>
      </dgm:t>
    </dgm:pt>
    <dgm:pt modelId="{5BCEE63B-FC7F-4BB4-AB4C-E7353953DD5A}" type="sibTrans" cxnId="{EE7D06EA-08AD-4D21-AA65-DADF94020ADF}">
      <dgm:prSet/>
      <dgm:spPr/>
      <dgm:t>
        <a:bodyPr/>
        <a:lstStyle/>
        <a:p>
          <a:endParaRPr lang="en-US"/>
        </a:p>
      </dgm:t>
    </dgm:pt>
    <dgm:pt modelId="{3ED01B00-68D7-4FAB-A8E2-FF649AC60AF9}">
      <dgm:prSet phldrT="[Text]" custT="1"/>
      <dgm:spPr>
        <a:xfrm rot="5400000">
          <a:off x="3886461" y="112775"/>
          <a:ext cx="1139428" cy="4194048"/>
        </a:xfrm>
        <a:prstGeom prst="round2SameRect">
          <a:avLst/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Retirement lifestyle, expenses, income, obstacles</a:t>
          </a:r>
        </a:p>
      </dgm:t>
    </dgm:pt>
    <dgm:pt modelId="{F80DF319-8B48-4FFE-92A9-5F128FBA57CF}" type="parTrans" cxnId="{A4D19039-F364-4263-92EE-968D91D98449}">
      <dgm:prSet/>
      <dgm:spPr/>
      <dgm:t>
        <a:bodyPr/>
        <a:lstStyle/>
        <a:p>
          <a:endParaRPr lang="en-US"/>
        </a:p>
      </dgm:t>
    </dgm:pt>
    <dgm:pt modelId="{1AD833E9-5B68-48B7-9928-2530E9F012CD}" type="sibTrans" cxnId="{A4D19039-F364-4263-92EE-968D91D98449}">
      <dgm:prSet/>
      <dgm:spPr/>
      <dgm:t>
        <a:bodyPr/>
        <a:lstStyle/>
        <a:p>
          <a:endParaRPr lang="en-US"/>
        </a:p>
      </dgm:t>
    </dgm:pt>
    <dgm:pt modelId="{F9D37D6F-AEAC-4B96-8DFA-C388584D4108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0" y="2993156"/>
          <a:ext cx="2359152" cy="1424285"/>
        </a:xfrm>
        <a:prstGeom prst="roundRect">
          <a:avLst/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Protect Your Future</a:t>
          </a:r>
        </a:p>
      </dgm:t>
    </dgm:pt>
    <dgm:pt modelId="{02507269-D4C6-4815-916C-7BF6E8759D34}" type="parTrans" cxnId="{91A03CA2-43D5-4633-AE6F-DBFC1584CE3B}">
      <dgm:prSet/>
      <dgm:spPr/>
      <dgm:t>
        <a:bodyPr/>
        <a:lstStyle/>
        <a:p>
          <a:endParaRPr lang="en-US"/>
        </a:p>
      </dgm:t>
    </dgm:pt>
    <dgm:pt modelId="{E6324FCE-5DAC-4974-AE55-4FEF8F199F21}" type="sibTrans" cxnId="{91A03CA2-43D5-4633-AE6F-DBFC1584CE3B}">
      <dgm:prSet/>
      <dgm:spPr/>
      <dgm:t>
        <a:bodyPr/>
        <a:lstStyle/>
        <a:p>
          <a:endParaRPr lang="en-US"/>
        </a:p>
      </dgm:t>
    </dgm:pt>
    <dgm:pt modelId="{FBD24BAA-86C7-43F7-A12C-1D92378B6F5C}">
      <dgm:prSet phldrT="[Text]" custT="1"/>
      <dgm:spPr>
        <a:xfrm rot="5400000">
          <a:off x="3886461" y="1608275"/>
          <a:ext cx="1139428" cy="4194048"/>
        </a:xfrm>
        <a:prstGeom prst="round2SameRect">
          <a:avLst/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Retirement distributions, maximizing income, adjustments, protection</a:t>
          </a:r>
        </a:p>
      </dgm:t>
    </dgm:pt>
    <dgm:pt modelId="{70EF906E-2A48-4449-A410-47B766818C0B}" type="parTrans" cxnId="{16840DC3-2E85-4E34-A41F-560615FB445E}">
      <dgm:prSet/>
      <dgm:spPr/>
      <dgm:t>
        <a:bodyPr/>
        <a:lstStyle/>
        <a:p>
          <a:endParaRPr lang="en-US"/>
        </a:p>
      </dgm:t>
    </dgm:pt>
    <dgm:pt modelId="{4542E33B-8C76-4B95-810D-3767124BE805}" type="sibTrans" cxnId="{16840DC3-2E85-4E34-A41F-560615FB445E}">
      <dgm:prSet/>
      <dgm:spPr/>
      <dgm:t>
        <a:bodyPr/>
        <a:lstStyle/>
        <a:p>
          <a:endParaRPr lang="en-US"/>
        </a:p>
      </dgm:t>
    </dgm:pt>
    <dgm:pt modelId="{6207E683-6C90-4635-89F0-FB187998EB0E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0" y="2158"/>
          <a:ext cx="2359152" cy="1424285"/>
        </a:xfrm>
        <a:prstGeom prst="roundRect">
          <a:avLst/>
        </a:prstGeom>
        <a:solidFill>
          <a:srgbClr val="9BBB59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sz="280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Save for Your Future</a:t>
          </a:r>
          <a:endParaRPr lang="en-US" sz="28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8BC2437-C68F-4A4C-ACBD-E3AEC0274767}" type="sibTrans" cxnId="{B412D4DF-A8D4-4B5D-8495-50C42B070D36}">
      <dgm:prSet/>
      <dgm:spPr/>
      <dgm:t>
        <a:bodyPr/>
        <a:lstStyle/>
        <a:p>
          <a:endParaRPr lang="en-US"/>
        </a:p>
      </dgm:t>
    </dgm:pt>
    <dgm:pt modelId="{E25C5879-AB38-4404-B00D-D0453A0884DC}" type="parTrans" cxnId="{B412D4DF-A8D4-4B5D-8495-50C42B070D36}">
      <dgm:prSet/>
      <dgm:spPr/>
      <dgm:t>
        <a:bodyPr/>
        <a:lstStyle/>
        <a:p>
          <a:endParaRPr lang="en-US"/>
        </a:p>
      </dgm:t>
    </dgm:pt>
    <dgm:pt modelId="{79872488-6BC9-4C02-8659-1CA945279A33}" type="pres">
      <dgm:prSet presAssocID="{F3FECC84-306A-4391-A201-1FF427A5CBC5}" presName="Name0" presStyleCnt="0">
        <dgm:presLayoutVars>
          <dgm:dir/>
          <dgm:animLvl val="lvl"/>
          <dgm:resizeHandles val="exact"/>
        </dgm:presLayoutVars>
      </dgm:prSet>
      <dgm:spPr/>
    </dgm:pt>
    <dgm:pt modelId="{5F4E40F2-52AF-4222-BEDA-0B00C00C00C0}" type="pres">
      <dgm:prSet presAssocID="{6207E683-6C90-4635-89F0-FB187998EB0E}" presName="linNode" presStyleCnt="0"/>
      <dgm:spPr/>
    </dgm:pt>
    <dgm:pt modelId="{2987C27F-42C7-499B-9BB6-8CE807A92E00}" type="pres">
      <dgm:prSet presAssocID="{6207E683-6C90-4635-89F0-FB187998EB0E}" presName="parentText" presStyleLbl="node1" presStyleIdx="0" presStyleCnt="3" custLinFactNeighborX="-76308" custLinFactNeighborY="-59002">
        <dgm:presLayoutVars>
          <dgm:chMax val="1"/>
          <dgm:bulletEnabled val="1"/>
        </dgm:presLayoutVars>
      </dgm:prSet>
      <dgm:spPr/>
    </dgm:pt>
    <dgm:pt modelId="{3D9F8398-E34E-45F2-BC89-0C9BD274C772}" type="pres">
      <dgm:prSet presAssocID="{6207E683-6C90-4635-89F0-FB187998EB0E}" presName="descendantText" presStyleLbl="alignAccFollowNode1" presStyleIdx="0" presStyleCnt="3">
        <dgm:presLayoutVars>
          <dgm:bulletEnabled val="1"/>
        </dgm:presLayoutVars>
      </dgm:prSet>
      <dgm:spPr/>
    </dgm:pt>
    <dgm:pt modelId="{3305E29F-6702-45C7-955A-8B93182D85A2}" type="pres">
      <dgm:prSet presAssocID="{88BC2437-C68F-4A4C-ACBD-E3AEC0274767}" presName="sp" presStyleCnt="0"/>
      <dgm:spPr/>
    </dgm:pt>
    <dgm:pt modelId="{A460948E-43D7-43DF-8DF1-3A75E80F1798}" type="pres">
      <dgm:prSet presAssocID="{FD2A655C-8C5C-40C6-838F-6BEFDB7EBDAB}" presName="linNode" presStyleCnt="0"/>
      <dgm:spPr/>
    </dgm:pt>
    <dgm:pt modelId="{C55347C3-4813-492D-96E1-52863613A3C1}" type="pres">
      <dgm:prSet presAssocID="{FD2A655C-8C5C-40C6-838F-6BEFDB7EBDA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D985E6AF-28E5-4E02-91B3-9C27B6A6BC6D}" type="pres">
      <dgm:prSet presAssocID="{FD2A655C-8C5C-40C6-838F-6BEFDB7EBDAB}" presName="descendantText" presStyleLbl="alignAccFollowNode1" presStyleIdx="1" presStyleCnt="3">
        <dgm:presLayoutVars>
          <dgm:bulletEnabled val="1"/>
        </dgm:presLayoutVars>
      </dgm:prSet>
      <dgm:spPr/>
    </dgm:pt>
    <dgm:pt modelId="{73740E80-ED64-4B67-8FBE-79BAFE6FC613}" type="pres">
      <dgm:prSet presAssocID="{5BCEE63B-FC7F-4BB4-AB4C-E7353953DD5A}" presName="sp" presStyleCnt="0"/>
      <dgm:spPr/>
    </dgm:pt>
    <dgm:pt modelId="{1A861DD9-B0C1-4980-8F79-FA2A160CED61}" type="pres">
      <dgm:prSet presAssocID="{F9D37D6F-AEAC-4B96-8DFA-C388584D4108}" presName="linNode" presStyleCnt="0"/>
      <dgm:spPr/>
    </dgm:pt>
    <dgm:pt modelId="{ADCAB8B7-356F-41D9-9F95-0458D3198461}" type="pres">
      <dgm:prSet presAssocID="{F9D37D6F-AEAC-4B96-8DFA-C388584D410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56D7203-2171-469F-A0B0-BCACD8F6872A}" type="pres">
      <dgm:prSet presAssocID="{F9D37D6F-AEAC-4B96-8DFA-C388584D410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A4D19039-F364-4263-92EE-968D91D98449}" srcId="{FD2A655C-8C5C-40C6-838F-6BEFDB7EBDAB}" destId="{3ED01B00-68D7-4FAB-A8E2-FF649AC60AF9}" srcOrd="0" destOrd="0" parTransId="{F80DF319-8B48-4FFE-92A9-5F128FBA57CF}" sibTransId="{1AD833E9-5B68-48B7-9928-2530E9F012CD}"/>
    <dgm:cxn modelId="{610AAC3B-E792-4764-A36E-18437834310D}" type="presOf" srcId="{239195D8-BFBB-4C91-9179-D706F3D85212}" destId="{3D9F8398-E34E-45F2-BC89-0C9BD274C772}" srcOrd="0" destOrd="0" presId="urn:microsoft.com/office/officeart/2005/8/layout/vList5"/>
    <dgm:cxn modelId="{2FB20F63-409F-47A8-BFC1-367E365A8F7F}" type="presOf" srcId="{FD2A655C-8C5C-40C6-838F-6BEFDB7EBDAB}" destId="{C55347C3-4813-492D-96E1-52863613A3C1}" srcOrd="0" destOrd="0" presId="urn:microsoft.com/office/officeart/2005/8/layout/vList5"/>
    <dgm:cxn modelId="{95D03E7C-C4DE-4257-8624-5984C5C14BE8}" type="presOf" srcId="{FBD24BAA-86C7-43F7-A12C-1D92378B6F5C}" destId="{156D7203-2171-469F-A0B0-BCACD8F6872A}" srcOrd="0" destOrd="0" presId="urn:microsoft.com/office/officeart/2005/8/layout/vList5"/>
    <dgm:cxn modelId="{3B0A218D-B984-4BEF-BCD6-B495CA5C7CA1}" type="presOf" srcId="{F9D37D6F-AEAC-4B96-8DFA-C388584D4108}" destId="{ADCAB8B7-356F-41D9-9F95-0458D3198461}" srcOrd="0" destOrd="0" presId="urn:microsoft.com/office/officeart/2005/8/layout/vList5"/>
    <dgm:cxn modelId="{3CCF8197-923C-4133-9476-8F69E2072F3E}" type="presOf" srcId="{6207E683-6C90-4635-89F0-FB187998EB0E}" destId="{2987C27F-42C7-499B-9BB6-8CE807A92E00}" srcOrd="0" destOrd="0" presId="urn:microsoft.com/office/officeart/2005/8/layout/vList5"/>
    <dgm:cxn modelId="{91A03CA2-43D5-4633-AE6F-DBFC1584CE3B}" srcId="{F3FECC84-306A-4391-A201-1FF427A5CBC5}" destId="{F9D37D6F-AEAC-4B96-8DFA-C388584D4108}" srcOrd="2" destOrd="0" parTransId="{02507269-D4C6-4815-916C-7BF6E8759D34}" sibTransId="{E6324FCE-5DAC-4974-AE55-4FEF8F199F21}"/>
    <dgm:cxn modelId="{40B84BB7-6D96-4308-9F6F-DBF3C8634E7F}" type="presOf" srcId="{3ED01B00-68D7-4FAB-A8E2-FF649AC60AF9}" destId="{D985E6AF-28E5-4E02-91B3-9C27B6A6BC6D}" srcOrd="0" destOrd="0" presId="urn:microsoft.com/office/officeart/2005/8/layout/vList5"/>
    <dgm:cxn modelId="{61F816C1-D078-463D-B030-23211E67DF96}" srcId="{6207E683-6C90-4635-89F0-FB187998EB0E}" destId="{239195D8-BFBB-4C91-9179-D706F3D85212}" srcOrd="0" destOrd="0" parTransId="{A53AF0FD-341D-4575-85D0-E6AD8D242CC2}" sibTransId="{D7DA2064-6A57-4EA8-8A9A-71B560AE945B}"/>
    <dgm:cxn modelId="{16840DC3-2E85-4E34-A41F-560615FB445E}" srcId="{F9D37D6F-AEAC-4B96-8DFA-C388584D4108}" destId="{FBD24BAA-86C7-43F7-A12C-1D92378B6F5C}" srcOrd="0" destOrd="0" parTransId="{70EF906E-2A48-4449-A410-47B766818C0B}" sibTransId="{4542E33B-8C76-4B95-810D-3767124BE805}"/>
    <dgm:cxn modelId="{B412D4DF-A8D4-4B5D-8495-50C42B070D36}" srcId="{F3FECC84-306A-4391-A201-1FF427A5CBC5}" destId="{6207E683-6C90-4635-89F0-FB187998EB0E}" srcOrd="0" destOrd="0" parTransId="{E25C5879-AB38-4404-B00D-D0453A0884DC}" sibTransId="{88BC2437-C68F-4A4C-ACBD-E3AEC0274767}"/>
    <dgm:cxn modelId="{EE7D06EA-08AD-4D21-AA65-DADF94020ADF}" srcId="{F3FECC84-306A-4391-A201-1FF427A5CBC5}" destId="{FD2A655C-8C5C-40C6-838F-6BEFDB7EBDAB}" srcOrd="1" destOrd="0" parTransId="{A65FC82A-9FB3-4606-B2A3-C9F6478CB300}" sibTransId="{5BCEE63B-FC7F-4BB4-AB4C-E7353953DD5A}"/>
    <dgm:cxn modelId="{7D8F68FD-2637-4A1A-9E14-ACFE4A1AB05C}" type="presOf" srcId="{F3FECC84-306A-4391-A201-1FF427A5CBC5}" destId="{79872488-6BC9-4C02-8659-1CA945279A33}" srcOrd="0" destOrd="0" presId="urn:microsoft.com/office/officeart/2005/8/layout/vList5"/>
    <dgm:cxn modelId="{FDB90FFB-1FDF-47CD-B6D9-C0484F565E0B}" type="presParOf" srcId="{79872488-6BC9-4C02-8659-1CA945279A33}" destId="{5F4E40F2-52AF-4222-BEDA-0B00C00C00C0}" srcOrd="0" destOrd="0" presId="urn:microsoft.com/office/officeart/2005/8/layout/vList5"/>
    <dgm:cxn modelId="{E6D7F69E-61E6-488B-89D6-43506A2A19D9}" type="presParOf" srcId="{5F4E40F2-52AF-4222-BEDA-0B00C00C00C0}" destId="{2987C27F-42C7-499B-9BB6-8CE807A92E00}" srcOrd="0" destOrd="0" presId="urn:microsoft.com/office/officeart/2005/8/layout/vList5"/>
    <dgm:cxn modelId="{39D4062A-F59A-4B81-84A3-493C98E4D352}" type="presParOf" srcId="{5F4E40F2-52AF-4222-BEDA-0B00C00C00C0}" destId="{3D9F8398-E34E-45F2-BC89-0C9BD274C772}" srcOrd="1" destOrd="0" presId="urn:microsoft.com/office/officeart/2005/8/layout/vList5"/>
    <dgm:cxn modelId="{FAAAEC21-7E71-4A9A-AD9C-CD8AD3B80D09}" type="presParOf" srcId="{79872488-6BC9-4C02-8659-1CA945279A33}" destId="{3305E29F-6702-45C7-955A-8B93182D85A2}" srcOrd="1" destOrd="0" presId="urn:microsoft.com/office/officeart/2005/8/layout/vList5"/>
    <dgm:cxn modelId="{7173F160-4643-46E8-BAA6-B417603126E0}" type="presParOf" srcId="{79872488-6BC9-4C02-8659-1CA945279A33}" destId="{A460948E-43D7-43DF-8DF1-3A75E80F1798}" srcOrd="2" destOrd="0" presId="urn:microsoft.com/office/officeart/2005/8/layout/vList5"/>
    <dgm:cxn modelId="{8CA9E685-9100-4DC1-8CE2-3E504A2C6711}" type="presParOf" srcId="{A460948E-43D7-43DF-8DF1-3A75E80F1798}" destId="{C55347C3-4813-492D-96E1-52863613A3C1}" srcOrd="0" destOrd="0" presId="urn:microsoft.com/office/officeart/2005/8/layout/vList5"/>
    <dgm:cxn modelId="{9417CA48-4BBD-4C08-85BA-C5C84CE47892}" type="presParOf" srcId="{A460948E-43D7-43DF-8DF1-3A75E80F1798}" destId="{D985E6AF-28E5-4E02-91B3-9C27B6A6BC6D}" srcOrd="1" destOrd="0" presId="urn:microsoft.com/office/officeart/2005/8/layout/vList5"/>
    <dgm:cxn modelId="{C46A7996-4B6B-4390-B1C4-16DF49978D89}" type="presParOf" srcId="{79872488-6BC9-4C02-8659-1CA945279A33}" destId="{73740E80-ED64-4B67-8FBE-79BAFE6FC613}" srcOrd="3" destOrd="0" presId="urn:microsoft.com/office/officeart/2005/8/layout/vList5"/>
    <dgm:cxn modelId="{474BD057-2701-4971-A640-3983267D5FD4}" type="presParOf" srcId="{79872488-6BC9-4C02-8659-1CA945279A33}" destId="{1A861DD9-B0C1-4980-8F79-FA2A160CED61}" srcOrd="4" destOrd="0" presId="urn:microsoft.com/office/officeart/2005/8/layout/vList5"/>
    <dgm:cxn modelId="{3FF26E24-DBB6-4A23-B4CC-7AFC77F69C1D}" type="presParOf" srcId="{1A861DD9-B0C1-4980-8F79-FA2A160CED61}" destId="{ADCAB8B7-356F-41D9-9F95-0458D3198461}" srcOrd="0" destOrd="0" presId="urn:microsoft.com/office/officeart/2005/8/layout/vList5"/>
    <dgm:cxn modelId="{55C145F5-B0A7-46E8-8626-4B643E7D6D00}" type="presParOf" srcId="{1A861DD9-B0C1-4980-8F79-FA2A160CED61}" destId="{156D7203-2171-469F-A0B0-BCACD8F6872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F8398-E34E-45F2-BC89-0C9BD274C772}">
      <dsp:nvSpPr>
        <dsp:cNvPr id="0" name=""/>
        <dsp:cNvSpPr/>
      </dsp:nvSpPr>
      <dsp:spPr>
        <a:xfrm rot="5400000">
          <a:off x="3886461" y="-1382723"/>
          <a:ext cx="1139428" cy="4194048"/>
        </a:xfrm>
        <a:prstGeom prst="round2SameRect">
          <a:avLst/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Budgeting, savings and investing, credit and debt</a:t>
          </a:r>
        </a:p>
      </dsp:txBody>
      <dsp:txXfrm rot="-5400000">
        <a:off x="2359151" y="200209"/>
        <a:ext cx="4138426" cy="1028184"/>
      </dsp:txXfrm>
    </dsp:sp>
    <dsp:sp modelId="{2987C27F-42C7-499B-9BB6-8CE807A92E00}">
      <dsp:nvSpPr>
        <dsp:cNvPr id="0" name=""/>
        <dsp:cNvSpPr/>
      </dsp:nvSpPr>
      <dsp:spPr>
        <a:xfrm>
          <a:off x="0" y="0"/>
          <a:ext cx="2359152" cy="1424285"/>
        </a:xfrm>
        <a:prstGeom prst="roundRect">
          <a:avLst/>
        </a:prstGeom>
        <a:solidFill>
          <a:srgbClr val="9BBB59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Save for Your Future</a:t>
          </a:r>
          <a:endParaRPr lang="en-US" sz="28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9528" y="69528"/>
        <a:ext cx="2220096" cy="1285229"/>
      </dsp:txXfrm>
    </dsp:sp>
    <dsp:sp modelId="{D985E6AF-28E5-4E02-91B3-9C27B6A6BC6D}">
      <dsp:nvSpPr>
        <dsp:cNvPr id="0" name=""/>
        <dsp:cNvSpPr/>
      </dsp:nvSpPr>
      <dsp:spPr>
        <a:xfrm rot="5400000">
          <a:off x="3886461" y="112775"/>
          <a:ext cx="1139428" cy="4194048"/>
        </a:xfrm>
        <a:prstGeom prst="round2SameRect">
          <a:avLst/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Retirement lifestyle, expenses, income, obstacles</a:t>
          </a:r>
        </a:p>
      </dsp:txBody>
      <dsp:txXfrm rot="-5400000">
        <a:off x="2359151" y="1695707"/>
        <a:ext cx="4138426" cy="1028184"/>
      </dsp:txXfrm>
    </dsp:sp>
    <dsp:sp modelId="{C55347C3-4813-492D-96E1-52863613A3C1}">
      <dsp:nvSpPr>
        <dsp:cNvPr id="0" name=""/>
        <dsp:cNvSpPr/>
      </dsp:nvSpPr>
      <dsp:spPr>
        <a:xfrm>
          <a:off x="0" y="1497657"/>
          <a:ext cx="2359152" cy="1424285"/>
        </a:xfrm>
        <a:prstGeom prst="roundRect">
          <a:avLst/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Plan for Your Future</a:t>
          </a:r>
        </a:p>
      </dsp:txBody>
      <dsp:txXfrm>
        <a:off x="69528" y="1567185"/>
        <a:ext cx="2220096" cy="1285229"/>
      </dsp:txXfrm>
    </dsp:sp>
    <dsp:sp modelId="{156D7203-2171-469F-A0B0-BCACD8F6872A}">
      <dsp:nvSpPr>
        <dsp:cNvPr id="0" name=""/>
        <dsp:cNvSpPr/>
      </dsp:nvSpPr>
      <dsp:spPr>
        <a:xfrm rot="5400000">
          <a:off x="3886461" y="1608275"/>
          <a:ext cx="1139428" cy="4194048"/>
        </a:xfrm>
        <a:prstGeom prst="round2SameRect">
          <a:avLst/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Retirement distributions, maximizing income, adjustments, protection</a:t>
          </a:r>
        </a:p>
      </dsp:txBody>
      <dsp:txXfrm rot="-5400000">
        <a:off x="2359151" y="3191207"/>
        <a:ext cx="4138426" cy="1028184"/>
      </dsp:txXfrm>
    </dsp:sp>
    <dsp:sp modelId="{ADCAB8B7-356F-41D9-9F95-0458D3198461}">
      <dsp:nvSpPr>
        <dsp:cNvPr id="0" name=""/>
        <dsp:cNvSpPr/>
      </dsp:nvSpPr>
      <dsp:spPr>
        <a:xfrm>
          <a:off x="0" y="2993156"/>
          <a:ext cx="2359152" cy="1424285"/>
        </a:xfrm>
        <a:prstGeom prst="roundRect">
          <a:avLst/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Protect Your Future</a:t>
          </a:r>
        </a:p>
      </dsp:txBody>
      <dsp:txXfrm>
        <a:off x="69528" y="3062684"/>
        <a:ext cx="2220096" cy="1285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AC2E1-9EA8-4D19-B108-4CECE703892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52478-5E67-4531-874C-906BE756A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29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83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29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02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80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81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estimate.</a:t>
            </a:r>
          </a:p>
          <a:p>
            <a:endParaRPr lang="en-US" dirty="0"/>
          </a:p>
          <a:p>
            <a:r>
              <a:rPr lang="en-US" dirty="0"/>
              <a:t>Point out that</a:t>
            </a:r>
            <a:r>
              <a:rPr lang="en-US" baseline="0" dirty="0"/>
              <a:t> the highest average </a:t>
            </a:r>
            <a:r>
              <a:rPr lang="en-US" b="1" baseline="0" dirty="0"/>
              <a:t>12</a:t>
            </a:r>
            <a:r>
              <a:rPr lang="en-US" baseline="0" dirty="0"/>
              <a:t> month earnable salary is used in this estimate because the member is under the 2% @ 60 benefit structure and has over 25 years of credited service. </a:t>
            </a:r>
          </a:p>
          <a:p>
            <a:endParaRPr lang="en-US" baseline="0" dirty="0"/>
          </a:p>
          <a:p>
            <a:r>
              <a:rPr lang="en-US" baseline="0" dirty="0"/>
              <a:t>Mention that the Career Factor benefit enhancement is only available for 2% @ 60 members.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95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11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1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63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4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5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</a:t>
            </a:r>
            <a:r>
              <a:rPr lang="en-US" baseline="0" dirty="0"/>
              <a:t> out </a:t>
            </a:r>
            <a:r>
              <a:rPr lang="en-US" i="1" baseline="0" dirty="0"/>
              <a:t>Our Publications</a:t>
            </a:r>
            <a:r>
              <a:rPr lang="en-US" baseline="0" dirty="0"/>
              <a:t> page in My Next Steps and explain that the most popular CalSTRS publications are listed here (and can be accessed using a QR code scanner) or online at CalSTRS.com.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all other forms and publications, encourage member to download materials from CalSTRS.com or submit information through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CalSTRS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39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02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86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41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56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63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90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91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50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71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63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90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333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51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08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262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101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337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126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8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337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186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067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20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510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016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716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075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176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240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7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185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04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185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164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883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825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892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798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743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41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38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 to the DB program, DBS and Pension2 as the three parts of CalSTRS Hybrid Retirement System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Please note: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Refer members to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CalSTRS Retirement at a Glance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page of the My Next Steps.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Refer to hybrid components as a transition from DB, DBS, and P2.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53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73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2478-5E67-4531-874C-906BE756AA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5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7622B-F544-D145-AE21-252C863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CD8C0-527B-814B-A2AB-27FA0A8D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11F6BD-347D-AD46-A905-24734EC7F1A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E2DDD-E238-2348-A7E1-9A88D8A0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16A1-3820-1A41-8BCB-DF381C949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2153968-6AC9-194A-B8A7-42BC7898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5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CA71CF-54E3-47C7-83E3-F538ACF7F50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285482-3A82-48D5-A573-79E64A1B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5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CA71CF-54E3-47C7-83E3-F538ACF7F50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285482-3A82-48D5-A573-79E64A1B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CA71CF-54E3-47C7-83E3-F538ACF7F50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285482-3A82-48D5-A573-79E64A1B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8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215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03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CA71CF-54E3-47C7-83E3-F538ACF7F50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285482-3A82-48D5-A573-79E64A1B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5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B3E49B-52BD-754F-851B-F6199C516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4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DE82CA-92FC-C04F-A26C-798F0BAE9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FF8D03-5EEA-1640-A48D-9F7A561EF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7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BA1333-641A-4847-98FE-DCCC16C6D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F8CB0B-18D3-B447-B2A3-9229E3096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6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lstrs.com/video/beneficiary-option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225" y="3086100"/>
            <a:ext cx="7086600" cy="685800"/>
          </a:xfrm>
        </p:spPr>
        <p:txBody>
          <a:bodyPr/>
          <a:lstStyle/>
          <a:p>
            <a:r>
              <a:rPr lang="en-US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CalSTRS and Your Retirement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43076"/>
            <a:ext cx="2743199" cy="92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94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1907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 </a:t>
            </a:r>
            <a:b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Defined Benefit Retirement </a:t>
            </a:r>
          </a:p>
        </p:txBody>
      </p:sp>
    </p:spTree>
    <p:extLst>
      <p:ext uri="{BB962C8B-B14F-4D97-AF65-F5344CB8AC3E}">
        <p14:creationId xmlns:p14="http://schemas.microsoft.com/office/powerpoint/2010/main" val="2340508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8194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is my Defined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 retirement?</a:t>
            </a:r>
          </a:p>
        </p:txBody>
      </p:sp>
    </p:spTree>
    <p:extLst>
      <p:ext uri="{BB962C8B-B14F-4D97-AF65-F5344CB8AC3E}">
        <p14:creationId xmlns:p14="http://schemas.microsoft.com/office/powerpoint/2010/main" val="2508678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0200" y="495162"/>
            <a:ext cx="6019800" cy="5600838"/>
            <a:chOff x="1981200" y="254001"/>
            <a:chExt cx="6019800" cy="5600838"/>
          </a:xfrm>
        </p:grpSpPr>
        <p:pic>
          <p:nvPicPr>
            <p:cNvPr id="4" name="Picture 3" descr="C:\Users\lweltzin\Desktop\HYBRID Graphic My Next Steps-0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254001"/>
              <a:ext cx="6019800" cy="5600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3238500" y="1590675"/>
              <a:ext cx="3657600" cy="1066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357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991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Benefit Retirement Formula</a:t>
            </a:r>
          </a:p>
        </p:txBody>
      </p:sp>
      <p:pic>
        <p:nvPicPr>
          <p:cNvPr id="1040" name="Picture 16" descr="C:\Users\lweltzin\Desktop\2018-06-01_14-40-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57" y="2819400"/>
            <a:ext cx="2292859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lweltzin\Desktop\2018-06-01_14-42-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2819400"/>
            <a:ext cx="23630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lweltzin\Desktop\2018-06-01_14-41-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16" y="2819400"/>
            <a:ext cx="340198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lweltzin\Desktop\2018-06-01_14-41-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44" y="3983672"/>
            <a:ext cx="4407041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600" y="55626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Taxable income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7025" y="38100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55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Retirement Estimate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9381" y="1066800"/>
            <a:ext cx="4403941" cy="569595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49140" y="1371600"/>
            <a:ext cx="9144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3178" y="1066800"/>
            <a:ext cx="2208179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69820" y="1676400"/>
            <a:ext cx="1752600" cy="2039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C:\Users\lweltzin\Desktop\2018-06-01_14-59-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4816475" cy="58737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85060" y="1981200"/>
            <a:ext cx="4168140" cy="4342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007" y="1613145"/>
            <a:ext cx="8434266" cy="9456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92680" y="2378824"/>
            <a:ext cx="4160520" cy="7453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648" y="1752600"/>
            <a:ext cx="8310984" cy="18288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62200" y="3080906"/>
            <a:ext cx="4191000" cy="271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99" y="2747670"/>
            <a:ext cx="7757591" cy="9054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85060" y="3352800"/>
            <a:ext cx="4168140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58" y="2878137"/>
            <a:ext cx="8698164" cy="149383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286000" y="3051969"/>
            <a:ext cx="1496793" cy="716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hevron 17"/>
          <p:cNvSpPr/>
          <p:nvPr/>
        </p:nvSpPr>
        <p:spPr>
          <a:xfrm>
            <a:off x="2152650" y="2705100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1371600" y="3869697"/>
            <a:ext cx="3719468" cy="2286000"/>
          </a:xfrm>
          <a:custGeom>
            <a:avLst/>
            <a:gdLst>
              <a:gd name="connsiteX0" fmla="*/ 0 w 1451109"/>
              <a:gd name="connsiteY0" fmla="*/ 157271 h 943610"/>
              <a:gd name="connsiteX1" fmla="*/ 157271 w 1451109"/>
              <a:gd name="connsiteY1" fmla="*/ 0 h 943610"/>
              <a:gd name="connsiteX2" fmla="*/ 1293838 w 1451109"/>
              <a:gd name="connsiteY2" fmla="*/ 0 h 943610"/>
              <a:gd name="connsiteX3" fmla="*/ 1451109 w 1451109"/>
              <a:gd name="connsiteY3" fmla="*/ 157271 h 943610"/>
              <a:gd name="connsiteX4" fmla="*/ 1451109 w 1451109"/>
              <a:gd name="connsiteY4" fmla="*/ 786339 h 943610"/>
              <a:gd name="connsiteX5" fmla="*/ 1293838 w 1451109"/>
              <a:gd name="connsiteY5" fmla="*/ 943610 h 943610"/>
              <a:gd name="connsiteX6" fmla="*/ 157271 w 1451109"/>
              <a:gd name="connsiteY6" fmla="*/ 943610 h 943610"/>
              <a:gd name="connsiteX7" fmla="*/ 0 w 1451109"/>
              <a:gd name="connsiteY7" fmla="*/ 786339 h 943610"/>
              <a:gd name="connsiteX8" fmla="*/ 0 w 1451109"/>
              <a:gd name="connsiteY8" fmla="*/ 157271 h 94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109" h="943610">
                <a:moveTo>
                  <a:pt x="0" y="157271"/>
                </a:moveTo>
                <a:cubicBezTo>
                  <a:pt x="0" y="70413"/>
                  <a:pt x="70413" y="0"/>
                  <a:pt x="157271" y="0"/>
                </a:cubicBezTo>
                <a:lnTo>
                  <a:pt x="1293838" y="0"/>
                </a:lnTo>
                <a:cubicBezTo>
                  <a:pt x="1380696" y="0"/>
                  <a:pt x="1451109" y="70413"/>
                  <a:pt x="1451109" y="157271"/>
                </a:cubicBezTo>
                <a:lnTo>
                  <a:pt x="1451109" y="786339"/>
                </a:lnTo>
                <a:cubicBezTo>
                  <a:pt x="1451109" y="873197"/>
                  <a:pt x="1380696" y="943610"/>
                  <a:pt x="1293838" y="943610"/>
                </a:cubicBezTo>
                <a:lnTo>
                  <a:pt x="157271" y="943610"/>
                </a:lnTo>
                <a:cubicBezTo>
                  <a:pt x="70413" y="943610"/>
                  <a:pt x="0" y="873197"/>
                  <a:pt x="0" y="786339"/>
                </a:cubicBezTo>
                <a:lnTo>
                  <a:pt x="0" y="15727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 at 60 members,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retire with 30 or more years of credited service, 0.20% will be added to your age factor, up to 2.40%.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05" y="4533900"/>
            <a:ext cx="33496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3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6" grpId="0" animBg="1"/>
      <p:bldP spid="17" grpId="0" animBg="1"/>
      <p:bldP spid="3" grpId="0" animBg="1"/>
      <p:bldP spid="18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3" y="1193800"/>
            <a:ext cx="4376737" cy="54768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824288" y="2810347"/>
            <a:ext cx="3962400" cy="1168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01" y="2294017"/>
            <a:ext cx="8198099" cy="243038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evron 7"/>
          <p:cNvSpPr/>
          <p:nvPr/>
        </p:nvSpPr>
        <p:spPr>
          <a:xfrm>
            <a:off x="477288" y="2807895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67763" y="3294142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Defined Benefit Retirement</a:t>
            </a:r>
          </a:p>
        </p:txBody>
      </p:sp>
    </p:spTree>
    <p:extLst>
      <p:ext uri="{BB962C8B-B14F-4D97-AF65-F5344CB8AC3E}">
        <p14:creationId xmlns:p14="http://schemas.microsoft.com/office/powerpoint/2010/main" val="24124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90825"/>
            <a:ext cx="8001000" cy="114300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 provide a lifetime benefit to my loved ones after my death?</a:t>
            </a:r>
          </a:p>
        </p:txBody>
      </p:sp>
    </p:spTree>
    <p:extLst>
      <p:ext uri="{BB962C8B-B14F-4D97-AF65-F5344CB8AC3E}">
        <p14:creationId xmlns:p14="http://schemas.microsoft.com/office/powerpoint/2010/main" val="2792802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Beneficiary Options</a:t>
            </a:r>
          </a:p>
        </p:txBody>
      </p:sp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62" y="1828800"/>
            <a:ext cx="5952476" cy="4158189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4890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for My Loved Ones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84" y="1143000"/>
            <a:ext cx="4197808" cy="5429342"/>
          </a:xfrm>
          <a:ln w="3175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734733" y="3828106"/>
            <a:ext cx="3918894" cy="5714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71" y="3322320"/>
            <a:ext cx="8631065" cy="1554480"/>
          </a:xfrm>
          <a:prstGeom prst="rect">
            <a:avLst/>
          </a:prstGeom>
          <a:solidFill>
            <a:schemeClr val="bg2">
              <a:lumMod val="10000"/>
            </a:schemeClr>
          </a:solidFill>
          <a:ln w="28575">
            <a:solidFill>
              <a:srgbClr val="FF0000"/>
            </a:solidFill>
          </a:ln>
          <a:extLst/>
        </p:spPr>
      </p:pic>
      <p:sp>
        <p:nvSpPr>
          <p:cNvPr id="9" name="Rectangle 8"/>
          <p:cNvSpPr/>
          <p:nvPr/>
        </p:nvSpPr>
        <p:spPr>
          <a:xfrm>
            <a:off x="2027180" y="3628553"/>
            <a:ext cx="1066800" cy="1133947"/>
          </a:xfrm>
          <a:prstGeom prst="rect">
            <a:avLst/>
          </a:prstGeom>
          <a:solidFill>
            <a:schemeClr val="bg2">
              <a:lumMod val="10000"/>
            </a:schemeClr>
          </a:solidFill>
          <a:ln w="28575" cap="sq" cmpd="sng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72295" y="3627120"/>
            <a:ext cx="1118705" cy="1143000"/>
          </a:xfrm>
          <a:prstGeom prst="rect">
            <a:avLst/>
          </a:prstGeom>
          <a:solidFill>
            <a:schemeClr val="bg2">
              <a:lumMod val="10000"/>
            </a:schemeClr>
          </a:solidFill>
          <a:ln w="28575" cmpd="sng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82533" y="3619663"/>
            <a:ext cx="698500" cy="1143000"/>
          </a:xfrm>
          <a:prstGeom prst="rect">
            <a:avLst/>
          </a:prstGeom>
          <a:solidFill>
            <a:schemeClr val="bg2">
              <a:lumMod val="10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81033" y="3634740"/>
            <a:ext cx="711200" cy="1126490"/>
          </a:xfrm>
          <a:prstGeom prst="rect">
            <a:avLst/>
          </a:prstGeom>
          <a:solidFill>
            <a:schemeClr val="bg2">
              <a:lumMod val="10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62600" y="3627120"/>
            <a:ext cx="1066800" cy="1143000"/>
          </a:xfrm>
          <a:prstGeom prst="rect">
            <a:avLst/>
          </a:prstGeom>
          <a:solidFill>
            <a:srgbClr val="00CC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29400" y="3636172"/>
            <a:ext cx="1066800" cy="1125057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96200" y="3618230"/>
            <a:ext cx="1092200" cy="1143000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23533" y="3621546"/>
            <a:ext cx="1066800" cy="11385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6460" y="3613857"/>
            <a:ext cx="1088553" cy="1143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64495" y="3618957"/>
            <a:ext cx="698500" cy="1143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81033" y="3616538"/>
            <a:ext cx="711200" cy="11459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62600" y="3619500"/>
            <a:ext cx="1066800" cy="1143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29400" y="3616538"/>
            <a:ext cx="1064674" cy="1142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96199" y="3618068"/>
            <a:ext cx="1092199" cy="11412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4" grpId="0" animBg="1"/>
      <p:bldP spid="14" grpId="1" animBg="1"/>
      <p:bldP spid="15" grpId="0" animBg="1"/>
      <p:bldP spid="15" grpId="1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3" y="1193800"/>
            <a:ext cx="4376737" cy="54768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901016" y="2819400"/>
            <a:ext cx="3962400" cy="1168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2057400"/>
            <a:ext cx="7678207" cy="3657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evron 7"/>
          <p:cNvSpPr/>
          <p:nvPr/>
        </p:nvSpPr>
        <p:spPr>
          <a:xfrm>
            <a:off x="609600" y="3352800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97188" y="4742506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497188" y="4953000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Defined Benefit Retirement</a:t>
            </a:r>
          </a:p>
        </p:txBody>
      </p:sp>
    </p:spTree>
    <p:extLst>
      <p:ext uri="{BB962C8B-B14F-4D97-AF65-F5344CB8AC3E}">
        <p14:creationId xmlns:p14="http://schemas.microsoft.com/office/powerpoint/2010/main" val="45589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828925"/>
            <a:ext cx="6248400" cy="16764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brings you to CalSTRS today?</a:t>
            </a:r>
          </a:p>
        </p:txBody>
      </p:sp>
    </p:spTree>
    <p:extLst>
      <p:ext uri="{BB962C8B-B14F-4D97-AF65-F5344CB8AC3E}">
        <p14:creationId xmlns:p14="http://schemas.microsoft.com/office/powerpoint/2010/main" val="4188803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4200525" cy="537014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Purchasing Service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be able to: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2782555"/>
            <a:ext cx="1524000" cy="579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2186660"/>
            <a:ext cx="4094650" cy="13947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81600" y="2362200"/>
            <a:ext cx="38862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Redeposit withdrawn contributions</a:t>
            </a:r>
          </a:p>
          <a:p>
            <a:pPr lvl="1" indent="-457200"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 permissive service credit </a:t>
            </a:r>
          </a:p>
          <a:p>
            <a:pPr lvl="1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5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Purchasing Service Credit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2851" y="961889"/>
            <a:ext cx="4375149" cy="566390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2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Purchasing Service Credit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97" y="1219200"/>
            <a:ext cx="4125582" cy="5335927"/>
          </a:xfrm>
          <a:ln w="31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590800" y="2405062"/>
            <a:ext cx="3962400" cy="795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004" y="2286000"/>
            <a:ext cx="8098403" cy="20544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7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54" y="1228344"/>
            <a:ext cx="4377046" cy="54772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878780" y="2842332"/>
            <a:ext cx="4020881" cy="19106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286000"/>
            <a:ext cx="7393904" cy="352216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hevron 5"/>
          <p:cNvSpPr/>
          <p:nvPr/>
        </p:nvSpPr>
        <p:spPr>
          <a:xfrm>
            <a:off x="762000" y="3898072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762000" y="4088572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38175" y="5241097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638175" y="5431597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638175" y="5622097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Defined Benefit Retirement</a:t>
            </a:r>
          </a:p>
        </p:txBody>
      </p:sp>
    </p:spTree>
    <p:extLst>
      <p:ext uri="{BB962C8B-B14F-4D97-AF65-F5344CB8AC3E}">
        <p14:creationId xmlns:p14="http://schemas.microsoft.com/office/powerpoint/2010/main" val="267210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2209800"/>
            <a:ext cx="8382000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3 </a:t>
            </a:r>
            <a:br>
              <a:rPr 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Concurrent Retirement</a:t>
            </a:r>
          </a:p>
        </p:txBody>
      </p:sp>
    </p:spTree>
    <p:extLst>
      <p:ext uri="{BB962C8B-B14F-4D97-AF65-F5344CB8AC3E}">
        <p14:creationId xmlns:p14="http://schemas.microsoft.com/office/powerpoint/2010/main" val="1773956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weltzin\Desktop\p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76" y="1219200"/>
            <a:ext cx="4377045" cy="547725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6556" y="5219700"/>
            <a:ext cx="3962400" cy="800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 descr="C:\Users\lweltzin\Desktop\2018-06-04_15-07-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1" y="4008120"/>
            <a:ext cx="8086689" cy="20116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lweltzin\Desktop\2018-06-04_15-14-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24" y="1096716"/>
            <a:ext cx="4379976" cy="560888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3: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Concurrent Retirement</a:t>
            </a:r>
          </a:p>
        </p:txBody>
      </p:sp>
    </p:spTree>
    <p:extLst>
      <p:ext uri="{BB962C8B-B14F-4D97-AF65-F5344CB8AC3E}">
        <p14:creationId xmlns:p14="http://schemas.microsoft.com/office/powerpoint/2010/main" val="31068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4 </a:t>
            </a:r>
            <a:b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Defined Benefit Supplement Account</a:t>
            </a:r>
          </a:p>
        </p:txBody>
      </p:sp>
    </p:spTree>
    <p:extLst>
      <p:ext uri="{BB962C8B-B14F-4D97-AF65-F5344CB8AC3E}">
        <p14:creationId xmlns:p14="http://schemas.microsoft.com/office/powerpoint/2010/main" val="2127912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819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Defined Benefit Supplement account?</a:t>
            </a:r>
          </a:p>
        </p:txBody>
      </p:sp>
    </p:spTree>
    <p:extLst>
      <p:ext uri="{BB962C8B-B14F-4D97-AF65-F5344CB8AC3E}">
        <p14:creationId xmlns:p14="http://schemas.microsoft.com/office/powerpoint/2010/main" val="2980917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weltzin\Desktop\HYBRID Graphic My Next Step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4001"/>
            <a:ext cx="6019800" cy="56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133725" y="3421652"/>
            <a:ext cx="1778000" cy="855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63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3" y="1565379"/>
            <a:ext cx="4182687" cy="514264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62388" y="2676525"/>
            <a:ext cx="3833245" cy="971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108410"/>
            <a:ext cx="8305800" cy="204167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hevron 9"/>
          <p:cNvSpPr/>
          <p:nvPr/>
        </p:nvSpPr>
        <p:spPr>
          <a:xfrm>
            <a:off x="304800" y="2490033"/>
            <a:ext cx="283944" cy="10076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90678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4: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Defined Benefit Supplement Account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24000"/>
            <a:ext cx="4149150" cy="518402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3450" y="4185138"/>
            <a:ext cx="1532512" cy="190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5" y="3855660"/>
            <a:ext cx="5257800" cy="6401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43600" y="1676400"/>
            <a:ext cx="3124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your Defined Benefit Supplement account balance, refer to your Session Summary.</a:t>
            </a:r>
          </a:p>
        </p:txBody>
      </p:sp>
    </p:spTree>
    <p:extLst>
      <p:ext uri="{BB962C8B-B14F-4D97-AF65-F5344CB8AC3E}">
        <p14:creationId xmlns:p14="http://schemas.microsoft.com/office/powerpoint/2010/main" val="22677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2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438"/>
            <a:ext cx="7086600" cy="563562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Discussion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51" y="1752600"/>
            <a:ext cx="8229600" cy="3886200"/>
          </a:xfrm>
        </p:spPr>
        <p:txBody>
          <a:bodyPr/>
          <a:lstStyle/>
          <a:p>
            <a:pPr lvl="0">
              <a:spcBef>
                <a:spcPts val="18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CalSTRS Hybrid</a:t>
            </a:r>
          </a:p>
          <a:p>
            <a:pPr lvl="0">
              <a:spcBef>
                <a:spcPts val="18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 Estimates</a:t>
            </a:r>
          </a:p>
          <a:p>
            <a:pPr lvl="0">
              <a:spcBef>
                <a:spcPts val="18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for Loved Ones</a:t>
            </a:r>
          </a:p>
          <a:p>
            <a:pPr lvl="0">
              <a:spcBef>
                <a:spcPts val="18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Benefit Supplement Account</a:t>
            </a:r>
          </a:p>
          <a:p>
            <a:pPr lvl="0">
              <a:spcBef>
                <a:spcPts val="18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Security and CalSTRS</a:t>
            </a:r>
          </a:p>
          <a:p>
            <a:pPr lvl="0">
              <a:spcBef>
                <a:spcPts val="18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 Toward Retirement </a:t>
            </a:r>
          </a:p>
          <a:p>
            <a:pPr lvl="0">
              <a:spcBef>
                <a:spcPts val="18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CalSTRS Resources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51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 bwMode="auto">
          <a:xfrm>
            <a:off x="653947" y="2286000"/>
            <a:ext cx="2714626" cy="304800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/>
          <p:cNvSpPr/>
          <p:nvPr/>
        </p:nvSpPr>
        <p:spPr bwMode="auto">
          <a:xfrm>
            <a:off x="76200" y="3165826"/>
            <a:ext cx="2758973" cy="1253774"/>
          </a:xfrm>
          <a:custGeom>
            <a:avLst/>
            <a:gdLst>
              <a:gd name="connsiteX0" fmla="*/ 0 w 1451109"/>
              <a:gd name="connsiteY0" fmla="*/ 157271 h 943610"/>
              <a:gd name="connsiteX1" fmla="*/ 157271 w 1451109"/>
              <a:gd name="connsiteY1" fmla="*/ 0 h 943610"/>
              <a:gd name="connsiteX2" fmla="*/ 1293838 w 1451109"/>
              <a:gd name="connsiteY2" fmla="*/ 0 h 943610"/>
              <a:gd name="connsiteX3" fmla="*/ 1451109 w 1451109"/>
              <a:gd name="connsiteY3" fmla="*/ 157271 h 943610"/>
              <a:gd name="connsiteX4" fmla="*/ 1451109 w 1451109"/>
              <a:gd name="connsiteY4" fmla="*/ 786339 h 943610"/>
              <a:gd name="connsiteX5" fmla="*/ 1293838 w 1451109"/>
              <a:gd name="connsiteY5" fmla="*/ 943610 h 943610"/>
              <a:gd name="connsiteX6" fmla="*/ 157271 w 1451109"/>
              <a:gd name="connsiteY6" fmla="*/ 943610 h 943610"/>
              <a:gd name="connsiteX7" fmla="*/ 0 w 1451109"/>
              <a:gd name="connsiteY7" fmla="*/ 786339 h 943610"/>
              <a:gd name="connsiteX8" fmla="*/ 0 w 1451109"/>
              <a:gd name="connsiteY8" fmla="*/ 157271 h 94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109" h="943610">
                <a:moveTo>
                  <a:pt x="0" y="157271"/>
                </a:moveTo>
                <a:cubicBezTo>
                  <a:pt x="0" y="70413"/>
                  <a:pt x="70413" y="0"/>
                  <a:pt x="157271" y="0"/>
                </a:cubicBezTo>
                <a:lnTo>
                  <a:pt x="1293838" y="0"/>
                </a:lnTo>
                <a:cubicBezTo>
                  <a:pt x="1380696" y="0"/>
                  <a:pt x="1451109" y="70413"/>
                  <a:pt x="1451109" y="157271"/>
                </a:cubicBezTo>
                <a:lnTo>
                  <a:pt x="1451109" y="786339"/>
                </a:lnTo>
                <a:cubicBezTo>
                  <a:pt x="1451109" y="873197"/>
                  <a:pt x="1380696" y="943610"/>
                  <a:pt x="1293838" y="943610"/>
                </a:cubicBezTo>
                <a:lnTo>
                  <a:pt x="157271" y="943610"/>
                </a:lnTo>
                <a:cubicBezTo>
                  <a:pt x="70413" y="943610"/>
                  <a:pt x="0" y="873197"/>
                  <a:pt x="0" y="786339"/>
                </a:cubicBezTo>
                <a:lnTo>
                  <a:pt x="0" y="157271"/>
                </a:lnTo>
                <a:close/>
              </a:path>
            </a:pathLst>
          </a:custGeom>
          <a:solidFill>
            <a:srgbClr val="457CBE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Account balance of $3,500 or more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3362225" y="1600200"/>
            <a:ext cx="2306106" cy="1017587"/>
          </a:xfrm>
          <a:custGeom>
            <a:avLst/>
            <a:gdLst>
              <a:gd name="connsiteX0" fmla="*/ 0 w 1451109"/>
              <a:gd name="connsiteY0" fmla="*/ 157271 h 943610"/>
              <a:gd name="connsiteX1" fmla="*/ 157271 w 1451109"/>
              <a:gd name="connsiteY1" fmla="*/ 0 h 943610"/>
              <a:gd name="connsiteX2" fmla="*/ 1293838 w 1451109"/>
              <a:gd name="connsiteY2" fmla="*/ 0 h 943610"/>
              <a:gd name="connsiteX3" fmla="*/ 1451109 w 1451109"/>
              <a:gd name="connsiteY3" fmla="*/ 157271 h 943610"/>
              <a:gd name="connsiteX4" fmla="*/ 1451109 w 1451109"/>
              <a:gd name="connsiteY4" fmla="*/ 786339 h 943610"/>
              <a:gd name="connsiteX5" fmla="*/ 1293838 w 1451109"/>
              <a:gd name="connsiteY5" fmla="*/ 943610 h 943610"/>
              <a:gd name="connsiteX6" fmla="*/ 157271 w 1451109"/>
              <a:gd name="connsiteY6" fmla="*/ 943610 h 943610"/>
              <a:gd name="connsiteX7" fmla="*/ 0 w 1451109"/>
              <a:gd name="connsiteY7" fmla="*/ 786339 h 943610"/>
              <a:gd name="connsiteX8" fmla="*/ 0 w 1451109"/>
              <a:gd name="connsiteY8" fmla="*/ 157271 h 94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109" h="943610">
                <a:moveTo>
                  <a:pt x="0" y="157271"/>
                </a:moveTo>
                <a:cubicBezTo>
                  <a:pt x="0" y="70413"/>
                  <a:pt x="70413" y="0"/>
                  <a:pt x="157271" y="0"/>
                </a:cubicBezTo>
                <a:lnTo>
                  <a:pt x="1293838" y="0"/>
                </a:lnTo>
                <a:cubicBezTo>
                  <a:pt x="1380696" y="0"/>
                  <a:pt x="1451109" y="70413"/>
                  <a:pt x="1451109" y="157271"/>
                </a:cubicBezTo>
                <a:lnTo>
                  <a:pt x="1451109" y="786339"/>
                </a:lnTo>
                <a:cubicBezTo>
                  <a:pt x="1451109" y="873197"/>
                  <a:pt x="1380696" y="943610"/>
                  <a:pt x="1293838" y="943610"/>
                </a:cubicBezTo>
                <a:lnTo>
                  <a:pt x="157271" y="943610"/>
                </a:lnTo>
                <a:cubicBezTo>
                  <a:pt x="70413" y="943610"/>
                  <a:pt x="0" y="873197"/>
                  <a:pt x="0" y="786339"/>
                </a:cubicBezTo>
                <a:lnTo>
                  <a:pt x="0" y="157271"/>
                </a:lnTo>
                <a:close/>
              </a:path>
            </a:pathLst>
          </a:custGeom>
          <a:solidFill>
            <a:srgbClr val="457C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Lump-sum payment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659864" y="2108993"/>
            <a:ext cx="894293" cy="0"/>
          </a:xfrm>
          <a:prstGeom prst="straightConnector1">
            <a:avLst/>
          </a:prstGeom>
          <a:ln w="76200">
            <a:solidFill>
              <a:srgbClr val="457CB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562624" y="1676400"/>
            <a:ext cx="2428976" cy="914400"/>
          </a:xfrm>
          <a:prstGeom prst="roundRect">
            <a:avLst/>
          </a:prstGeom>
          <a:solidFill>
            <a:srgbClr val="457C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Direct payment* or rollover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638800" y="3248025"/>
            <a:ext cx="894293" cy="0"/>
          </a:xfrm>
          <a:prstGeom prst="straightConnector1">
            <a:avLst/>
          </a:prstGeom>
          <a:ln w="76200">
            <a:solidFill>
              <a:srgbClr val="457CB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 bwMode="auto">
          <a:xfrm>
            <a:off x="3362225" y="2716213"/>
            <a:ext cx="2286000" cy="1093787"/>
          </a:xfrm>
          <a:custGeom>
            <a:avLst/>
            <a:gdLst>
              <a:gd name="connsiteX0" fmla="*/ 0 w 1451109"/>
              <a:gd name="connsiteY0" fmla="*/ 157271 h 943610"/>
              <a:gd name="connsiteX1" fmla="*/ 157271 w 1451109"/>
              <a:gd name="connsiteY1" fmla="*/ 0 h 943610"/>
              <a:gd name="connsiteX2" fmla="*/ 1293838 w 1451109"/>
              <a:gd name="connsiteY2" fmla="*/ 0 h 943610"/>
              <a:gd name="connsiteX3" fmla="*/ 1451109 w 1451109"/>
              <a:gd name="connsiteY3" fmla="*/ 157271 h 943610"/>
              <a:gd name="connsiteX4" fmla="*/ 1451109 w 1451109"/>
              <a:gd name="connsiteY4" fmla="*/ 786339 h 943610"/>
              <a:gd name="connsiteX5" fmla="*/ 1293838 w 1451109"/>
              <a:gd name="connsiteY5" fmla="*/ 943610 h 943610"/>
              <a:gd name="connsiteX6" fmla="*/ 157271 w 1451109"/>
              <a:gd name="connsiteY6" fmla="*/ 943610 h 943610"/>
              <a:gd name="connsiteX7" fmla="*/ 0 w 1451109"/>
              <a:gd name="connsiteY7" fmla="*/ 786339 h 943610"/>
              <a:gd name="connsiteX8" fmla="*/ 0 w 1451109"/>
              <a:gd name="connsiteY8" fmla="*/ 157271 h 94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109" h="943610">
                <a:moveTo>
                  <a:pt x="0" y="157271"/>
                </a:moveTo>
                <a:cubicBezTo>
                  <a:pt x="0" y="70413"/>
                  <a:pt x="70413" y="0"/>
                  <a:pt x="157271" y="0"/>
                </a:cubicBezTo>
                <a:lnTo>
                  <a:pt x="1293838" y="0"/>
                </a:lnTo>
                <a:cubicBezTo>
                  <a:pt x="1380696" y="0"/>
                  <a:pt x="1451109" y="70413"/>
                  <a:pt x="1451109" y="157271"/>
                </a:cubicBezTo>
                <a:lnTo>
                  <a:pt x="1451109" y="786339"/>
                </a:lnTo>
                <a:cubicBezTo>
                  <a:pt x="1451109" y="873197"/>
                  <a:pt x="1380696" y="943610"/>
                  <a:pt x="1293838" y="943610"/>
                </a:cubicBezTo>
                <a:lnTo>
                  <a:pt x="157271" y="943610"/>
                </a:lnTo>
                <a:cubicBezTo>
                  <a:pt x="70413" y="943610"/>
                  <a:pt x="0" y="873197"/>
                  <a:pt x="0" y="786339"/>
                </a:cubicBezTo>
                <a:lnTo>
                  <a:pt x="0" y="157271"/>
                </a:lnTo>
                <a:close/>
              </a:path>
            </a:pathLst>
          </a:custGeom>
          <a:solidFill>
            <a:srgbClr val="457C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Period-Certain Annuity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38800" y="4471193"/>
            <a:ext cx="894293" cy="0"/>
          </a:xfrm>
          <a:prstGeom prst="straightConnector1">
            <a:avLst/>
          </a:prstGeom>
          <a:ln w="76200">
            <a:solidFill>
              <a:srgbClr val="457CB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 bwMode="auto">
          <a:xfrm>
            <a:off x="3362224" y="3886200"/>
            <a:ext cx="2285999" cy="1169987"/>
          </a:xfrm>
          <a:custGeom>
            <a:avLst/>
            <a:gdLst>
              <a:gd name="connsiteX0" fmla="*/ 0 w 1451109"/>
              <a:gd name="connsiteY0" fmla="*/ 157271 h 943610"/>
              <a:gd name="connsiteX1" fmla="*/ 157271 w 1451109"/>
              <a:gd name="connsiteY1" fmla="*/ 0 h 943610"/>
              <a:gd name="connsiteX2" fmla="*/ 1293838 w 1451109"/>
              <a:gd name="connsiteY2" fmla="*/ 0 h 943610"/>
              <a:gd name="connsiteX3" fmla="*/ 1451109 w 1451109"/>
              <a:gd name="connsiteY3" fmla="*/ 157271 h 943610"/>
              <a:gd name="connsiteX4" fmla="*/ 1451109 w 1451109"/>
              <a:gd name="connsiteY4" fmla="*/ 786339 h 943610"/>
              <a:gd name="connsiteX5" fmla="*/ 1293838 w 1451109"/>
              <a:gd name="connsiteY5" fmla="*/ 943610 h 943610"/>
              <a:gd name="connsiteX6" fmla="*/ 157271 w 1451109"/>
              <a:gd name="connsiteY6" fmla="*/ 943610 h 943610"/>
              <a:gd name="connsiteX7" fmla="*/ 0 w 1451109"/>
              <a:gd name="connsiteY7" fmla="*/ 786339 h 943610"/>
              <a:gd name="connsiteX8" fmla="*/ 0 w 1451109"/>
              <a:gd name="connsiteY8" fmla="*/ 157271 h 94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109" h="943610">
                <a:moveTo>
                  <a:pt x="0" y="157271"/>
                </a:moveTo>
                <a:cubicBezTo>
                  <a:pt x="0" y="70413"/>
                  <a:pt x="70413" y="0"/>
                  <a:pt x="157271" y="0"/>
                </a:cubicBezTo>
                <a:lnTo>
                  <a:pt x="1293838" y="0"/>
                </a:lnTo>
                <a:cubicBezTo>
                  <a:pt x="1380696" y="0"/>
                  <a:pt x="1451109" y="70413"/>
                  <a:pt x="1451109" y="157271"/>
                </a:cubicBezTo>
                <a:lnTo>
                  <a:pt x="1451109" y="786339"/>
                </a:lnTo>
                <a:cubicBezTo>
                  <a:pt x="1451109" y="873197"/>
                  <a:pt x="1380696" y="943610"/>
                  <a:pt x="1293838" y="943610"/>
                </a:cubicBezTo>
                <a:lnTo>
                  <a:pt x="157271" y="943610"/>
                </a:lnTo>
                <a:cubicBezTo>
                  <a:pt x="70413" y="943610"/>
                  <a:pt x="0" y="873197"/>
                  <a:pt x="0" y="786339"/>
                </a:cubicBezTo>
                <a:lnTo>
                  <a:pt x="0" y="157271"/>
                </a:lnTo>
                <a:close/>
              </a:path>
            </a:pathLst>
          </a:custGeom>
          <a:solidFill>
            <a:srgbClr val="457C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Lifetime Annuity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562624" y="3962400"/>
            <a:ext cx="2428976" cy="1017587"/>
          </a:xfrm>
          <a:prstGeom prst="roundRect">
            <a:avLst/>
          </a:prstGeom>
          <a:solidFill>
            <a:srgbClr val="457C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Member-Only or Beneficiary Annuity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562623" y="5181599"/>
            <a:ext cx="2428977" cy="1066801"/>
          </a:xfrm>
          <a:prstGeom prst="roundRect">
            <a:avLst/>
          </a:prstGeom>
          <a:solidFill>
            <a:srgbClr val="457C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Lump-sum payment and annuity*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658907" y="5743575"/>
            <a:ext cx="894293" cy="0"/>
          </a:xfrm>
          <a:prstGeom prst="straightConnector1">
            <a:avLst/>
          </a:prstGeom>
          <a:ln w="76200">
            <a:solidFill>
              <a:srgbClr val="457CB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 bwMode="auto">
          <a:xfrm>
            <a:off x="3362225" y="5133975"/>
            <a:ext cx="2306106" cy="1143000"/>
          </a:xfrm>
          <a:custGeom>
            <a:avLst/>
            <a:gdLst>
              <a:gd name="connsiteX0" fmla="*/ 0 w 1451109"/>
              <a:gd name="connsiteY0" fmla="*/ 157271 h 943610"/>
              <a:gd name="connsiteX1" fmla="*/ 157271 w 1451109"/>
              <a:gd name="connsiteY1" fmla="*/ 0 h 943610"/>
              <a:gd name="connsiteX2" fmla="*/ 1293838 w 1451109"/>
              <a:gd name="connsiteY2" fmla="*/ 0 h 943610"/>
              <a:gd name="connsiteX3" fmla="*/ 1451109 w 1451109"/>
              <a:gd name="connsiteY3" fmla="*/ 157271 h 943610"/>
              <a:gd name="connsiteX4" fmla="*/ 1451109 w 1451109"/>
              <a:gd name="connsiteY4" fmla="*/ 786339 h 943610"/>
              <a:gd name="connsiteX5" fmla="*/ 1293838 w 1451109"/>
              <a:gd name="connsiteY5" fmla="*/ 943610 h 943610"/>
              <a:gd name="connsiteX6" fmla="*/ 157271 w 1451109"/>
              <a:gd name="connsiteY6" fmla="*/ 943610 h 943610"/>
              <a:gd name="connsiteX7" fmla="*/ 0 w 1451109"/>
              <a:gd name="connsiteY7" fmla="*/ 786339 h 943610"/>
              <a:gd name="connsiteX8" fmla="*/ 0 w 1451109"/>
              <a:gd name="connsiteY8" fmla="*/ 157271 h 94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109" h="943610">
                <a:moveTo>
                  <a:pt x="0" y="157271"/>
                </a:moveTo>
                <a:cubicBezTo>
                  <a:pt x="0" y="70413"/>
                  <a:pt x="70413" y="0"/>
                  <a:pt x="157271" y="0"/>
                </a:cubicBezTo>
                <a:lnTo>
                  <a:pt x="1293838" y="0"/>
                </a:lnTo>
                <a:cubicBezTo>
                  <a:pt x="1380696" y="0"/>
                  <a:pt x="1451109" y="70413"/>
                  <a:pt x="1451109" y="157271"/>
                </a:cubicBezTo>
                <a:lnTo>
                  <a:pt x="1451109" y="786339"/>
                </a:lnTo>
                <a:cubicBezTo>
                  <a:pt x="1451109" y="873197"/>
                  <a:pt x="1380696" y="943610"/>
                  <a:pt x="1293838" y="943610"/>
                </a:cubicBezTo>
                <a:lnTo>
                  <a:pt x="157271" y="943610"/>
                </a:lnTo>
                <a:cubicBezTo>
                  <a:pt x="70413" y="943610"/>
                  <a:pt x="0" y="873197"/>
                  <a:pt x="0" y="786339"/>
                </a:cubicBezTo>
                <a:lnTo>
                  <a:pt x="0" y="157271"/>
                </a:lnTo>
                <a:close/>
              </a:path>
            </a:pathLst>
          </a:custGeom>
          <a:solidFill>
            <a:srgbClr val="457C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9400" y="63246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*Tax considerations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562624" y="2743200"/>
            <a:ext cx="2428976" cy="1066800"/>
          </a:xfrm>
          <a:prstGeom prst="roundRect">
            <a:avLst/>
          </a:prstGeom>
          <a:solidFill>
            <a:srgbClr val="457C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 to 9 year*</a:t>
            </a: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10 year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4: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Defined Benefit Supplement Account </a:t>
            </a:r>
          </a:p>
        </p:txBody>
      </p:sp>
    </p:spTree>
    <p:extLst>
      <p:ext uri="{BB962C8B-B14F-4D97-AF65-F5344CB8AC3E}">
        <p14:creationId xmlns:p14="http://schemas.microsoft.com/office/powerpoint/2010/main" val="2584200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9" grpId="0" animBg="1"/>
      <p:bldP spid="8" grpId="0" animBg="1"/>
      <p:bldP spid="19" grpId="0" animBg="1"/>
      <p:bldP spid="20" grpId="0" animBg="1"/>
      <p:bldP spid="7" grpId="0" animBg="1"/>
      <p:bldP spid="22" grpId="0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24" y="914400"/>
            <a:ext cx="4490358" cy="571500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 bwMode="auto">
          <a:xfrm>
            <a:off x="1628774" y="2285999"/>
            <a:ext cx="2714626" cy="304800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 bwMode="auto">
          <a:xfrm>
            <a:off x="304800" y="2161638"/>
            <a:ext cx="2520848" cy="3172362"/>
          </a:xfrm>
          <a:custGeom>
            <a:avLst/>
            <a:gdLst>
              <a:gd name="connsiteX0" fmla="*/ 0 w 1451109"/>
              <a:gd name="connsiteY0" fmla="*/ 157271 h 943610"/>
              <a:gd name="connsiteX1" fmla="*/ 157271 w 1451109"/>
              <a:gd name="connsiteY1" fmla="*/ 0 h 943610"/>
              <a:gd name="connsiteX2" fmla="*/ 1293838 w 1451109"/>
              <a:gd name="connsiteY2" fmla="*/ 0 h 943610"/>
              <a:gd name="connsiteX3" fmla="*/ 1451109 w 1451109"/>
              <a:gd name="connsiteY3" fmla="*/ 157271 h 943610"/>
              <a:gd name="connsiteX4" fmla="*/ 1451109 w 1451109"/>
              <a:gd name="connsiteY4" fmla="*/ 786339 h 943610"/>
              <a:gd name="connsiteX5" fmla="*/ 1293838 w 1451109"/>
              <a:gd name="connsiteY5" fmla="*/ 943610 h 943610"/>
              <a:gd name="connsiteX6" fmla="*/ 157271 w 1451109"/>
              <a:gd name="connsiteY6" fmla="*/ 943610 h 943610"/>
              <a:gd name="connsiteX7" fmla="*/ 0 w 1451109"/>
              <a:gd name="connsiteY7" fmla="*/ 786339 h 943610"/>
              <a:gd name="connsiteX8" fmla="*/ 0 w 1451109"/>
              <a:gd name="connsiteY8" fmla="*/ 157271 h 94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109" h="943610">
                <a:moveTo>
                  <a:pt x="0" y="157271"/>
                </a:moveTo>
                <a:cubicBezTo>
                  <a:pt x="0" y="70413"/>
                  <a:pt x="70413" y="0"/>
                  <a:pt x="157271" y="0"/>
                </a:cubicBezTo>
                <a:lnTo>
                  <a:pt x="1293838" y="0"/>
                </a:lnTo>
                <a:cubicBezTo>
                  <a:pt x="1380696" y="0"/>
                  <a:pt x="1451109" y="70413"/>
                  <a:pt x="1451109" y="157271"/>
                </a:cubicBezTo>
                <a:lnTo>
                  <a:pt x="1451109" y="786339"/>
                </a:lnTo>
                <a:cubicBezTo>
                  <a:pt x="1451109" y="873197"/>
                  <a:pt x="1380696" y="943610"/>
                  <a:pt x="1293838" y="943610"/>
                </a:cubicBezTo>
                <a:lnTo>
                  <a:pt x="157271" y="943610"/>
                </a:lnTo>
                <a:cubicBezTo>
                  <a:pt x="70413" y="943610"/>
                  <a:pt x="0" y="873197"/>
                  <a:pt x="0" y="786339"/>
                </a:cubicBezTo>
                <a:lnTo>
                  <a:pt x="0" y="157271"/>
                </a:lnTo>
                <a:close/>
              </a:path>
            </a:pathLst>
          </a:custGeom>
          <a:solidFill>
            <a:srgbClr val="457CBE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Account balance under $3,500</a:t>
            </a:r>
          </a:p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than 1 year from retirement </a:t>
            </a:r>
          </a:p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90678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4: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Defined Benefit Supplement </a:t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</a:t>
            </a:r>
          </a:p>
        </p:txBody>
      </p:sp>
    </p:spTree>
    <p:extLst>
      <p:ext uri="{BB962C8B-B14F-4D97-AF65-F5344CB8AC3E}">
        <p14:creationId xmlns:p14="http://schemas.microsoft.com/office/powerpoint/2010/main" val="33842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 bwMode="auto">
          <a:xfrm>
            <a:off x="1628774" y="2305586"/>
            <a:ext cx="2714626" cy="304800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 3"/>
          <p:cNvSpPr/>
          <p:nvPr/>
        </p:nvSpPr>
        <p:spPr bwMode="auto">
          <a:xfrm>
            <a:off x="304800" y="2181225"/>
            <a:ext cx="2520848" cy="3172362"/>
          </a:xfrm>
          <a:custGeom>
            <a:avLst/>
            <a:gdLst>
              <a:gd name="connsiteX0" fmla="*/ 0 w 1451109"/>
              <a:gd name="connsiteY0" fmla="*/ 157271 h 943610"/>
              <a:gd name="connsiteX1" fmla="*/ 157271 w 1451109"/>
              <a:gd name="connsiteY1" fmla="*/ 0 h 943610"/>
              <a:gd name="connsiteX2" fmla="*/ 1293838 w 1451109"/>
              <a:gd name="connsiteY2" fmla="*/ 0 h 943610"/>
              <a:gd name="connsiteX3" fmla="*/ 1451109 w 1451109"/>
              <a:gd name="connsiteY3" fmla="*/ 157271 h 943610"/>
              <a:gd name="connsiteX4" fmla="*/ 1451109 w 1451109"/>
              <a:gd name="connsiteY4" fmla="*/ 786339 h 943610"/>
              <a:gd name="connsiteX5" fmla="*/ 1293838 w 1451109"/>
              <a:gd name="connsiteY5" fmla="*/ 943610 h 943610"/>
              <a:gd name="connsiteX6" fmla="*/ 157271 w 1451109"/>
              <a:gd name="connsiteY6" fmla="*/ 943610 h 943610"/>
              <a:gd name="connsiteX7" fmla="*/ 0 w 1451109"/>
              <a:gd name="connsiteY7" fmla="*/ 786339 h 943610"/>
              <a:gd name="connsiteX8" fmla="*/ 0 w 1451109"/>
              <a:gd name="connsiteY8" fmla="*/ 157271 h 94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109" h="943610">
                <a:moveTo>
                  <a:pt x="0" y="157271"/>
                </a:moveTo>
                <a:cubicBezTo>
                  <a:pt x="0" y="70413"/>
                  <a:pt x="70413" y="0"/>
                  <a:pt x="157271" y="0"/>
                </a:cubicBezTo>
                <a:lnTo>
                  <a:pt x="1293838" y="0"/>
                </a:lnTo>
                <a:cubicBezTo>
                  <a:pt x="1380696" y="0"/>
                  <a:pt x="1451109" y="70413"/>
                  <a:pt x="1451109" y="157271"/>
                </a:cubicBezTo>
                <a:lnTo>
                  <a:pt x="1451109" y="786339"/>
                </a:lnTo>
                <a:cubicBezTo>
                  <a:pt x="1451109" y="873197"/>
                  <a:pt x="1380696" y="943610"/>
                  <a:pt x="1293838" y="943610"/>
                </a:cubicBezTo>
                <a:lnTo>
                  <a:pt x="157271" y="943610"/>
                </a:lnTo>
                <a:cubicBezTo>
                  <a:pt x="70413" y="943610"/>
                  <a:pt x="0" y="873197"/>
                  <a:pt x="0" y="786339"/>
                </a:cubicBezTo>
                <a:lnTo>
                  <a:pt x="0" y="157271"/>
                </a:lnTo>
                <a:close/>
              </a:path>
            </a:pathLst>
          </a:custGeom>
          <a:solidFill>
            <a:srgbClr val="457CBE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1313" tIns="141313" rIns="141313" bIns="141313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Account balance of $3,500 or more</a:t>
            </a:r>
          </a:p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within 1 year of retirement </a:t>
            </a:r>
          </a:p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3716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4: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Defined Benefit Supplement </a:t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2508" y="882752"/>
            <a:ext cx="4454734" cy="576569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129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4: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Defined Benefit Supplement Account </a:t>
            </a: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13" y="1562953"/>
            <a:ext cx="4182687" cy="514264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648200" y="2705953"/>
            <a:ext cx="3886200" cy="1428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501467"/>
            <a:ext cx="7696200" cy="284436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hevron 7"/>
          <p:cNvSpPr/>
          <p:nvPr/>
        </p:nvSpPr>
        <p:spPr>
          <a:xfrm>
            <a:off x="922119" y="4623633"/>
            <a:ext cx="283944" cy="10076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922119" y="4810125"/>
            <a:ext cx="283944" cy="10076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22119" y="5029200"/>
            <a:ext cx="283944" cy="10076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1045479" y="3107266"/>
            <a:ext cx="283944" cy="10076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6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09800"/>
            <a:ext cx="8534400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5 </a:t>
            </a:r>
            <a:br>
              <a:rPr 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CalSTRS Pension2</a:t>
            </a: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and Other Investments </a:t>
            </a:r>
          </a:p>
        </p:txBody>
      </p:sp>
    </p:spTree>
    <p:extLst>
      <p:ext uri="{BB962C8B-B14F-4D97-AF65-F5344CB8AC3E}">
        <p14:creationId xmlns:p14="http://schemas.microsoft.com/office/powerpoint/2010/main" val="671721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weltzin\Desktop\HYBRID Graphic My Next Step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4001"/>
            <a:ext cx="6019800" cy="56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991100" y="3467100"/>
            <a:ext cx="18669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17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81940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 have enough to retire?</a:t>
            </a:r>
          </a:p>
        </p:txBody>
      </p:sp>
    </p:spTree>
    <p:extLst>
      <p:ext uri="{BB962C8B-B14F-4D97-AF65-F5344CB8AC3E}">
        <p14:creationId xmlns:p14="http://schemas.microsoft.com/office/powerpoint/2010/main" val="2421689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33899" y="1905000"/>
            <a:ext cx="4152901" cy="1706562"/>
          </a:xfrm>
          <a:prstGeom prst="rect">
            <a:avLst/>
          </a:prstGeom>
          <a:noFill/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your  Defined Benefit estimate for your percentage.</a:t>
            </a:r>
          </a:p>
        </p:txBody>
      </p:sp>
      <p:pic>
        <p:nvPicPr>
          <p:cNvPr id="9218" name="Picture 2" descr="C:\Users\lweltzin\Desktop\2018-06-04_14-38-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6820"/>
            <a:ext cx="4175815" cy="513498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4752975"/>
            <a:ext cx="3886200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274" y="3657600"/>
            <a:ext cx="8305801" cy="269311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hevron 6"/>
          <p:cNvSpPr/>
          <p:nvPr/>
        </p:nvSpPr>
        <p:spPr>
          <a:xfrm>
            <a:off x="152400" y="4188539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763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5: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CalSTRS Pension2 Account and Other Investments</a:t>
            </a:r>
          </a:p>
        </p:txBody>
      </p:sp>
    </p:spTree>
    <p:extLst>
      <p:ext uri="{BB962C8B-B14F-4D97-AF65-F5344CB8AC3E}">
        <p14:creationId xmlns:p14="http://schemas.microsoft.com/office/powerpoint/2010/main" val="30376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CalSTRS Pension2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8863" y="1619250"/>
            <a:ext cx="3875137" cy="4525963"/>
          </a:xfrm>
        </p:spPr>
        <p:txBody>
          <a:bodyPr>
            <a:normAutofit/>
          </a:bodyPr>
          <a:lstStyle/>
          <a:p>
            <a:pPr indent="-27432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Tax-deferred</a:t>
            </a:r>
          </a:p>
          <a:p>
            <a:pPr marL="0" indent="0" defTabSz="342900"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retirement savings</a:t>
            </a:r>
          </a:p>
          <a:p>
            <a:pPr marL="0" indent="0">
              <a:lnSpc>
                <a:spcPct val="10000"/>
              </a:lnSpc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and transparent costs</a:t>
            </a:r>
          </a:p>
          <a:p>
            <a:pPr marL="0" indent="0">
              <a:lnSpc>
                <a:spcPct val="10000"/>
              </a:lnSpc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commissions, load fees or surrender charges</a:t>
            </a:r>
          </a:p>
          <a:p>
            <a:pPr marL="0" indent="0">
              <a:lnSpc>
                <a:spcPct val="10000"/>
              </a:lnSpc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investment    options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159" y="1676400"/>
            <a:ext cx="4710441" cy="263923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159" y="4316105"/>
            <a:ext cx="4710441" cy="124649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complimentary statement comparison, call </a:t>
            </a: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888-394-2060, option 2.</a:t>
            </a:r>
          </a:p>
        </p:txBody>
      </p:sp>
    </p:spTree>
    <p:extLst>
      <p:ext uri="{BB962C8B-B14F-4D97-AF65-F5344CB8AC3E}">
        <p14:creationId xmlns:p14="http://schemas.microsoft.com/office/powerpoint/2010/main" val="3036840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0035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else does CalSTRS provide?</a:t>
            </a:r>
          </a:p>
        </p:txBody>
      </p:sp>
    </p:spTree>
    <p:extLst>
      <p:ext uri="{BB962C8B-B14F-4D97-AF65-F5344CB8AC3E}">
        <p14:creationId xmlns:p14="http://schemas.microsoft.com/office/powerpoint/2010/main" val="1931731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-142875" y="1633537"/>
            <a:ext cx="4038600" cy="46910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Summary:</a:t>
            </a:r>
          </a:p>
          <a:p>
            <a:pPr marL="0" indent="0">
              <a:buNone/>
            </a:pPr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personal information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throughout the session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971550" algn="l"/>
              </a:tabLst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</a:t>
            </a:r>
          </a:p>
          <a:p>
            <a:pPr marL="457200" lvl="1" indent="0">
              <a:lnSpc>
                <a:spcPct val="100000"/>
              </a:lnSpc>
              <a:buNone/>
              <a:tabLst>
                <a:tab pos="860425" algn="l"/>
                <a:tab pos="914400" algn="l"/>
                <a:tab pos="1089025" algn="l"/>
              </a:tabLst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today’s topics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3045" y="557245"/>
            <a:ext cx="4586604" cy="586373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33400"/>
            <a:ext cx="4720119" cy="59114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14325" y="1600200"/>
            <a:ext cx="3810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Next Steps: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workbook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for today’s session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items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72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6 </a:t>
            </a:r>
            <a:b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Disability and </a:t>
            </a:r>
            <a:b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Survivor Benefits </a:t>
            </a:r>
          </a:p>
        </p:txBody>
      </p:sp>
    </p:spTree>
    <p:extLst>
      <p:ext uri="{BB962C8B-B14F-4D97-AF65-F5344CB8AC3E}">
        <p14:creationId xmlns:p14="http://schemas.microsoft.com/office/powerpoint/2010/main" val="666177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90678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Disability and Survivor Benefits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63" y="1371599"/>
            <a:ext cx="3959037" cy="51212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5638"/>
            <a:ext cx="3959037" cy="5117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11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3810000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One-Time Death Benefit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668" y="20574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your recipient designation information, refer to your Session Summary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6751" y="557068"/>
            <a:ext cx="4552449" cy="5820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33900" y="2714625"/>
            <a:ext cx="19812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9810" y="2514600"/>
            <a:ext cx="4684028" cy="849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3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weltzin\Desktop\2018-06-05_8-46-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985" y="1600200"/>
            <a:ext cx="4075415" cy="5105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51735" y="2476500"/>
            <a:ext cx="3825265" cy="1143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lweltzin\Desktop\2018-06-05_8-48-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772400" cy="227012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90678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6: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Disability and Survivor Benefits</a:t>
            </a:r>
          </a:p>
        </p:txBody>
      </p:sp>
      <p:sp>
        <p:nvSpPr>
          <p:cNvPr id="9" name="Chevron 8"/>
          <p:cNvSpPr/>
          <p:nvPr/>
        </p:nvSpPr>
        <p:spPr>
          <a:xfrm>
            <a:off x="485775" y="4105275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8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7 </a:t>
            </a:r>
            <a:b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Benefits, </a:t>
            </a:r>
            <a:b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 and Social Security </a:t>
            </a:r>
          </a:p>
        </p:txBody>
      </p:sp>
    </p:spTree>
    <p:extLst>
      <p:ext uri="{BB962C8B-B14F-4D97-AF65-F5344CB8AC3E}">
        <p14:creationId xmlns:p14="http://schemas.microsoft.com/office/powerpoint/2010/main" val="1037653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29649"/>
            <a:ext cx="4136241" cy="517030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5550" y="4095749"/>
            <a:ext cx="3810000" cy="1400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078" y="3200401"/>
            <a:ext cx="7917747" cy="2895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90678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7: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Benefits, Medicare and Social Security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430915"/>
            <a:ext cx="4136241" cy="535095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0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81940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I need to do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retire?</a:t>
            </a:r>
          </a:p>
        </p:txBody>
      </p:sp>
    </p:spTree>
    <p:extLst>
      <p:ext uri="{BB962C8B-B14F-4D97-AF65-F5344CB8AC3E}">
        <p14:creationId xmlns:p14="http://schemas.microsoft.com/office/powerpoint/2010/main" val="1231645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19325"/>
            <a:ext cx="9448800" cy="12573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8 </a:t>
            </a:r>
            <a:br>
              <a:rPr lang="en-US" sz="67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Service Retirement Application and Benefit Payments</a:t>
            </a:r>
          </a:p>
        </p:txBody>
      </p:sp>
    </p:spTree>
    <p:extLst>
      <p:ext uri="{BB962C8B-B14F-4D97-AF65-F5344CB8AC3E}">
        <p14:creationId xmlns:p14="http://schemas.microsoft.com/office/powerpoint/2010/main" val="248513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weltzin\Desktop\2018-06-05_13-15-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07" y="1653703"/>
            <a:ext cx="4120393" cy="51280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3815" y="2554384"/>
            <a:ext cx="3770256" cy="13318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 descr="C:\Users\lweltzin\Desktop\2018-06-05_13-16-4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1" y="2209800"/>
            <a:ext cx="8028102" cy="3048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1408" y="1478735"/>
            <a:ext cx="4120392" cy="530306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90678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8: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Service Retirement Application and Benefit Payments </a:t>
            </a:r>
          </a:p>
        </p:txBody>
      </p:sp>
    </p:spTree>
    <p:extLst>
      <p:ext uri="{BB962C8B-B14F-4D97-AF65-F5344CB8AC3E}">
        <p14:creationId xmlns:p14="http://schemas.microsoft.com/office/powerpoint/2010/main" val="257295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476" y="1935654"/>
            <a:ext cx="4179062" cy="347454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My Service Retirement Application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207386"/>
            <a:ext cx="4168380" cy="52852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8150" y="3352800"/>
            <a:ext cx="1295400" cy="344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C:\Users\lweltzin\Desktop\2018-06-05_12-17-4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3886201" cy="111117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18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Next Steps</a:t>
            </a:r>
          </a:p>
        </p:txBody>
      </p:sp>
      <p:pic>
        <p:nvPicPr>
          <p:cNvPr id="1026" name="Picture 2" descr="C:\Users\lweltzin\Desktop\MNS 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37" y="1340665"/>
            <a:ext cx="4169663" cy="521208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35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Up for Direct Deposit </a:t>
            </a:r>
          </a:p>
        </p:txBody>
      </p:sp>
      <p:pic>
        <p:nvPicPr>
          <p:cNvPr id="5122" name="Picture 2" descr="C:\Users\lweltzin\Desktop\2018-06-05_12-28-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36" y="1158241"/>
            <a:ext cx="4169664" cy="519398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936" y="1856595"/>
            <a:ext cx="4274151" cy="355360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3352800"/>
            <a:ext cx="12954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" y="2874490"/>
            <a:ext cx="4160520" cy="10879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7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6868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an Express Benefit Report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2511"/>
            <a:ext cx="3810000" cy="48389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724400" y="2209800"/>
            <a:ext cx="4572000" cy="3230563"/>
          </a:xfrm>
          <a:prstGeom prst="rect">
            <a:avLst/>
          </a:prstGeom>
        </p:spPr>
        <p:txBody>
          <a:bodyPr anchor="ctr"/>
          <a:lstStyle/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to all employers within the last year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Verifies: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Unused sick leave days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day of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457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81940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happens once I retire?</a:t>
            </a:r>
          </a:p>
        </p:txBody>
      </p:sp>
    </p:spTree>
    <p:extLst>
      <p:ext uri="{BB962C8B-B14F-4D97-AF65-F5344CB8AC3E}">
        <p14:creationId xmlns:p14="http://schemas.microsoft.com/office/powerpoint/2010/main" val="194425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1907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9 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Postretirement Earnings Limitations and Adjustments </a:t>
            </a:r>
          </a:p>
        </p:txBody>
      </p:sp>
    </p:spTree>
    <p:extLst>
      <p:ext uri="{BB962C8B-B14F-4D97-AF65-F5344CB8AC3E}">
        <p14:creationId xmlns:p14="http://schemas.microsoft.com/office/powerpoint/2010/main" val="2391185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weltzin\Desktop\2018-06-05_13-15-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3972867" cy="494449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4411188"/>
            <a:ext cx="3810000" cy="11037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lweltzin\Desktop\2018-06-06_10-13-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8188478" cy="2286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5922" y="2348805"/>
            <a:ext cx="369267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2020−21 fiscal year earnings limit =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$47,713</a:t>
            </a:r>
          </a:p>
        </p:txBody>
      </p:sp>
      <p:sp>
        <p:nvSpPr>
          <p:cNvPr id="9" name="Chevron 8"/>
          <p:cNvSpPr/>
          <p:nvPr/>
        </p:nvSpPr>
        <p:spPr>
          <a:xfrm>
            <a:off x="323850" y="4705350"/>
            <a:ext cx="304800" cy="1143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" y="209550"/>
            <a:ext cx="98298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9: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Postretirement Earnings Limitations and Adjustments </a:t>
            </a:r>
          </a:p>
        </p:txBody>
      </p:sp>
    </p:spTree>
    <p:extLst>
      <p:ext uri="{BB962C8B-B14F-4D97-AF65-F5344CB8AC3E}">
        <p14:creationId xmlns:p14="http://schemas.microsoft.com/office/powerpoint/2010/main" val="10631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81940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my CalSTRS resources?</a:t>
            </a:r>
          </a:p>
        </p:txBody>
      </p:sp>
    </p:spTree>
    <p:extLst>
      <p:ext uri="{BB962C8B-B14F-4D97-AF65-F5344CB8AC3E}">
        <p14:creationId xmlns:p14="http://schemas.microsoft.com/office/powerpoint/2010/main" val="3793293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weltzin\Desktop\2018-06-06_14-36-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28725"/>
            <a:ext cx="4337123" cy="53949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400" y="762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Next Steps</a:t>
            </a:r>
          </a:p>
        </p:txBody>
      </p:sp>
    </p:spTree>
    <p:extLst>
      <p:ext uri="{BB962C8B-B14F-4D97-AF65-F5344CB8AC3E}">
        <p14:creationId xmlns:p14="http://schemas.microsoft.com/office/powerpoint/2010/main" val="18797656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CalSTRS Publications</a:t>
            </a:r>
          </a:p>
        </p:txBody>
      </p:sp>
      <p:pic>
        <p:nvPicPr>
          <p:cNvPr id="5122" name="Picture 2" descr="C:\Users\lweltzin\Desktop\2018-06-06_12-04-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030" y="1234440"/>
            <a:ext cx="4335970" cy="53949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8062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Next Steps</a:t>
            </a:r>
          </a:p>
        </p:txBody>
      </p:sp>
      <p:pic>
        <p:nvPicPr>
          <p:cNvPr id="1026" name="Picture 2" descr="C:\Users\lweltzin\Desktop\2018-06-26_8-08-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08" y="1219200"/>
            <a:ext cx="4481792" cy="53949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086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11430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Awareness Series </a:t>
            </a: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686613739"/>
              </p:ext>
            </p:extLst>
          </p:nvPr>
        </p:nvGraphicFramePr>
        <p:xfrm>
          <a:off x="1219200" y="1981200"/>
          <a:ext cx="65532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8968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8194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 CalSTRS is a hybrid retirement system?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421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pPr algn="l"/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CalSTRS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75" y="1787050"/>
            <a:ext cx="4724400" cy="39279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1943993"/>
            <a:ext cx="4191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messaging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Beneficiary elections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withholding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 Progress Report </a:t>
            </a:r>
          </a:p>
        </p:txBody>
      </p:sp>
    </p:spTree>
    <p:extLst>
      <p:ext uri="{BB962C8B-B14F-4D97-AF65-F5344CB8AC3E}">
        <p14:creationId xmlns:p14="http://schemas.microsoft.com/office/powerpoint/2010/main" val="14889059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 Progress Report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2430720"/>
            <a:ext cx="3962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credit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balances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 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Beneficiary information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652" y="1214608"/>
            <a:ext cx="3962400" cy="528525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44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CalSTRS.com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905000"/>
            <a:ext cx="5744976" cy="393954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2057400"/>
            <a:ext cx="3352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Forms and publications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resources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815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CalSTRS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927" y="2146300"/>
            <a:ext cx="7684884" cy="3416300"/>
          </a:xfrm>
          <a:prstGeom prst="rect">
            <a:avLst/>
          </a:prstGeom>
          <a:solidFill>
            <a:srgbClr val="08458E"/>
          </a:solidFill>
          <a:ln w="3175" algn="ctr">
            <a:solidFill>
              <a:srgbClr val="000000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71586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743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attending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09600"/>
            <a:ext cx="2743199" cy="92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96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weltzin\Desktop\MNS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32" y="1143771"/>
            <a:ext cx="4315968" cy="53949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1000" y="2133600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Defined Benefit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338203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Benefit Supplement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4608493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Contribution</a:t>
            </a:r>
          </a:p>
        </p:txBody>
      </p:sp>
      <p:sp>
        <p:nvSpPr>
          <p:cNvPr id="11" name="Oval 10"/>
          <p:cNvSpPr/>
          <p:nvPr/>
        </p:nvSpPr>
        <p:spPr>
          <a:xfrm>
            <a:off x="5471524" y="2567101"/>
            <a:ext cx="3331112" cy="2919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458640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734050" y="2657475"/>
            <a:ext cx="2767243" cy="849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86600" y="4038600"/>
            <a:ext cx="1376593" cy="7186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638800" y="4038600"/>
            <a:ext cx="1377170" cy="726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7907" y="228600"/>
            <a:ext cx="8044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CalSTRS Retirement at a Glance</a:t>
            </a:r>
          </a:p>
        </p:txBody>
      </p:sp>
    </p:spTree>
    <p:extLst>
      <p:ext uri="{BB962C8B-B14F-4D97-AF65-F5344CB8AC3E}">
        <p14:creationId xmlns:p14="http://schemas.microsoft.com/office/powerpoint/2010/main" val="373771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1" grpId="0" animBg="1"/>
      <p:bldP spid="3" grpId="0" animBg="1"/>
      <p:bldP spid="7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057400"/>
            <a:ext cx="10058400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r>
              <a:rPr lang="en-US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Member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997382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Member Information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22363"/>
            <a:ext cx="4419600" cy="54752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631603" y="2057400"/>
            <a:ext cx="40386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\\myfiles03\lweltzin$\Desktop\sec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6" y="1879453"/>
            <a:ext cx="8161674" cy="13203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31055" y="1840524"/>
            <a:ext cx="99060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lweltzin\Desktop\2018-07-11_8-55-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05" y="1731816"/>
            <a:ext cx="1853942" cy="45243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theme/theme1.xml><?xml version="1.0" encoding="utf-8"?>
<a:theme xmlns:a="http://schemas.openxmlformats.org/drawingml/2006/main" name="Title*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r*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rrow*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ottom Left*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olid Blue*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7008</TotalTime>
  <Words>847</Words>
  <Application>Microsoft Office PowerPoint</Application>
  <PresentationFormat>On-screen Show (4:3)</PresentationFormat>
  <Paragraphs>237</Paragraphs>
  <Slides>64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</vt:lpstr>
      <vt:lpstr>Calibri</vt:lpstr>
      <vt:lpstr>Calibri Light</vt:lpstr>
      <vt:lpstr>Wingdings</vt:lpstr>
      <vt:lpstr>Title*</vt:lpstr>
      <vt:lpstr>Bar*</vt:lpstr>
      <vt:lpstr>Arrow*</vt:lpstr>
      <vt:lpstr>Bottom Left*</vt:lpstr>
      <vt:lpstr>Solid Blue*</vt:lpstr>
      <vt:lpstr>CalSTRS and Your Retirement</vt:lpstr>
      <vt:lpstr>What brings you to CalSTRS today?</vt:lpstr>
      <vt:lpstr>Today’s Discussion </vt:lpstr>
      <vt:lpstr>Today’s Tools</vt:lpstr>
      <vt:lpstr>My Next Steps</vt:lpstr>
      <vt:lpstr>Did you know CalSTRS is a hybrid retirement system? </vt:lpstr>
      <vt:lpstr>PowerPoint Presentation</vt:lpstr>
      <vt:lpstr>Section 1  My Member Information</vt:lpstr>
      <vt:lpstr>Section 1: My Member Information</vt:lpstr>
      <vt:lpstr>Section 2  My Defined Benefit Retirement </vt:lpstr>
      <vt:lpstr>How much is my Defined  Benefit retirement?</vt:lpstr>
      <vt:lpstr>PowerPoint Presentation</vt:lpstr>
      <vt:lpstr>Defined Benefit Retirement Formula</vt:lpstr>
      <vt:lpstr>My Retirement Estimate </vt:lpstr>
      <vt:lpstr>Section 2: My Defined Benefit Retirement</vt:lpstr>
      <vt:lpstr>Can I provide a lifetime benefit to my loved ones after my death?</vt:lpstr>
      <vt:lpstr>Beneficiary Options</vt:lpstr>
      <vt:lpstr>Providing for My Loved Ones</vt:lpstr>
      <vt:lpstr>Section 2: My Defined Benefit Retirement</vt:lpstr>
      <vt:lpstr>Purchasing Service Credit</vt:lpstr>
      <vt:lpstr>Purchasing Service Credit</vt:lpstr>
      <vt:lpstr>Purchasing Service Credit </vt:lpstr>
      <vt:lpstr>Section 2: My Defined Benefit Retirement</vt:lpstr>
      <vt:lpstr>Section 3  Concurrent Retirement</vt:lpstr>
      <vt:lpstr>Section 3: Concurrent Retirement</vt:lpstr>
      <vt:lpstr>Section 4  My Defined Benefit Supplement Account</vt:lpstr>
      <vt:lpstr>What is the Defined Benefit Supplement account?</vt:lpstr>
      <vt:lpstr>PowerPoint Presentation</vt:lpstr>
      <vt:lpstr>Section 4: My Defined Benefit Supplement Account </vt:lpstr>
      <vt:lpstr>Section 4: My Defined Benefit Supplement Account </vt:lpstr>
      <vt:lpstr>Section 4: My Defined Benefit Supplement  Account </vt:lpstr>
      <vt:lpstr>Section 4: My Defined Benefit Supplement  Account </vt:lpstr>
      <vt:lpstr>Section 4: My Defined Benefit Supplement Account </vt:lpstr>
      <vt:lpstr>Section 5  My CalSTRS Pension2 Account and Other Investments </vt:lpstr>
      <vt:lpstr>PowerPoint Presentation</vt:lpstr>
      <vt:lpstr>Do I have enough to retire?</vt:lpstr>
      <vt:lpstr>Section 5: My CalSTRS Pension2 Account and Other Investments</vt:lpstr>
      <vt:lpstr>CalSTRS Pension2</vt:lpstr>
      <vt:lpstr>What else does CalSTRS provide?</vt:lpstr>
      <vt:lpstr>Section 6  My Disability and  Survivor Benefits </vt:lpstr>
      <vt:lpstr>Disability and Survivor Benefits</vt:lpstr>
      <vt:lpstr>One-Time Death Benefit</vt:lpstr>
      <vt:lpstr>Section 6: My Disability and Survivor Benefits</vt:lpstr>
      <vt:lpstr>Section 7  Health Benefits,  Medicare and Social Security </vt:lpstr>
      <vt:lpstr>Section 7: Health Benefits, Medicare and Social Security</vt:lpstr>
      <vt:lpstr>What do I need to do  to retire?</vt:lpstr>
      <vt:lpstr>Section 8  My Service Retirement Application and Benefit Payments</vt:lpstr>
      <vt:lpstr>Section 8: My Service Retirement Application and Benefit Payments </vt:lpstr>
      <vt:lpstr>Submit My Service Retirement Application </vt:lpstr>
      <vt:lpstr>Sign Up for Direct Deposit </vt:lpstr>
      <vt:lpstr>Submit an Express Benefit Report</vt:lpstr>
      <vt:lpstr>What happens once I retire?</vt:lpstr>
      <vt:lpstr>Section 9 Postretirement Earnings Limitations and Adjustments </vt:lpstr>
      <vt:lpstr>Section 9: Postretirement Earnings Limitations and Adjustments </vt:lpstr>
      <vt:lpstr>What are my CalSTRS resources?</vt:lpstr>
      <vt:lpstr>PowerPoint Presentation</vt:lpstr>
      <vt:lpstr>CalSTRS Publications</vt:lpstr>
      <vt:lpstr>My Next Steps</vt:lpstr>
      <vt:lpstr>Workshops</vt:lpstr>
      <vt:lpstr>myCalSTRS</vt:lpstr>
      <vt:lpstr>Retirement Progress Report</vt:lpstr>
      <vt:lpstr>CalSTRS.com</vt:lpstr>
      <vt:lpstr>Contact CalSTRS</vt:lpstr>
      <vt:lpstr>Thank you for attending </vt:lpstr>
    </vt:vector>
  </TitlesOfParts>
  <Company>CalSTRS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CalSTRS and My Retirement</dc:title>
  <dc:creator>Lauren Welt</dc:creator>
  <cp:lastModifiedBy>James Doak</cp:lastModifiedBy>
  <cp:revision>317</cp:revision>
  <dcterms:created xsi:type="dcterms:W3CDTF">2018-05-31T15:31:08Z</dcterms:created>
  <dcterms:modified xsi:type="dcterms:W3CDTF">2019-11-15T19:24:43Z</dcterms:modified>
</cp:coreProperties>
</file>